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27"/>
  </p:notesMasterIdLst>
  <p:handoutMasterIdLst>
    <p:handoutMasterId r:id="rId28"/>
  </p:handoutMasterIdLst>
  <p:sldIdLst>
    <p:sldId id="256" r:id="rId6"/>
    <p:sldId id="257" r:id="rId7"/>
    <p:sldId id="258" r:id="rId8"/>
    <p:sldId id="259" r:id="rId9"/>
    <p:sldId id="260" r:id="rId10"/>
    <p:sldId id="262" r:id="rId11"/>
    <p:sldId id="263" r:id="rId12"/>
    <p:sldId id="264" r:id="rId13"/>
    <p:sldId id="271" r:id="rId14"/>
    <p:sldId id="272" r:id="rId15"/>
    <p:sldId id="277" r:id="rId16"/>
    <p:sldId id="279" r:id="rId17"/>
    <p:sldId id="278" r:id="rId18"/>
    <p:sldId id="266" r:id="rId19"/>
    <p:sldId id="267" r:id="rId20"/>
    <p:sldId id="268" r:id="rId21"/>
    <p:sldId id="273" r:id="rId22"/>
    <p:sldId id="274" r:id="rId23"/>
    <p:sldId id="275" r:id="rId24"/>
    <p:sldId id="280" r:id="rId25"/>
    <p:sldId id="276" r:id="rId26"/>
  </p:sldIdLst>
  <p:sldSz cx="18288000" cy="10287000"/>
  <p:notesSz cx="6858000" cy="9144000"/>
  <p:embeddedFontLst>
    <p:embeddedFont>
      <p:font typeface="Verdana" panose="020B0604030504040204" pitchFamily="34" charset="0"/>
      <p:regular r:id="rId29"/>
      <p:bold r:id="rId30"/>
      <p:italic r:id="rId31"/>
      <p:boldItalic r:id="rId32"/>
    </p:embeddedFont>
    <p:embeddedFont>
      <p:font typeface="Lato Light" panose="020F0502020204030203" pitchFamily="34" charset="0"/>
      <p:regular r:id="rId33"/>
      <p:italic r:id="rId34"/>
    </p:embeddedFont>
    <p:embeddedFont>
      <p:font typeface="Lato Bold" panose="020F0502020204030203" pitchFamily="34" charset="0"/>
      <p:regular r:id="rId35"/>
      <p:bold r:id="rId36"/>
    </p:embeddedFont>
    <p:embeddedFont>
      <p:font typeface="HK Grotesk Medium" panose="020B0604020202020204" charset="0"/>
      <p:regular r:id="rId37"/>
    </p:embeddedFont>
    <p:embeddedFont>
      <p:font typeface="Glacial Indifference Bold" panose="020B0604020202020204" charset="0"/>
      <p:regular r:id="rId38"/>
      <p:bold r:id="rId39"/>
      <p:italic r:id="rId40"/>
    </p:embeddedFont>
    <p:embeddedFont>
      <p:font typeface="Lato" panose="020F0502020204030203" pitchFamily="34" charset="0"/>
      <p:regular r:id="rId41"/>
      <p:bold r:id="rId42"/>
      <p:italic r:id="rId43"/>
      <p:boldItalic r:id="rId44"/>
    </p:embeddedFont>
    <p:embeddedFont>
      <p:font typeface="Glacial Indifference" panose="020B0604020202020204" charset="0"/>
      <p:regular r:id="rId38"/>
      <p:bold r:id="rId45"/>
      <p:italic r:id="rId46"/>
      <p:boldItalic r:id="rId47"/>
    </p:embeddedFont>
    <p:embeddedFont>
      <p:font typeface="Calibri" panose="020F0502020204030204" pitchFamily="34" charset="0"/>
      <p:regular r:id="rId48"/>
      <p:bold r:id="rId49"/>
      <p:italic r:id="rId50"/>
      <p:boldItalic r:id="rId51"/>
    </p:embeddedFont>
    <p:embeddedFont>
      <p:font typeface="Gill Sans MT" panose="020B0502020104020203" pitchFamily="34" charset="0"/>
      <p:regular r:id="rId52"/>
      <p:bold r:id="rId53"/>
      <p:italic r:id="rId54"/>
      <p:boldItalic r:id="rId55"/>
    </p:embeddedFont>
    <p:embeddedFont>
      <p:font typeface="Assistant" panose="020B0604020202020204" charset="-79"/>
      <p:regular r:id="rId56"/>
      <p:bold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6" autoAdjust="0"/>
    <p:restoredTop sz="80631" autoAdjust="0"/>
  </p:normalViewPr>
  <p:slideViewPr>
    <p:cSldViewPr>
      <p:cViewPr varScale="1">
        <p:scale>
          <a:sx n="98" d="100"/>
          <a:sy n="98" d="100"/>
        </p:scale>
        <p:origin x="88"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8" Type="http://schemas.openxmlformats.org/officeDocument/2006/relationships/slide" Target="slides/slide3.xml"/><Relationship Id="rId51" Type="http://schemas.openxmlformats.org/officeDocument/2006/relationships/font" Target="fonts/font2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3E637-EC42-2948-8402-03593F74A5BC}" type="doc">
      <dgm:prSet loTypeId="urn:microsoft.com/office/officeart/2005/8/layout/hierarchy1" loCatId="" qsTypeId="urn:microsoft.com/office/officeart/2005/8/quickstyle/simple3" qsCatId="simple" csTypeId="urn:microsoft.com/office/officeart/2005/8/colors/colorful2" csCatId="colorful" phldr="1"/>
      <dgm:spPr/>
      <dgm:t>
        <a:bodyPr/>
        <a:lstStyle/>
        <a:p>
          <a:endParaRPr lang="en-GB"/>
        </a:p>
      </dgm:t>
    </dgm:pt>
    <dgm:pt modelId="{1248709D-954C-7D40-9E76-4CF777D0A336}">
      <dgm:prSet phldrT="[Text]" custT="1"/>
      <dgm:spPr/>
      <dgm:t>
        <a:bodyPr/>
        <a:lstStyle/>
        <a:p>
          <a:r>
            <a:rPr lang="en-GB" sz="2400" dirty="0">
              <a:latin typeface="Lato" panose="020F0502020204030203" pitchFamily="34" charset="0"/>
              <a:ea typeface="Lato" panose="020F0502020204030203" pitchFamily="34" charset="0"/>
              <a:cs typeface="Lato" panose="020F0502020204030203" pitchFamily="34" charset="0"/>
            </a:rPr>
            <a:t>Impacts of GPA </a:t>
          </a:r>
        </a:p>
      </dgm:t>
    </dgm:pt>
    <dgm:pt modelId="{FF5B4061-0E89-1943-BE62-E7B483DB93D4}" type="parTrans" cxnId="{3BCE0F18-5809-4B42-8CD4-0F3495011D7A}">
      <dgm:prSet/>
      <dgm:spPr/>
      <dgm:t>
        <a:bodyPr/>
        <a:lstStyle/>
        <a:p>
          <a:endParaRPr lang="en-GB"/>
        </a:p>
      </dgm:t>
    </dgm:pt>
    <dgm:pt modelId="{733D96D8-961B-D94A-958F-9EF667C0A79C}" type="sibTrans" cxnId="{3BCE0F18-5809-4B42-8CD4-0F3495011D7A}">
      <dgm:prSet/>
      <dgm:spPr/>
      <dgm:t>
        <a:bodyPr/>
        <a:lstStyle/>
        <a:p>
          <a:endParaRPr lang="en-GB"/>
        </a:p>
      </dgm:t>
    </dgm:pt>
    <dgm:pt modelId="{57831789-8D8E-1442-AB2B-0935E3930F5F}">
      <dgm:prSet phldrT="[Text]" custT="1"/>
      <dgm:spPr/>
      <dgm:t>
        <a:bodyPr/>
        <a:lstStyle/>
        <a:p>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Legal</a:t>
          </a:r>
          <a:r>
            <a:rPr lang="en-GB" sz="2400" kern="1200" dirty="0">
              <a:latin typeface="Verdana" panose="020B0604030504040204" pitchFamily="34" charset="0"/>
              <a:ea typeface="Verdana" panose="020B0604030504040204" pitchFamily="34" charset="0"/>
              <a:cs typeface="Verdana" panose="020B0604030504040204" pitchFamily="34" charset="0"/>
            </a:rPr>
            <a:t> </a:t>
          </a: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system</a:t>
          </a:r>
        </a:p>
      </dgm:t>
    </dgm:pt>
    <dgm:pt modelId="{9D28FDCE-7163-C944-80AB-373CB981B67D}" type="parTrans" cxnId="{5F5F6396-8CF4-0248-A05E-4F0B24086CD8}">
      <dgm:prSet/>
      <dgm:spPr/>
      <dgm:t>
        <a:bodyPr/>
        <a:lstStyle/>
        <a:p>
          <a:endParaRPr lang="en-GB"/>
        </a:p>
      </dgm:t>
    </dgm:pt>
    <dgm:pt modelId="{772B870F-091B-2146-A9E2-049DA80DA17A}" type="sibTrans" cxnId="{5F5F6396-8CF4-0248-A05E-4F0B24086CD8}">
      <dgm:prSet/>
      <dgm:spPr/>
      <dgm:t>
        <a:bodyPr/>
        <a:lstStyle/>
        <a:p>
          <a:endParaRPr lang="en-GB"/>
        </a:p>
      </dgm:t>
    </dgm:pt>
    <dgm:pt modelId="{63DABAAB-BD64-E444-82BF-279203CB7364}">
      <dgm:prSet phldrT="[Tex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Economy</a:t>
          </a:r>
        </a:p>
      </dgm:t>
    </dgm:pt>
    <dgm:pt modelId="{C85E5097-FBC3-1E4C-94D8-CB13906A4F06}" type="sibTrans" cxnId="{E8A31C76-9C97-7B4F-BB01-74BF8F346433}">
      <dgm:prSet/>
      <dgm:spPr/>
      <dgm:t>
        <a:bodyPr/>
        <a:lstStyle/>
        <a:p>
          <a:endParaRPr lang="en-GB"/>
        </a:p>
      </dgm:t>
    </dgm:pt>
    <dgm:pt modelId="{CDBCDBA4-12BE-D84E-9DCD-BE0D56E638F7}" type="parTrans" cxnId="{E8A31C76-9C97-7B4F-BB01-74BF8F346433}">
      <dgm:prSet/>
      <dgm:spPr/>
      <dgm:t>
        <a:bodyPr/>
        <a:lstStyle/>
        <a:p>
          <a:endParaRPr lang="en-GB"/>
        </a:p>
      </dgm:t>
    </dgm:pt>
    <dgm:pt modelId="{A5235991-46AE-A749-8394-DBAD9F799E48}">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Improved Transparency</a:t>
          </a:r>
        </a:p>
      </dgm:t>
    </dgm:pt>
    <dgm:pt modelId="{329114C2-DAD4-1645-940F-DF0EC516F609}" type="parTrans" cxnId="{69E607A8-84E5-1544-B749-7B25A79A40D7}">
      <dgm:prSet/>
      <dgm:spPr/>
      <dgm:t>
        <a:bodyPr/>
        <a:lstStyle/>
        <a:p>
          <a:endParaRPr lang="en-GB"/>
        </a:p>
      </dgm:t>
    </dgm:pt>
    <dgm:pt modelId="{52B22B30-ED43-A84B-9269-35662418D604}" type="sibTrans" cxnId="{69E607A8-84E5-1544-B749-7B25A79A40D7}">
      <dgm:prSet/>
      <dgm:spPr/>
      <dgm:t>
        <a:bodyPr/>
        <a:lstStyle/>
        <a:p>
          <a:endParaRPr lang="en-GB"/>
        </a:p>
      </dgm:t>
    </dgm:pt>
    <dgm:pt modelId="{E0E3089D-1EAD-9548-9E31-FAF967FB4D95}">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Increased competition</a:t>
          </a:r>
        </a:p>
      </dgm:t>
    </dgm:pt>
    <dgm:pt modelId="{77A4F188-868B-7A49-8294-280DE0F5F749}" type="parTrans" cxnId="{1918CEB2-4D3D-0544-B022-6B46FA7EB8A6}">
      <dgm:prSet/>
      <dgm:spPr/>
      <dgm:t>
        <a:bodyPr/>
        <a:lstStyle/>
        <a:p>
          <a:endParaRPr lang="en-GB"/>
        </a:p>
      </dgm:t>
    </dgm:pt>
    <dgm:pt modelId="{A28C2173-80E7-3345-8D61-6FAF47417650}" type="sibTrans" cxnId="{1918CEB2-4D3D-0544-B022-6B46FA7EB8A6}">
      <dgm:prSet/>
      <dgm:spPr/>
      <dgm:t>
        <a:bodyPr/>
        <a:lstStyle/>
        <a:p>
          <a:endParaRPr lang="en-GB"/>
        </a:p>
      </dgm:t>
    </dgm:pt>
    <dgm:pt modelId="{E4702AE3-DFAC-7A4D-9153-3B9E4F8D3BEC}">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Estimated Export Gains</a:t>
          </a:r>
        </a:p>
      </dgm:t>
    </dgm:pt>
    <dgm:pt modelId="{FB4AAF0D-9C74-ED4C-A5DF-5B459094AA0F}" type="parTrans" cxnId="{FD0A36D2-2A85-0D45-A7DF-159D10CFFD39}">
      <dgm:prSet/>
      <dgm:spPr/>
      <dgm:t>
        <a:bodyPr/>
        <a:lstStyle/>
        <a:p>
          <a:endParaRPr lang="en-GB"/>
        </a:p>
      </dgm:t>
    </dgm:pt>
    <dgm:pt modelId="{D54E97F6-DAD0-2841-A5C4-8807AC80FDCD}" type="sibTrans" cxnId="{FD0A36D2-2A85-0D45-A7DF-159D10CFFD39}">
      <dgm:prSet/>
      <dgm:spPr/>
      <dgm:t>
        <a:bodyPr/>
        <a:lstStyle/>
        <a:p>
          <a:endParaRPr lang="en-GB"/>
        </a:p>
      </dgm:t>
    </dgm:pt>
    <dgm:pt modelId="{5A604DD0-E002-2141-A475-70B841C44EE0}">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Estimated procurement Savings</a:t>
          </a:r>
        </a:p>
      </dgm:t>
    </dgm:pt>
    <dgm:pt modelId="{F1C16570-B3FC-D344-B996-780CA8633690}" type="parTrans" cxnId="{C20EF377-BE86-5347-A836-7A4617ADFBEC}">
      <dgm:prSet/>
      <dgm:spPr/>
      <dgm:t>
        <a:bodyPr/>
        <a:lstStyle/>
        <a:p>
          <a:endParaRPr lang="en-GB"/>
        </a:p>
      </dgm:t>
    </dgm:pt>
    <dgm:pt modelId="{5528535F-F3EA-814F-A4E5-C8817123591B}" type="sibTrans" cxnId="{C20EF377-BE86-5347-A836-7A4617ADFBEC}">
      <dgm:prSet/>
      <dgm:spPr/>
      <dgm:t>
        <a:bodyPr/>
        <a:lstStyle/>
        <a:p>
          <a:endParaRPr lang="en-GB"/>
        </a:p>
      </dgm:t>
    </dgm:pt>
    <dgm:pt modelId="{B5E41947-0264-494F-B8D9-42B41DC86E3D}">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Compliance with the GPA Text</a:t>
          </a:r>
        </a:p>
      </dgm:t>
    </dgm:pt>
    <dgm:pt modelId="{8FDD4474-BDC9-3C4C-8060-8C3EF09CBF3D}" type="parTrans" cxnId="{E0518510-A7CA-5F4B-AA64-3521FA6E878D}">
      <dgm:prSet/>
      <dgm:spPr/>
      <dgm:t>
        <a:bodyPr/>
        <a:lstStyle/>
        <a:p>
          <a:endParaRPr lang="en-GB"/>
        </a:p>
      </dgm:t>
    </dgm:pt>
    <dgm:pt modelId="{3B8372C9-3E15-954E-8D2E-BA0F11D49DF7}" type="sibTrans" cxnId="{E0518510-A7CA-5F4B-AA64-3521FA6E878D}">
      <dgm:prSet/>
      <dgm:spPr/>
      <dgm:t>
        <a:bodyPr/>
        <a:lstStyle/>
        <a:p>
          <a:endParaRPr lang="en-GB"/>
        </a:p>
      </dgm:t>
    </dgm:pt>
    <dgm:pt modelId="{83E40F30-5724-D848-833D-242387FF4C3E}">
      <dgm:prSet custT="1"/>
      <dgm:spPr/>
      <dgm: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Eliminated favouritism</a:t>
          </a:r>
        </a:p>
      </dgm:t>
    </dgm:pt>
    <dgm:pt modelId="{E07CCF15-1326-2E44-8B3F-98410B4C8B79}" type="parTrans" cxnId="{AB77445B-35F8-AA4E-82A5-0DB426663172}">
      <dgm:prSet/>
      <dgm:spPr/>
      <dgm:t>
        <a:bodyPr/>
        <a:lstStyle/>
        <a:p>
          <a:endParaRPr lang="en-GB"/>
        </a:p>
      </dgm:t>
    </dgm:pt>
    <dgm:pt modelId="{5681C404-0E63-DA44-8940-82A2DD9CB306}" type="sibTrans" cxnId="{AB77445B-35F8-AA4E-82A5-0DB426663172}">
      <dgm:prSet/>
      <dgm:spPr/>
      <dgm:t>
        <a:bodyPr/>
        <a:lstStyle/>
        <a:p>
          <a:endParaRPr lang="en-GB"/>
        </a:p>
      </dgm:t>
    </dgm:pt>
    <dgm:pt modelId="{2266E22E-DDED-6147-8347-1DE77AE2A4B5}" type="pres">
      <dgm:prSet presAssocID="{89C3E637-EC42-2948-8402-03593F74A5BC}" presName="hierChild1" presStyleCnt="0">
        <dgm:presLayoutVars>
          <dgm:chPref val="1"/>
          <dgm:dir/>
          <dgm:animOne val="branch"/>
          <dgm:animLvl val="lvl"/>
          <dgm:resizeHandles/>
        </dgm:presLayoutVars>
      </dgm:prSet>
      <dgm:spPr/>
      <dgm:t>
        <a:bodyPr/>
        <a:lstStyle/>
        <a:p>
          <a:endParaRPr lang="en-US"/>
        </a:p>
      </dgm:t>
    </dgm:pt>
    <dgm:pt modelId="{9F603E6A-D8DF-BC49-997B-97A5B7D7C394}" type="pres">
      <dgm:prSet presAssocID="{1248709D-954C-7D40-9E76-4CF777D0A336}" presName="hierRoot1" presStyleCnt="0"/>
      <dgm:spPr/>
    </dgm:pt>
    <dgm:pt modelId="{3635EE44-CDA6-BD4C-AE19-5657805CD548}" type="pres">
      <dgm:prSet presAssocID="{1248709D-954C-7D40-9E76-4CF777D0A336}" presName="composite" presStyleCnt="0"/>
      <dgm:spPr/>
    </dgm:pt>
    <dgm:pt modelId="{78137F41-28D3-1546-BD69-19E001E233BF}" type="pres">
      <dgm:prSet presAssocID="{1248709D-954C-7D40-9E76-4CF777D0A336}" presName="background" presStyleLbl="node0" presStyleIdx="0" presStyleCnt="1"/>
      <dgm:spPr/>
    </dgm:pt>
    <dgm:pt modelId="{FAC5E7B4-D9DE-1E45-8FDA-D634F5F55B76}" type="pres">
      <dgm:prSet presAssocID="{1248709D-954C-7D40-9E76-4CF777D0A336}" presName="text" presStyleLbl="fgAcc0" presStyleIdx="0" presStyleCnt="1">
        <dgm:presLayoutVars>
          <dgm:chPref val="3"/>
        </dgm:presLayoutVars>
      </dgm:prSet>
      <dgm:spPr/>
      <dgm:t>
        <a:bodyPr/>
        <a:lstStyle/>
        <a:p>
          <a:endParaRPr lang="en-US"/>
        </a:p>
      </dgm:t>
    </dgm:pt>
    <dgm:pt modelId="{A06F07C4-6D43-4349-AD8C-01E8407A1378}" type="pres">
      <dgm:prSet presAssocID="{1248709D-954C-7D40-9E76-4CF777D0A336}" presName="hierChild2" presStyleCnt="0"/>
      <dgm:spPr/>
    </dgm:pt>
    <dgm:pt modelId="{5D200078-BD36-1E4A-8B44-5BC0EEEDDF07}" type="pres">
      <dgm:prSet presAssocID="{9D28FDCE-7163-C944-80AB-373CB981B67D}" presName="Name10" presStyleLbl="parChTrans1D2" presStyleIdx="0" presStyleCnt="2"/>
      <dgm:spPr/>
      <dgm:t>
        <a:bodyPr/>
        <a:lstStyle/>
        <a:p>
          <a:endParaRPr lang="en-US"/>
        </a:p>
      </dgm:t>
    </dgm:pt>
    <dgm:pt modelId="{B01E69FC-1313-B94C-A12B-B06A9FF277F0}" type="pres">
      <dgm:prSet presAssocID="{57831789-8D8E-1442-AB2B-0935E3930F5F}" presName="hierRoot2" presStyleCnt="0"/>
      <dgm:spPr/>
    </dgm:pt>
    <dgm:pt modelId="{8931F6D4-B6AF-4648-8F37-E9448712B3F1}" type="pres">
      <dgm:prSet presAssocID="{57831789-8D8E-1442-AB2B-0935E3930F5F}" presName="composite2" presStyleCnt="0"/>
      <dgm:spPr/>
    </dgm:pt>
    <dgm:pt modelId="{E4431CEC-DA76-3A48-BA5A-C66848D411A7}" type="pres">
      <dgm:prSet presAssocID="{57831789-8D8E-1442-AB2B-0935E3930F5F}" presName="background2" presStyleLbl="node2" presStyleIdx="0" presStyleCnt="2"/>
      <dgm:spPr/>
    </dgm:pt>
    <dgm:pt modelId="{14204AD3-DAAD-8F44-8ECE-1871351D55A3}" type="pres">
      <dgm:prSet presAssocID="{57831789-8D8E-1442-AB2B-0935E3930F5F}" presName="text2" presStyleLbl="fgAcc2" presStyleIdx="0" presStyleCnt="2">
        <dgm:presLayoutVars>
          <dgm:chPref val="3"/>
        </dgm:presLayoutVars>
      </dgm:prSet>
      <dgm:spPr/>
      <dgm:t>
        <a:bodyPr/>
        <a:lstStyle/>
        <a:p>
          <a:endParaRPr lang="en-US"/>
        </a:p>
      </dgm:t>
    </dgm:pt>
    <dgm:pt modelId="{47DDADF5-D6E9-AC48-81E9-907B82E90E38}" type="pres">
      <dgm:prSet presAssocID="{57831789-8D8E-1442-AB2B-0935E3930F5F}" presName="hierChild3" presStyleCnt="0"/>
      <dgm:spPr/>
    </dgm:pt>
    <dgm:pt modelId="{60CF99EB-3871-1446-93C2-043331A130C3}" type="pres">
      <dgm:prSet presAssocID="{8FDD4474-BDC9-3C4C-8060-8C3EF09CBF3D}" presName="Name17" presStyleLbl="parChTrans1D3" presStyleIdx="0" presStyleCnt="6"/>
      <dgm:spPr/>
      <dgm:t>
        <a:bodyPr/>
        <a:lstStyle/>
        <a:p>
          <a:endParaRPr lang="en-US"/>
        </a:p>
      </dgm:t>
    </dgm:pt>
    <dgm:pt modelId="{25C5A0C9-B855-7F47-AAEE-C1231EBFB02E}" type="pres">
      <dgm:prSet presAssocID="{B5E41947-0264-494F-B8D9-42B41DC86E3D}" presName="hierRoot3" presStyleCnt="0"/>
      <dgm:spPr/>
    </dgm:pt>
    <dgm:pt modelId="{58885BF6-BCAD-C846-8358-B7248D08A50F}" type="pres">
      <dgm:prSet presAssocID="{B5E41947-0264-494F-B8D9-42B41DC86E3D}" presName="composite3" presStyleCnt="0"/>
      <dgm:spPr/>
    </dgm:pt>
    <dgm:pt modelId="{D7C2C740-227D-1D4B-802F-31D5D669E6BD}" type="pres">
      <dgm:prSet presAssocID="{B5E41947-0264-494F-B8D9-42B41DC86E3D}" presName="background3" presStyleLbl="node3" presStyleIdx="0" presStyleCnt="6"/>
      <dgm:spPr/>
    </dgm:pt>
    <dgm:pt modelId="{6B3F946A-54EE-0C4A-880B-B6DEF231F722}" type="pres">
      <dgm:prSet presAssocID="{B5E41947-0264-494F-B8D9-42B41DC86E3D}" presName="text3" presStyleLbl="fgAcc3" presStyleIdx="0" presStyleCnt="6">
        <dgm:presLayoutVars>
          <dgm:chPref val="3"/>
        </dgm:presLayoutVars>
      </dgm:prSet>
      <dgm:spPr/>
      <dgm:t>
        <a:bodyPr/>
        <a:lstStyle/>
        <a:p>
          <a:endParaRPr lang="en-US"/>
        </a:p>
      </dgm:t>
    </dgm:pt>
    <dgm:pt modelId="{42DBFAE3-C57B-4242-BB78-C4C6BE2972A9}" type="pres">
      <dgm:prSet presAssocID="{B5E41947-0264-494F-B8D9-42B41DC86E3D}" presName="hierChild4" presStyleCnt="0"/>
      <dgm:spPr/>
    </dgm:pt>
    <dgm:pt modelId="{F43C9D75-3874-7340-B06B-B2AC0A5CF0BD}" type="pres">
      <dgm:prSet presAssocID="{CDBCDBA4-12BE-D84E-9DCD-BE0D56E638F7}" presName="Name10" presStyleLbl="parChTrans1D2" presStyleIdx="1" presStyleCnt="2"/>
      <dgm:spPr/>
      <dgm:t>
        <a:bodyPr/>
        <a:lstStyle/>
        <a:p>
          <a:endParaRPr lang="en-US"/>
        </a:p>
      </dgm:t>
    </dgm:pt>
    <dgm:pt modelId="{38865731-30AB-3242-A3BE-9E2ADB7008D6}" type="pres">
      <dgm:prSet presAssocID="{63DABAAB-BD64-E444-82BF-279203CB7364}" presName="hierRoot2" presStyleCnt="0"/>
      <dgm:spPr/>
    </dgm:pt>
    <dgm:pt modelId="{B8F5D203-AA60-274E-8D3C-E7DECA94DCD1}" type="pres">
      <dgm:prSet presAssocID="{63DABAAB-BD64-E444-82BF-279203CB7364}" presName="composite2" presStyleCnt="0"/>
      <dgm:spPr/>
    </dgm:pt>
    <dgm:pt modelId="{6AC1AE23-541B-F745-97E4-0577F3034452}" type="pres">
      <dgm:prSet presAssocID="{63DABAAB-BD64-E444-82BF-279203CB7364}" presName="background2" presStyleLbl="node2" presStyleIdx="1" presStyleCnt="2"/>
      <dgm:spPr/>
    </dgm:pt>
    <dgm:pt modelId="{386AB195-E277-A242-9A86-4E54CE71AC47}" type="pres">
      <dgm:prSet presAssocID="{63DABAAB-BD64-E444-82BF-279203CB7364}" presName="text2" presStyleLbl="fgAcc2" presStyleIdx="1" presStyleCnt="2">
        <dgm:presLayoutVars>
          <dgm:chPref val="3"/>
        </dgm:presLayoutVars>
      </dgm:prSet>
      <dgm:spPr/>
      <dgm:t>
        <a:bodyPr/>
        <a:lstStyle/>
        <a:p>
          <a:endParaRPr lang="en-US"/>
        </a:p>
      </dgm:t>
    </dgm:pt>
    <dgm:pt modelId="{F6BA69CC-2ECE-CE43-89E4-873610958622}" type="pres">
      <dgm:prSet presAssocID="{63DABAAB-BD64-E444-82BF-279203CB7364}" presName="hierChild3" presStyleCnt="0"/>
      <dgm:spPr/>
    </dgm:pt>
    <dgm:pt modelId="{47B60919-76D7-A744-BBE6-80180DACE384}" type="pres">
      <dgm:prSet presAssocID="{329114C2-DAD4-1645-940F-DF0EC516F609}" presName="Name17" presStyleLbl="parChTrans1D3" presStyleIdx="1" presStyleCnt="6"/>
      <dgm:spPr/>
      <dgm:t>
        <a:bodyPr/>
        <a:lstStyle/>
        <a:p>
          <a:endParaRPr lang="en-US"/>
        </a:p>
      </dgm:t>
    </dgm:pt>
    <dgm:pt modelId="{F3B4FF13-A6A7-5F4A-A3EF-94BE39AA0D81}" type="pres">
      <dgm:prSet presAssocID="{A5235991-46AE-A749-8394-DBAD9F799E48}" presName="hierRoot3" presStyleCnt="0"/>
      <dgm:spPr/>
    </dgm:pt>
    <dgm:pt modelId="{A908C7A8-82D2-054A-A040-65A91DC60B82}" type="pres">
      <dgm:prSet presAssocID="{A5235991-46AE-A749-8394-DBAD9F799E48}" presName="composite3" presStyleCnt="0"/>
      <dgm:spPr/>
    </dgm:pt>
    <dgm:pt modelId="{2B4E2CE1-4E21-2247-BD1D-40C6D28EA2DC}" type="pres">
      <dgm:prSet presAssocID="{A5235991-46AE-A749-8394-DBAD9F799E48}" presName="background3" presStyleLbl="node3" presStyleIdx="1" presStyleCnt="6"/>
      <dgm:spPr/>
    </dgm:pt>
    <dgm:pt modelId="{8DE36AFA-58E9-9148-9878-D41E434F8F6C}" type="pres">
      <dgm:prSet presAssocID="{A5235991-46AE-A749-8394-DBAD9F799E48}" presName="text3" presStyleLbl="fgAcc3" presStyleIdx="1" presStyleCnt="6">
        <dgm:presLayoutVars>
          <dgm:chPref val="3"/>
        </dgm:presLayoutVars>
      </dgm:prSet>
      <dgm:spPr/>
      <dgm:t>
        <a:bodyPr/>
        <a:lstStyle/>
        <a:p>
          <a:endParaRPr lang="en-US"/>
        </a:p>
      </dgm:t>
    </dgm:pt>
    <dgm:pt modelId="{E0401D07-EFA1-744E-A152-9A7BF6C7DD67}" type="pres">
      <dgm:prSet presAssocID="{A5235991-46AE-A749-8394-DBAD9F799E48}" presName="hierChild4" presStyleCnt="0"/>
      <dgm:spPr/>
    </dgm:pt>
    <dgm:pt modelId="{AA532070-9A5C-F340-8323-D897C546C975}" type="pres">
      <dgm:prSet presAssocID="{E07CCF15-1326-2E44-8B3F-98410B4C8B79}" presName="Name17" presStyleLbl="parChTrans1D3" presStyleIdx="2" presStyleCnt="6"/>
      <dgm:spPr/>
      <dgm:t>
        <a:bodyPr/>
        <a:lstStyle/>
        <a:p>
          <a:endParaRPr lang="en-US"/>
        </a:p>
      </dgm:t>
    </dgm:pt>
    <dgm:pt modelId="{CF28D9AC-0BFC-0C4D-ACEF-D8793E5AFFE9}" type="pres">
      <dgm:prSet presAssocID="{83E40F30-5724-D848-833D-242387FF4C3E}" presName="hierRoot3" presStyleCnt="0"/>
      <dgm:spPr/>
    </dgm:pt>
    <dgm:pt modelId="{10F744C7-DB1F-034B-A60F-342095B66A66}" type="pres">
      <dgm:prSet presAssocID="{83E40F30-5724-D848-833D-242387FF4C3E}" presName="composite3" presStyleCnt="0"/>
      <dgm:spPr/>
    </dgm:pt>
    <dgm:pt modelId="{EF92DF12-23EF-4E43-9607-C3212F868356}" type="pres">
      <dgm:prSet presAssocID="{83E40F30-5724-D848-833D-242387FF4C3E}" presName="background3" presStyleLbl="node3" presStyleIdx="2" presStyleCnt="6"/>
      <dgm:spPr/>
    </dgm:pt>
    <dgm:pt modelId="{0E46A6B8-4A58-5848-A1D7-16D7B67F3EE6}" type="pres">
      <dgm:prSet presAssocID="{83E40F30-5724-D848-833D-242387FF4C3E}" presName="text3" presStyleLbl="fgAcc3" presStyleIdx="2" presStyleCnt="6">
        <dgm:presLayoutVars>
          <dgm:chPref val="3"/>
        </dgm:presLayoutVars>
      </dgm:prSet>
      <dgm:spPr/>
      <dgm:t>
        <a:bodyPr/>
        <a:lstStyle/>
        <a:p>
          <a:endParaRPr lang="en-US"/>
        </a:p>
      </dgm:t>
    </dgm:pt>
    <dgm:pt modelId="{9A2085CF-1D86-784D-B4FE-83460D57C03A}" type="pres">
      <dgm:prSet presAssocID="{83E40F30-5724-D848-833D-242387FF4C3E}" presName="hierChild4" presStyleCnt="0"/>
      <dgm:spPr/>
    </dgm:pt>
    <dgm:pt modelId="{A2364F2A-A466-E74B-8786-B60AD03D6A9C}" type="pres">
      <dgm:prSet presAssocID="{77A4F188-868B-7A49-8294-280DE0F5F749}" presName="Name17" presStyleLbl="parChTrans1D3" presStyleIdx="3" presStyleCnt="6"/>
      <dgm:spPr/>
      <dgm:t>
        <a:bodyPr/>
        <a:lstStyle/>
        <a:p>
          <a:endParaRPr lang="en-US"/>
        </a:p>
      </dgm:t>
    </dgm:pt>
    <dgm:pt modelId="{6C8B159E-B9FA-B941-8F7E-DE15CDC66561}" type="pres">
      <dgm:prSet presAssocID="{E0E3089D-1EAD-9548-9E31-FAF967FB4D95}" presName="hierRoot3" presStyleCnt="0"/>
      <dgm:spPr/>
    </dgm:pt>
    <dgm:pt modelId="{62F98C21-061B-034F-945F-65B72052E43D}" type="pres">
      <dgm:prSet presAssocID="{E0E3089D-1EAD-9548-9E31-FAF967FB4D95}" presName="composite3" presStyleCnt="0"/>
      <dgm:spPr/>
    </dgm:pt>
    <dgm:pt modelId="{736373EB-580A-7641-ACA9-01E5149B0FFC}" type="pres">
      <dgm:prSet presAssocID="{E0E3089D-1EAD-9548-9E31-FAF967FB4D95}" presName="background3" presStyleLbl="node3" presStyleIdx="3" presStyleCnt="6"/>
      <dgm:spPr/>
    </dgm:pt>
    <dgm:pt modelId="{8D751DF9-0F03-E644-AF4B-050907CDEA20}" type="pres">
      <dgm:prSet presAssocID="{E0E3089D-1EAD-9548-9E31-FAF967FB4D95}" presName="text3" presStyleLbl="fgAcc3" presStyleIdx="3" presStyleCnt="6">
        <dgm:presLayoutVars>
          <dgm:chPref val="3"/>
        </dgm:presLayoutVars>
      </dgm:prSet>
      <dgm:spPr/>
      <dgm:t>
        <a:bodyPr/>
        <a:lstStyle/>
        <a:p>
          <a:endParaRPr lang="en-US"/>
        </a:p>
      </dgm:t>
    </dgm:pt>
    <dgm:pt modelId="{9E697066-4A93-4C40-A5DF-8D7CB9A671D8}" type="pres">
      <dgm:prSet presAssocID="{E0E3089D-1EAD-9548-9E31-FAF967FB4D95}" presName="hierChild4" presStyleCnt="0"/>
      <dgm:spPr/>
    </dgm:pt>
    <dgm:pt modelId="{03A9057D-AFA6-9444-9C72-86B719C6BB99}" type="pres">
      <dgm:prSet presAssocID="{FB4AAF0D-9C74-ED4C-A5DF-5B459094AA0F}" presName="Name17" presStyleLbl="parChTrans1D3" presStyleIdx="4" presStyleCnt="6"/>
      <dgm:spPr/>
      <dgm:t>
        <a:bodyPr/>
        <a:lstStyle/>
        <a:p>
          <a:endParaRPr lang="en-US"/>
        </a:p>
      </dgm:t>
    </dgm:pt>
    <dgm:pt modelId="{675BF53D-C6ED-5C4A-AD93-E8B357ED02E9}" type="pres">
      <dgm:prSet presAssocID="{E4702AE3-DFAC-7A4D-9153-3B9E4F8D3BEC}" presName="hierRoot3" presStyleCnt="0"/>
      <dgm:spPr/>
    </dgm:pt>
    <dgm:pt modelId="{8E286997-7AEF-2246-A78D-F7B0734342BE}" type="pres">
      <dgm:prSet presAssocID="{E4702AE3-DFAC-7A4D-9153-3B9E4F8D3BEC}" presName="composite3" presStyleCnt="0"/>
      <dgm:spPr/>
    </dgm:pt>
    <dgm:pt modelId="{189D2E69-BB40-EE46-92D7-E22067178AAC}" type="pres">
      <dgm:prSet presAssocID="{E4702AE3-DFAC-7A4D-9153-3B9E4F8D3BEC}" presName="background3" presStyleLbl="node3" presStyleIdx="4" presStyleCnt="6"/>
      <dgm:spPr/>
    </dgm:pt>
    <dgm:pt modelId="{ECEE5A1E-AB6D-FB42-B731-83F3AD573A2C}" type="pres">
      <dgm:prSet presAssocID="{E4702AE3-DFAC-7A4D-9153-3B9E4F8D3BEC}" presName="text3" presStyleLbl="fgAcc3" presStyleIdx="4" presStyleCnt="6">
        <dgm:presLayoutVars>
          <dgm:chPref val="3"/>
        </dgm:presLayoutVars>
      </dgm:prSet>
      <dgm:spPr/>
      <dgm:t>
        <a:bodyPr/>
        <a:lstStyle/>
        <a:p>
          <a:endParaRPr lang="en-US"/>
        </a:p>
      </dgm:t>
    </dgm:pt>
    <dgm:pt modelId="{90EC9552-12A9-064C-9C6D-89AA37C1BE70}" type="pres">
      <dgm:prSet presAssocID="{E4702AE3-DFAC-7A4D-9153-3B9E4F8D3BEC}" presName="hierChild4" presStyleCnt="0"/>
      <dgm:spPr/>
    </dgm:pt>
    <dgm:pt modelId="{48921324-16D2-DB48-91AA-1CD1A57997AA}" type="pres">
      <dgm:prSet presAssocID="{F1C16570-B3FC-D344-B996-780CA8633690}" presName="Name17" presStyleLbl="parChTrans1D3" presStyleIdx="5" presStyleCnt="6"/>
      <dgm:spPr/>
      <dgm:t>
        <a:bodyPr/>
        <a:lstStyle/>
        <a:p>
          <a:endParaRPr lang="en-US"/>
        </a:p>
      </dgm:t>
    </dgm:pt>
    <dgm:pt modelId="{073D6EA2-A29E-BC43-B4F1-D9B8A00EB3CC}" type="pres">
      <dgm:prSet presAssocID="{5A604DD0-E002-2141-A475-70B841C44EE0}" presName="hierRoot3" presStyleCnt="0"/>
      <dgm:spPr/>
    </dgm:pt>
    <dgm:pt modelId="{998B5B6F-8D46-2245-AFC0-7C96EA6E2FB7}" type="pres">
      <dgm:prSet presAssocID="{5A604DD0-E002-2141-A475-70B841C44EE0}" presName="composite3" presStyleCnt="0"/>
      <dgm:spPr/>
    </dgm:pt>
    <dgm:pt modelId="{FCD281ED-9D49-0645-987C-0DB83B26FBEF}" type="pres">
      <dgm:prSet presAssocID="{5A604DD0-E002-2141-A475-70B841C44EE0}" presName="background3" presStyleLbl="node3" presStyleIdx="5" presStyleCnt="6"/>
      <dgm:spPr/>
    </dgm:pt>
    <dgm:pt modelId="{55EF84EE-5A72-744C-8B29-7A2D562FCA6B}" type="pres">
      <dgm:prSet presAssocID="{5A604DD0-E002-2141-A475-70B841C44EE0}" presName="text3" presStyleLbl="fgAcc3" presStyleIdx="5" presStyleCnt="6">
        <dgm:presLayoutVars>
          <dgm:chPref val="3"/>
        </dgm:presLayoutVars>
      </dgm:prSet>
      <dgm:spPr/>
      <dgm:t>
        <a:bodyPr/>
        <a:lstStyle/>
        <a:p>
          <a:endParaRPr lang="en-US"/>
        </a:p>
      </dgm:t>
    </dgm:pt>
    <dgm:pt modelId="{AD17192D-6BC5-5E4E-A40D-19CFCC05085E}" type="pres">
      <dgm:prSet presAssocID="{5A604DD0-E002-2141-A475-70B841C44EE0}" presName="hierChild4" presStyleCnt="0"/>
      <dgm:spPr/>
    </dgm:pt>
  </dgm:ptLst>
  <dgm:cxnLst>
    <dgm:cxn modelId="{FD0A36D2-2A85-0D45-A7DF-159D10CFFD39}" srcId="{63DABAAB-BD64-E444-82BF-279203CB7364}" destId="{E4702AE3-DFAC-7A4D-9153-3B9E4F8D3BEC}" srcOrd="3" destOrd="0" parTransId="{FB4AAF0D-9C74-ED4C-A5DF-5B459094AA0F}" sibTransId="{D54E97F6-DAD0-2841-A5C4-8807AC80FDCD}"/>
    <dgm:cxn modelId="{C20EF377-BE86-5347-A836-7A4617ADFBEC}" srcId="{63DABAAB-BD64-E444-82BF-279203CB7364}" destId="{5A604DD0-E002-2141-A475-70B841C44EE0}" srcOrd="4" destOrd="0" parTransId="{F1C16570-B3FC-D344-B996-780CA8633690}" sibTransId="{5528535F-F3EA-814F-A4E5-C8817123591B}"/>
    <dgm:cxn modelId="{06D22E3A-B6B6-8A41-9E41-E478493AC660}" type="presOf" srcId="{329114C2-DAD4-1645-940F-DF0EC516F609}" destId="{47B60919-76D7-A744-BBE6-80180DACE384}" srcOrd="0" destOrd="0" presId="urn:microsoft.com/office/officeart/2005/8/layout/hierarchy1"/>
    <dgm:cxn modelId="{8B08996E-3E22-D144-BE7D-863E7890BFFE}" type="presOf" srcId="{8FDD4474-BDC9-3C4C-8060-8C3EF09CBF3D}" destId="{60CF99EB-3871-1446-93C2-043331A130C3}" srcOrd="0" destOrd="0" presId="urn:microsoft.com/office/officeart/2005/8/layout/hierarchy1"/>
    <dgm:cxn modelId="{225CCCFF-7401-6F42-80E4-05E5FD789976}" type="presOf" srcId="{63DABAAB-BD64-E444-82BF-279203CB7364}" destId="{386AB195-E277-A242-9A86-4E54CE71AC47}" srcOrd="0" destOrd="0" presId="urn:microsoft.com/office/officeart/2005/8/layout/hierarchy1"/>
    <dgm:cxn modelId="{2A415E32-A296-EE4F-AF20-BFACDC3B3DEF}" type="presOf" srcId="{F1C16570-B3FC-D344-B996-780CA8633690}" destId="{48921324-16D2-DB48-91AA-1CD1A57997AA}" srcOrd="0" destOrd="0" presId="urn:microsoft.com/office/officeart/2005/8/layout/hierarchy1"/>
    <dgm:cxn modelId="{C657C014-0D8F-8F4C-A8A9-2E24C82C2DB4}" type="presOf" srcId="{77A4F188-868B-7A49-8294-280DE0F5F749}" destId="{A2364F2A-A466-E74B-8786-B60AD03D6A9C}" srcOrd="0" destOrd="0" presId="urn:microsoft.com/office/officeart/2005/8/layout/hierarchy1"/>
    <dgm:cxn modelId="{69E607A8-84E5-1544-B749-7B25A79A40D7}" srcId="{63DABAAB-BD64-E444-82BF-279203CB7364}" destId="{A5235991-46AE-A749-8394-DBAD9F799E48}" srcOrd="0" destOrd="0" parTransId="{329114C2-DAD4-1645-940F-DF0EC516F609}" sibTransId="{52B22B30-ED43-A84B-9269-35662418D604}"/>
    <dgm:cxn modelId="{AAF10520-9190-704C-933C-902B1E05F853}" type="presOf" srcId="{CDBCDBA4-12BE-D84E-9DCD-BE0D56E638F7}" destId="{F43C9D75-3874-7340-B06B-B2AC0A5CF0BD}" srcOrd="0" destOrd="0" presId="urn:microsoft.com/office/officeart/2005/8/layout/hierarchy1"/>
    <dgm:cxn modelId="{1567A0C1-6200-CE40-97C4-B8496ABBB870}" type="presOf" srcId="{E0E3089D-1EAD-9548-9E31-FAF967FB4D95}" destId="{8D751DF9-0F03-E644-AF4B-050907CDEA20}" srcOrd="0" destOrd="0" presId="urn:microsoft.com/office/officeart/2005/8/layout/hierarchy1"/>
    <dgm:cxn modelId="{7695879A-9D1B-A04A-B510-1CB1FF8D034C}" type="presOf" srcId="{E4702AE3-DFAC-7A4D-9153-3B9E4F8D3BEC}" destId="{ECEE5A1E-AB6D-FB42-B731-83F3AD573A2C}" srcOrd="0" destOrd="0" presId="urn:microsoft.com/office/officeart/2005/8/layout/hierarchy1"/>
    <dgm:cxn modelId="{7A3A2B80-C979-944D-BC9E-5E87A4150F90}" type="presOf" srcId="{89C3E637-EC42-2948-8402-03593F74A5BC}" destId="{2266E22E-DDED-6147-8347-1DE77AE2A4B5}" srcOrd="0" destOrd="0" presId="urn:microsoft.com/office/officeart/2005/8/layout/hierarchy1"/>
    <dgm:cxn modelId="{1918CEB2-4D3D-0544-B022-6B46FA7EB8A6}" srcId="{63DABAAB-BD64-E444-82BF-279203CB7364}" destId="{E0E3089D-1EAD-9548-9E31-FAF967FB4D95}" srcOrd="2" destOrd="0" parTransId="{77A4F188-868B-7A49-8294-280DE0F5F749}" sibTransId="{A28C2173-80E7-3345-8D61-6FAF47417650}"/>
    <dgm:cxn modelId="{3BCE0F18-5809-4B42-8CD4-0F3495011D7A}" srcId="{89C3E637-EC42-2948-8402-03593F74A5BC}" destId="{1248709D-954C-7D40-9E76-4CF777D0A336}" srcOrd="0" destOrd="0" parTransId="{FF5B4061-0E89-1943-BE62-E7B483DB93D4}" sibTransId="{733D96D8-961B-D94A-958F-9EF667C0A79C}"/>
    <dgm:cxn modelId="{5F5F6396-8CF4-0248-A05E-4F0B24086CD8}" srcId="{1248709D-954C-7D40-9E76-4CF777D0A336}" destId="{57831789-8D8E-1442-AB2B-0935E3930F5F}" srcOrd="0" destOrd="0" parTransId="{9D28FDCE-7163-C944-80AB-373CB981B67D}" sibTransId="{772B870F-091B-2146-A9E2-049DA80DA17A}"/>
    <dgm:cxn modelId="{F5109A38-D2E4-8C46-B9F0-88FC690439DE}" type="presOf" srcId="{5A604DD0-E002-2141-A475-70B841C44EE0}" destId="{55EF84EE-5A72-744C-8B29-7A2D562FCA6B}" srcOrd="0" destOrd="0" presId="urn:microsoft.com/office/officeart/2005/8/layout/hierarchy1"/>
    <dgm:cxn modelId="{A921582E-A5E6-9842-A085-285A92D7C49B}" type="presOf" srcId="{E07CCF15-1326-2E44-8B3F-98410B4C8B79}" destId="{AA532070-9A5C-F340-8323-D897C546C975}" srcOrd="0" destOrd="0" presId="urn:microsoft.com/office/officeart/2005/8/layout/hierarchy1"/>
    <dgm:cxn modelId="{D2C8BB3C-13E1-0D41-8D24-B6DA6AED18A5}" type="presOf" srcId="{57831789-8D8E-1442-AB2B-0935E3930F5F}" destId="{14204AD3-DAAD-8F44-8ECE-1871351D55A3}" srcOrd="0" destOrd="0" presId="urn:microsoft.com/office/officeart/2005/8/layout/hierarchy1"/>
    <dgm:cxn modelId="{74B95FB1-26AA-2F44-9721-4EB64496591B}" type="presOf" srcId="{A5235991-46AE-A749-8394-DBAD9F799E48}" destId="{8DE36AFA-58E9-9148-9878-D41E434F8F6C}" srcOrd="0" destOrd="0" presId="urn:microsoft.com/office/officeart/2005/8/layout/hierarchy1"/>
    <dgm:cxn modelId="{6E451D33-B84A-D848-8E9D-754445023C72}" type="presOf" srcId="{FB4AAF0D-9C74-ED4C-A5DF-5B459094AA0F}" destId="{03A9057D-AFA6-9444-9C72-86B719C6BB99}" srcOrd="0" destOrd="0" presId="urn:microsoft.com/office/officeart/2005/8/layout/hierarchy1"/>
    <dgm:cxn modelId="{2C37A5DF-6371-7546-A664-83611E9306FC}" type="presOf" srcId="{83E40F30-5724-D848-833D-242387FF4C3E}" destId="{0E46A6B8-4A58-5848-A1D7-16D7B67F3EE6}" srcOrd="0" destOrd="0" presId="urn:microsoft.com/office/officeart/2005/8/layout/hierarchy1"/>
    <dgm:cxn modelId="{AB77445B-35F8-AA4E-82A5-0DB426663172}" srcId="{63DABAAB-BD64-E444-82BF-279203CB7364}" destId="{83E40F30-5724-D848-833D-242387FF4C3E}" srcOrd="1" destOrd="0" parTransId="{E07CCF15-1326-2E44-8B3F-98410B4C8B79}" sibTransId="{5681C404-0E63-DA44-8940-82A2DD9CB306}"/>
    <dgm:cxn modelId="{A640262C-02C0-EA4B-A75E-E1B7DB2276BA}" type="presOf" srcId="{1248709D-954C-7D40-9E76-4CF777D0A336}" destId="{FAC5E7B4-D9DE-1E45-8FDA-D634F5F55B76}" srcOrd="0" destOrd="0" presId="urn:microsoft.com/office/officeart/2005/8/layout/hierarchy1"/>
    <dgm:cxn modelId="{E8A31C76-9C97-7B4F-BB01-74BF8F346433}" srcId="{1248709D-954C-7D40-9E76-4CF777D0A336}" destId="{63DABAAB-BD64-E444-82BF-279203CB7364}" srcOrd="1" destOrd="0" parTransId="{CDBCDBA4-12BE-D84E-9DCD-BE0D56E638F7}" sibTransId="{C85E5097-FBC3-1E4C-94D8-CB13906A4F06}"/>
    <dgm:cxn modelId="{AB9AC6C5-6D26-FC43-93B6-E750B39A3DBD}" type="presOf" srcId="{B5E41947-0264-494F-B8D9-42B41DC86E3D}" destId="{6B3F946A-54EE-0C4A-880B-B6DEF231F722}" srcOrd="0" destOrd="0" presId="urn:microsoft.com/office/officeart/2005/8/layout/hierarchy1"/>
    <dgm:cxn modelId="{E0518510-A7CA-5F4B-AA64-3521FA6E878D}" srcId="{57831789-8D8E-1442-AB2B-0935E3930F5F}" destId="{B5E41947-0264-494F-B8D9-42B41DC86E3D}" srcOrd="0" destOrd="0" parTransId="{8FDD4474-BDC9-3C4C-8060-8C3EF09CBF3D}" sibTransId="{3B8372C9-3E15-954E-8D2E-BA0F11D49DF7}"/>
    <dgm:cxn modelId="{86E3E32F-BCB7-274F-8076-49040291DA9F}" type="presOf" srcId="{9D28FDCE-7163-C944-80AB-373CB981B67D}" destId="{5D200078-BD36-1E4A-8B44-5BC0EEEDDF07}" srcOrd="0" destOrd="0" presId="urn:microsoft.com/office/officeart/2005/8/layout/hierarchy1"/>
    <dgm:cxn modelId="{43FE1989-56E8-C64D-9F14-BEA686B76D05}" type="presParOf" srcId="{2266E22E-DDED-6147-8347-1DE77AE2A4B5}" destId="{9F603E6A-D8DF-BC49-997B-97A5B7D7C394}" srcOrd="0" destOrd="0" presId="urn:microsoft.com/office/officeart/2005/8/layout/hierarchy1"/>
    <dgm:cxn modelId="{839058BF-FBE1-774A-9231-F35168C8C29E}" type="presParOf" srcId="{9F603E6A-D8DF-BC49-997B-97A5B7D7C394}" destId="{3635EE44-CDA6-BD4C-AE19-5657805CD548}" srcOrd="0" destOrd="0" presId="urn:microsoft.com/office/officeart/2005/8/layout/hierarchy1"/>
    <dgm:cxn modelId="{EB250009-8B47-C04E-8CC8-45DF92C775F1}" type="presParOf" srcId="{3635EE44-CDA6-BD4C-AE19-5657805CD548}" destId="{78137F41-28D3-1546-BD69-19E001E233BF}" srcOrd="0" destOrd="0" presId="urn:microsoft.com/office/officeart/2005/8/layout/hierarchy1"/>
    <dgm:cxn modelId="{5E1C0029-CCC4-EB41-AC36-4383D57D7EF2}" type="presParOf" srcId="{3635EE44-CDA6-BD4C-AE19-5657805CD548}" destId="{FAC5E7B4-D9DE-1E45-8FDA-D634F5F55B76}" srcOrd="1" destOrd="0" presId="urn:microsoft.com/office/officeart/2005/8/layout/hierarchy1"/>
    <dgm:cxn modelId="{F79C374C-1D85-A54A-84A9-D8D42D534020}" type="presParOf" srcId="{9F603E6A-D8DF-BC49-997B-97A5B7D7C394}" destId="{A06F07C4-6D43-4349-AD8C-01E8407A1378}" srcOrd="1" destOrd="0" presId="urn:microsoft.com/office/officeart/2005/8/layout/hierarchy1"/>
    <dgm:cxn modelId="{2AFB520C-C495-124D-9095-CA60E8618210}" type="presParOf" srcId="{A06F07C4-6D43-4349-AD8C-01E8407A1378}" destId="{5D200078-BD36-1E4A-8B44-5BC0EEEDDF07}" srcOrd="0" destOrd="0" presId="urn:microsoft.com/office/officeart/2005/8/layout/hierarchy1"/>
    <dgm:cxn modelId="{739093FD-E7AA-6E4F-809C-9F051BD410C8}" type="presParOf" srcId="{A06F07C4-6D43-4349-AD8C-01E8407A1378}" destId="{B01E69FC-1313-B94C-A12B-B06A9FF277F0}" srcOrd="1" destOrd="0" presId="urn:microsoft.com/office/officeart/2005/8/layout/hierarchy1"/>
    <dgm:cxn modelId="{89E0F030-8E59-0041-B8A9-B4A60A1FCECA}" type="presParOf" srcId="{B01E69FC-1313-B94C-A12B-B06A9FF277F0}" destId="{8931F6D4-B6AF-4648-8F37-E9448712B3F1}" srcOrd="0" destOrd="0" presId="urn:microsoft.com/office/officeart/2005/8/layout/hierarchy1"/>
    <dgm:cxn modelId="{68E7AF15-030E-EA44-9EF9-1BD7C1A33AA9}" type="presParOf" srcId="{8931F6D4-B6AF-4648-8F37-E9448712B3F1}" destId="{E4431CEC-DA76-3A48-BA5A-C66848D411A7}" srcOrd="0" destOrd="0" presId="urn:microsoft.com/office/officeart/2005/8/layout/hierarchy1"/>
    <dgm:cxn modelId="{5CB44750-7D4C-F644-975C-5E908AD74670}" type="presParOf" srcId="{8931F6D4-B6AF-4648-8F37-E9448712B3F1}" destId="{14204AD3-DAAD-8F44-8ECE-1871351D55A3}" srcOrd="1" destOrd="0" presId="urn:microsoft.com/office/officeart/2005/8/layout/hierarchy1"/>
    <dgm:cxn modelId="{DC964A50-2EA8-9943-84CF-F0385AB10C83}" type="presParOf" srcId="{B01E69FC-1313-B94C-A12B-B06A9FF277F0}" destId="{47DDADF5-D6E9-AC48-81E9-907B82E90E38}" srcOrd="1" destOrd="0" presId="urn:microsoft.com/office/officeart/2005/8/layout/hierarchy1"/>
    <dgm:cxn modelId="{A3A84FCB-32ED-5345-B94E-7BDB55DB6B56}" type="presParOf" srcId="{47DDADF5-D6E9-AC48-81E9-907B82E90E38}" destId="{60CF99EB-3871-1446-93C2-043331A130C3}" srcOrd="0" destOrd="0" presId="urn:microsoft.com/office/officeart/2005/8/layout/hierarchy1"/>
    <dgm:cxn modelId="{FA98BA8C-13A8-FF44-B6F5-E0C1B26C478F}" type="presParOf" srcId="{47DDADF5-D6E9-AC48-81E9-907B82E90E38}" destId="{25C5A0C9-B855-7F47-AAEE-C1231EBFB02E}" srcOrd="1" destOrd="0" presId="urn:microsoft.com/office/officeart/2005/8/layout/hierarchy1"/>
    <dgm:cxn modelId="{DAF98421-B832-564C-B736-7340A0A1B127}" type="presParOf" srcId="{25C5A0C9-B855-7F47-AAEE-C1231EBFB02E}" destId="{58885BF6-BCAD-C846-8358-B7248D08A50F}" srcOrd="0" destOrd="0" presId="urn:microsoft.com/office/officeart/2005/8/layout/hierarchy1"/>
    <dgm:cxn modelId="{B565C368-9F5C-A84C-9275-358B21294161}" type="presParOf" srcId="{58885BF6-BCAD-C846-8358-B7248D08A50F}" destId="{D7C2C740-227D-1D4B-802F-31D5D669E6BD}" srcOrd="0" destOrd="0" presId="urn:microsoft.com/office/officeart/2005/8/layout/hierarchy1"/>
    <dgm:cxn modelId="{B6D11A61-A2E3-6B4D-B366-86BAA8777DA9}" type="presParOf" srcId="{58885BF6-BCAD-C846-8358-B7248D08A50F}" destId="{6B3F946A-54EE-0C4A-880B-B6DEF231F722}" srcOrd="1" destOrd="0" presId="urn:microsoft.com/office/officeart/2005/8/layout/hierarchy1"/>
    <dgm:cxn modelId="{5330B005-5328-BB4E-8540-738D4FAEDC26}" type="presParOf" srcId="{25C5A0C9-B855-7F47-AAEE-C1231EBFB02E}" destId="{42DBFAE3-C57B-4242-BB78-C4C6BE2972A9}" srcOrd="1" destOrd="0" presId="urn:microsoft.com/office/officeart/2005/8/layout/hierarchy1"/>
    <dgm:cxn modelId="{9F8A49F9-03C1-B642-8F81-56C00E50491F}" type="presParOf" srcId="{A06F07C4-6D43-4349-AD8C-01E8407A1378}" destId="{F43C9D75-3874-7340-B06B-B2AC0A5CF0BD}" srcOrd="2" destOrd="0" presId="urn:microsoft.com/office/officeart/2005/8/layout/hierarchy1"/>
    <dgm:cxn modelId="{2DB444ED-7F34-4E46-ACB7-C26B23788219}" type="presParOf" srcId="{A06F07C4-6D43-4349-AD8C-01E8407A1378}" destId="{38865731-30AB-3242-A3BE-9E2ADB7008D6}" srcOrd="3" destOrd="0" presId="urn:microsoft.com/office/officeart/2005/8/layout/hierarchy1"/>
    <dgm:cxn modelId="{F1E4CE58-27E3-D74F-81E6-20495A9E92B6}" type="presParOf" srcId="{38865731-30AB-3242-A3BE-9E2ADB7008D6}" destId="{B8F5D203-AA60-274E-8D3C-E7DECA94DCD1}" srcOrd="0" destOrd="0" presId="urn:microsoft.com/office/officeart/2005/8/layout/hierarchy1"/>
    <dgm:cxn modelId="{512CDCD4-0535-CE4A-8AE5-98F6B7601467}" type="presParOf" srcId="{B8F5D203-AA60-274E-8D3C-E7DECA94DCD1}" destId="{6AC1AE23-541B-F745-97E4-0577F3034452}" srcOrd="0" destOrd="0" presId="urn:microsoft.com/office/officeart/2005/8/layout/hierarchy1"/>
    <dgm:cxn modelId="{852FDA8E-A6DB-1A41-9098-7E2E0E9A6DCC}" type="presParOf" srcId="{B8F5D203-AA60-274E-8D3C-E7DECA94DCD1}" destId="{386AB195-E277-A242-9A86-4E54CE71AC47}" srcOrd="1" destOrd="0" presId="urn:microsoft.com/office/officeart/2005/8/layout/hierarchy1"/>
    <dgm:cxn modelId="{02FDD2D3-3A3F-D04D-A8CC-CF8CAC422DD9}" type="presParOf" srcId="{38865731-30AB-3242-A3BE-9E2ADB7008D6}" destId="{F6BA69CC-2ECE-CE43-89E4-873610958622}" srcOrd="1" destOrd="0" presId="urn:microsoft.com/office/officeart/2005/8/layout/hierarchy1"/>
    <dgm:cxn modelId="{AE913C2A-C6B3-164B-9C88-B1DE8D681148}" type="presParOf" srcId="{F6BA69CC-2ECE-CE43-89E4-873610958622}" destId="{47B60919-76D7-A744-BBE6-80180DACE384}" srcOrd="0" destOrd="0" presId="urn:microsoft.com/office/officeart/2005/8/layout/hierarchy1"/>
    <dgm:cxn modelId="{65B34DC2-2C57-974B-9B49-E3F5369F5713}" type="presParOf" srcId="{F6BA69CC-2ECE-CE43-89E4-873610958622}" destId="{F3B4FF13-A6A7-5F4A-A3EF-94BE39AA0D81}" srcOrd="1" destOrd="0" presId="urn:microsoft.com/office/officeart/2005/8/layout/hierarchy1"/>
    <dgm:cxn modelId="{EE9DB0B1-D1F6-5C4D-B494-0D585103A7BF}" type="presParOf" srcId="{F3B4FF13-A6A7-5F4A-A3EF-94BE39AA0D81}" destId="{A908C7A8-82D2-054A-A040-65A91DC60B82}" srcOrd="0" destOrd="0" presId="urn:microsoft.com/office/officeart/2005/8/layout/hierarchy1"/>
    <dgm:cxn modelId="{F79EE685-46E3-CB4F-B357-4B39E4563EC3}" type="presParOf" srcId="{A908C7A8-82D2-054A-A040-65A91DC60B82}" destId="{2B4E2CE1-4E21-2247-BD1D-40C6D28EA2DC}" srcOrd="0" destOrd="0" presId="urn:microsoft.com/office/officeart/2005/8/layout/hierarchy1"/>
    <dgm:cxn modelId="{57B6BCFB-95A2-984C-8A26-BC1D2C36ACDC}" type="presParOf" srcId="{A908C7A8-82D2-054A-A040-65A91DC60B82}" destId="{8DE36AFA-58E9-9148-9878-D41E434F8F6C}" srcOrd="1" destOrd="0" presId="urn:microsoft.com/office/officeart/2005/8/layout/hierarchy1"/>
    <dgm:cxn modelId="{B3B316AD-379D-8947-9EF7-850A45C8266C}" type="presParOf" srcId="{F3B4FF13-A6A7-5F4A-A3EF-94BE39AA0D81}" destId="{E0401D07-EFA1-744E-A152-9A7BF6C7DD67}" srcOrd="1" destOrd="0" presId="urn:microsoft.com/office/officeart/2005/8/layout/hierarchy1"/>
    <dgm:cxn modelId="{E46203FA-330F-254B-A3FD-030AB895F9BF}" type="presParOf" srcId="{F6BA69CC-2ECE-CE43-89E4-873610958622}" destId="{AA532070-9A5C-F340-8323-D897C546C975}" srcOrd="2" destOrd="0" presId="urn:microsoft.com/office/officeart/2005/8/layout/hierarchy1"/>
    <dgm:cxn modelId="{E536B081-EEA4-8E48-B262-14B8F301EF34}" type="presParOf" srcId="{F6BA69CC-2ECE-CE43-89E4-873610958622}" destId="{CF28D9AC-0BFC-0C4D-ACEF-D8793E5AFFE9}" srcOrd="3" destOrd="0" presId="urn:microsoft.com/office/officeart/2005/8/layout/hierarchy1"/>
    <dgm:cxn modelId="{8FADAE06-46C7-D646-BF11-E0E0346E5F45}" type="presParOf" srcId="{CF28D9AC-0BFC-0C4D-ACEF-D8793E5AFFE9}" destId="{10F744C7-DB1F-034B-A60F-342095B66A66}" srcOrd="0" destOrd="0" presId="urn:microsoft.com/office/officeart/2005/8/layout/hierarchy1"/>
    <dgm:cxn modelId="{E55DC687-78A3-0846-B33A-13F8C6450CAA}" type="presParOf" srcId="{10F744C7-DB1F-034B-A60F-342095B66A66}" destId="{EF92DF12-23EF-4E43-9607-C3212F868356}" srcOrd="0" destOrd="0" presId="urn:microsoft.com/office/officeart/2005/8/layout/hierarchy1"/>
    <dgm:cxn modelId="{707DAB25-8D1C-2C43-A6C7-A11FDBAD1ACB}" type="presParOf" srcId="{10F744C7-DB1F-034B-A60F-342095B66A66}" destId="{0E46A6B8-4A58-5848-A1D7-16D7B67F3EE6}" srcOrd="1" destOrd="0" presId="urn:microsoft.com/office/officeart/2005/8/layout/hierarchy1"/>
    <dgm:cxn modelId="{AACC75C0-FE9A-DB4B-8DB1-C6DCAA7D4D11}" type="presParOf" srcId="{CF28D9AC-0BFC-0C4D-ACEF-D8793E5AFFE9}" destId="{9A2085CF-1D86-784D-B4FE-83460D57C03A}" srcOrd="1" destOrd="0" presId="urn:microsoft.com/office/officeart/2005/8/layout/hierarchy1"/>
    <dgm:cxn modelId="{8CFF9A32-892F-E84F-B7F3-CD178D1234EB}" type="presParOf" srcId="{F6BA69CC-2ECE-CE43-89E4-873610958622}" destId="{A2364F2A-A466-E74B-8786-B60AD03D6A9C}" srcOrd="4" destOrd="0" presId="urn:microsoft.com/office/officeart/2005/8/layout/hierarchy1"/>
    <dgm:cxn modelId="{438C6B12-5909-EA48-97A9-81E769BDC02C}" type="presParOf" srcId="{F6BA69CC-2ECE-CE43-89E4-873610958622}" destId="{6C8B159E-B9FA-B941-8F7E-DE15CDC66561}" srcOrd="5" destOrd="0" presId="urn:microsoft.com/office/officeart/2005/8/layout/hierarchy1"/>
    <dgm:cxn modelId="{A808185C-42A3-C341-8B99-D4D30C76B420}" type="presParOf" srcId="{6C8B159E-B9FA-B941-8F7E-DE15CDC66561}" destId="{62F98C21-061B-034F-945F-65B72052E43D}" srcOrd="0" destOrd="0" presId="urn:microsoft.com/office/officeart/2005/8/layout/hierarchy1"/>
    <dgm:cxn modelId="{033C74C4-6B2D-6643-85D2-2F896718453B}" type="presParOf" srcId="{62F98C21-061B-034F-945F-65B72052E43D}" destId="{736373EB-580A-7641-ACA9-01E5149B0FFC}" srcOrd="0" destOrd="0" presId="urn:microsoft.com/office/officeart/2005/8/layout/hierarchy1"/>
    <dgm:cxn modelId="{E55498BA-8111-8349-B0BD-F22FA699FDF5}" type="presParOf" srcId="{62F98C21-061B-034F-945F-65B72052E43D}" destId="{8D751DF9-0F03-E644-AF4B-050907CDEA20}" srcOrd="1" destOrd="0" presId="urn:microsoft.com/office/officeart/2005/8/layout/hierarchy1"/>
    <dgm:cxn modelId="{D9293BC2-77FC-0D41-A0A3-7F01A819AF0A}" type="presParOf" srcId="{6C8B159E-B9FA-B941-8F7E-DE15CDC66561}" destId="{9E697066-4A93-4C40-A5DF-8D7CB9A671D8}" srcOrd="1" destOrd="0" presId="urn:microsoft.com/office/officeart/2005/8/layout/hierarchy1"/>
    <dgm:cxn modelId="{399C48CF-8F99-2043-B6F3-2A8B19DF9FAA}" type="presParOf" srcId="{F6BA69CC-2ECE-CE43-89E4-873610958622}" destId="{03A9057D-AFA6-9444-9C72-86B719C6BB99}" srcOrd="6" destOrd="0" presId="urn:microsoft.com/office/officeart/2005/8/layout/hierarchy1"/>
    <dgm:cxn modelId="{AD3F885D-50B1-DC40-BD2D-5E3F2B534AFC}" type="presParOf" srcId="{F6BA69CC-2ECE-CE43-89E4-873610958622}" destId="{675BF53D-C6ED-5C4A-AD93-E8B357ED02E9}" srcOrd="7" destOrd="0" presId="urn:microsoft.com/office/officeart/2005/8/layout/hierarchy1"/>
    <dgm:cxn modelId="{81BF23EC-8A6E-F346-B5B3-E03035E1B66B}" type="presParOf" srcId="{675BF53D-C6ED-5C4A-AD93-E8B357ED02E9}" destId="{8E286997-7AEF-2246-A78D-F7B0734342BE}" srcOrd="0" destOrd="0" presId="urn:microsoft.com/office/officeart/2005/8/layout/hierarchy1"/>
    <dgm:cxn modelId="{F216D130-BAC7-484A-AB5A-FCCFFCF552B2}" type="presParOf" srcId="{8E286997-7AEF-2246-A78D-F7B0734342BE}" destId="{189D2E69-BB40-EE46-92D7-E22067178AAC}" srcOrd="0" destOrd="0" presId="urn:microsoft.com/office/officeart/2005/8/layout/hierarchy1"/>
    <dgm:cxn modelId="{F39B5670-6796-5542-831A-7D82C44F3BF0}" type="presParOf" srcId="{8E286997-7AEF-2246-A78D-F7B0734342BE}" destId="{ECEE5A1E-AB6D-FB42-B731-83F3AD573A2C}" srcOrd="1" destOrd="0" presId="urn:microsoft.com/office/officeart/2005/8/layout/hierarchy1"/>
    <dgm:cxn modelId="{8474AD1E-E5D6-8847-BCD0-D385D59E9192}" type="presParOf" srcId="{675BF53D-C6ED-5C4A-AD93-E8B357ED02E9}" destId="{90EC9552-12A9-064C-9C6D-89AA37C1BE70}" srcOrd="1" destOrd="0" presId="urn:microsoft.com/office/officeart/2005/8/layout/hierarchy1"/>
    <dgm:cxn modelId="{594C3FC1-4E8A-DB46-A47F-102E5FF2820E}" type="presParOf" srcId="{F6BA69CC-2ECE-CE43-89E4-873610958622}" destId="{48921324-16D2-DB48-91AA-1CD1A57997AA}" srcOrd="8" destOrd="0" presId="urn:microsoft.com/office/officeart/2005/8/layout/hierarchy1"/>
    <dgm:cxn modelId="{FD2F5584-778A-6E43-AA2D-ABBE27B17AA4}" type="presParOf" srcId="{F6BA69CC-2ECE-CE43-89E4-873610958622}" destId="{073D6EA2-A29E-BC43-B4F1-D9B8A00EB3CC}" srcOrd="9" destOrd="0" presId="urn:microsoft.com/office/officeart/2005/8/layout/hierarchy1"/>
    <dgm:cxn modelId="{915D60B4-BEC3-4E4A-A85D-E23F9EAB5500}" type="presParOf" srcId="{073D6EA2-A29E-BC43-B4F1-D9B8A00EB3CC}" destId="{998B5B6F-8D46-2245-AFC0-7C96EA6E2FB7}" srcOrd="0" destOrd="0" presId="urn:microsoft.com/office/officeart/2005/8/layout/hierarchy1"/>
    <dgm:cxn modelId="{81BB680B-84B9-3D43-B15F-BFF0272DC63C}" type="presParOf" srcId="{998B5B6F-8D46-2245-AFC0-7C96EA6E2FB7}" destId="{FCD281ED-9D49-0645-987C-0DB83B26FBEF}" srcOrd="0" destOrd="0" presId="urn:microsoft.com/office/officeart/2005/8/layout/hierarchy1"/>
    <dgm:cxn modelId="{71C24935-C77C-D24D-BFBF-D657A281E292}" type="presParOf" srcId="{998B5B6F-8D46-2245-AFC0-7C96EA6E2FB7}" destId="{55EF84EE-5A72-744C-8B29-7A2D562FCA6B}" srcOrd="1" destOrd="0" presId="urn:microsoft.com/office/officeart/2005/8/layout/hierarchy1"/>
    <dgm:cxn modelId="{15F634A8-42A5-C949-B950-713C7132C8B8}" type="presParOf" srcId="{073D6EA2-A29E-BC43-B4F1-D9B8A00EB3CC}" destId="{AD17192D-6BC5-5E4E-A40D-19CFCC05085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21324-16D2-DB48-91AA-1CD1A57997AA}">
      <dsp:nvSpPr>
        <dsp:cNvPr id="0" name=""/>
        <dsp:cNvSpPr/>
      </dsp:nvSpPr>
      <dsp:spPr>
        <a:xfrm>
          <a:off x="9187662" y="4251784"/>
          <a:ext cx="5388954" cy="641163"/>
        </a:xfrm>
        <a:custGeom>
          <a:avLst/>
          <a:gdLst/>
          <a:ahLst/>
          <a:cxnLst/>
          <a:rect l="0" t="0" r="0" b="0"/>
          <a:pathLst>
            <a:path>
              <a:moveTo>
                <a:pt x="0" y="0"/>
              </a:moveTo>
              <a:lnTo>
                <a:pt x="0" y="436934"/>
              </a:lnTo>
              <a:lnTo>
                <a:pt x="5388954" y="436934"/>
              </a:lnTo>
              <a:lnTo>
                <a:pt x="5388954"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A9057D-AFA6-9444-9C72-86B719C6BB99}">
      <dsp:nvSpPr>
        <dsp:cNvPr id="0" name=""/>
        <dsp:cNvSpPr/>
      </dsp:nvSpPr>
      <dsp:spPr>
        <a:xfrm>
          <a:off x="9187662" y="4251784"/>
          <a:ext cx="2694477" cy="641163"/>
        </a:xfrm>
        <a:custGeom>
          <a:avLst/>
          <a:gdLst/>
          <a:ahLst/>
          <a:cxnLst/>
          <a:rect l="0" t="0" r="0" b="0"/>
          <a:pathLst>
            <a:path>
              <a:moveTo>
                <a:pt x="0" y="0"/>
              </a:moveTo>
              <a:lnTo>
                <a:pt x="0" y="436934"/>
              </a:lnTo>
              <a:lnTo>
                <a:pt x="2694477" y="436934"/>
              </a:lnTo>
              <a:lnTo>
                <a:pt x="2694477"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64F2A-A466-E74B-8786-B60AD03D6A9C}">
      <dsp:nvSpPr>
        <dsp:cNvPr id="0" name=""/>
        <dsp:cNvSpPr/>
      </dsp:nvSpPr>
      <dsp:spPr>
        <a:xfrm>
          <a:off x="9141942" y="4251784"/>
          <a:ext cx="91440" cy="641163"/>
        </a:xfrm>
        <a:custGeom>
          <a:avLst/>
          <a:gdLst/>
          <a:ahLst/>
          <a:cxnLst/>
          <a:rect l="0" t="0" r="0" b="0"/>
          <a:pathLst>
            <a:path>
              <a:moveTo>
                <a:pt x="45720" y="0"/>
              </a:moveTo>
              <a:lnTo>
                <a:pt x="45720"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532070-9A5C-F340-8323-D897C546C975}">
      <dsp:nvSpPr>
        <dsp:cNvPr id="0" name=""/>
        <dsp:cNvSpPr/>
      </dsp:nvSpPr>
      <dsp:spPr>
        <a:xfrm>
          <a:off x="6493185" y="4251784"/>
          <a:ext cx="2694477" cy="641163"/>
        </a:xfrm>
        <a:custGeom>
          <a:avLst/>
          <a:gdLst/>
          <a:ahLst/>
          <a:cxnLst/>
          <a:rect l="0" t="0" r="0" b="0"/>
          <a:pathLst>
            <a:path>
              <a:moveTo>
                <a:pt x="2694477" y="0"/>
              </a:moveTo>
              <a:lnTo>
                <a:pt x="2694477" y="436934"/>
              </a:lnTo>
              <a:lnTo>
                <a:pt x="0" y="436934"/>
              </a:lnTo>
              <a:lnTo>
                <a:pt x="0"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60919-76D7-A744-BBE6-80180DACE384}">
      <dsp:nvSpPr>
        <dsp:cNvPr id="0" name=""/>
        <dsp:cNvSpPr/>
      </dsp:nvSpPr>
      <dsp:spPr>
        <a:xfrm>
          <a:off x="3798707" y="4251784"/>
          <a:ext cx="5388954" cy="641163"/>
        </a:xfrm>
        <a:custGeom>
          <a:avLst/>
          <a:gdLst/>
          <a:ahLst/>
          <a:cxnLst/>
          <a:rect l="0" t="0" r="0" b="0"/>
          <a:pathLst>
            <a:path>
              <a:moveTo>
                <a:pt x="5388954" y="0"/>
              </a:moveTo>
              <a:lnTo>
                <a:pt x="5388954" y="436934"/>
              </a:lnTo>
              <a:lnTo>
                <a:pt x="0" y="436934"/>
              </a:lnTo>
              <a:lnTo>
                <a:pt x="0"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C9D75-3874-7340-B06B-B2AC0A5CF0BD}">
      <dsp:nvSpPr>
        <dsp:cNvPr id="0" name=""/>
        <dsp:cNvSpPr/>
      </dsp:nvSpPr>
      <dsp:spPr>
        <a:xfrm>
          <a:off x="5145946" y="2210718"/>
          <a:ext cx="4041716" cy="641163"/>
        </a:xfrm>
        <a:custGeom>
          <a:avLst/>
          <a:gdLst/>
          <a:ahLst/>
          <a:cxnLst/>
          <a:rect l="0" t="0" r="0" b="0"/>
          <a:pathLst>
            <a:path>
              <a:moveTo>
                <a:pt x="0" y="0"/>
              </a:moveTo>
              <a:lnTo>
                <a:pt x="0" y="436934"/>
              </a:lnTo>
              <a:lnTo>
                <a:pt x="4041716" y="436934"/>
              </a:lnTo>
              <a:lnTo>
                <a:pt x="4041716" y="6411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F99EB-3871-1446-93C2-043331A130C3}">
      <dsp:nvSpPr>
        <dsp:cNvPr id="0" name=""/>
        <dsp:cNvSpPr/>
      </dsp:nvSpPr>
      <dsp:spPr>
        <a:xfrm>
          <a:off x="1058510" y="4251784"/>
          <a:ext cx="91440" cy="641163"/>
        </a:xfrm>
        <a:custGeom>
          <a:avLst/>
          <a:gdLst/>
          <a:ahLst/>
          <a:cxnLst/>
          <a:rect l="0" t="0" r="0" b="0"/>
          <a:pathLst>
            <a:path>
              <a:moveTo>
                <a:pt x="45720" y="0"/>
              </a:moveTo>
              <a:lnTo>
                <a:pt x="45720" y="64116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00078-BD36-1E4A-8B44-5BC0EEEDDF07}">
      <dsp:nvSpPr>
        <dsp:cNvPr id="0" name=""/>
        <dsp:cNvSpPr/>
      </dsp:nvSpPr>
      <dsp:spPr>
        <a:xfrm>
          <a:off x="1104230" y="2210718"/>
          <a:ext cx="4041716" cy="641163"/>
        </a:xfrm>
        <a:custGeom>
          <a:avLst/>
          <a:gdLst/>
          <a:ahLst/>
          <a:cxnLst/>
          <a:rect l="0" t="0" r="0" b="0"/>
          <a:pathLst>
            <a:path>
              <a:moveTo>
                <a:pt x="4041716" y="0"/>
              </a:moveTo>
              <a:lnTo>
                <a:pt x="4041716" y="436934"/>
              </a:lnTo>
              <a:lnTo>
                <a:pt x="0" y="436934"/>
              </a:lnTo>
              <a:lnTo>
                <a:pt x="0" y="64116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137F41-28D3-1546-BD69-19E001E233BF}">
      <dsp:nvSpPr>
        <dsp:cNvPr id="0" name=""/>
        <dsp:cNvSpPr/>
      </dsp:nvSpPr>
      <dsp:spPr>
        <a:xfrm>
          <a:off x="4043660" y="810814"/>
          <a:ext cx="2204572" cy="13999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C5E7B4-D9DE-1E45-8FDA-D634F5F55B76}">
      <dsp:nvSpPr>
        <dsp:cNvPr id="0" name=""/>
        <dsp:cNvSpPr/>
      </dsp:nvSpPr>
      <dsp:spPr>
        <a:xfrm>
          <a:off x="4288612" y="1043519"/>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latin typeface="Lato" panose="020F0502020204030203" pitchFamily="34" charset="0"/>
              <a:ea typeface="Lato" panose="020F0502020204030203" pitchFamily="34" charset="0"/>
              <a:cs typeface="Lato" panose="020F0502020204030203" pitchFamily="34" charset="0"/>
            </a:rPr>
            <a:t>Impacts of GPA </a:t>
          </a:r>
        </a:p>
      </dsp:txBody>
      <dsp:txXfrm>
        <a:off x="4329614" y="1084521"/>
        <a:ext cx="2122568" cy="1317899"/>
      </dsp:txXfrm>
    </dsp:sp>
    <dsp:sp modelId="{E4431CEC-DA76-3A48-BA5A-C66848D411A7}">
      <dsp:nvSpPr>
        <dsp:cNvPr id="0" name=""/>
        <dsp:cNvSpPr/>
      </dsp:nvSpPr>
      <dsp:spPr>
        <a:xfrm>
          <a:off x="1944" y="2851881"/>
          <a:ext cx="2204572" cy="13999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204AD3-DAAD-8F44-8ECE-1871351D55A3}">
      <dsp:nvSpPr>
        <dsp:cNvPr id="0" name=""/>
        <dsp:cNvSpPr/>
      </dsp:nvSpPr>
      <dsp:spPr>
        <a:xfrm>
          <a:off x="246896" y="3084586"/>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Legal</a:t>
          </a:r>
          <a:r>
            <a:rPr lang="en-GB" sz="2400" kern="1200" dirty="0">
              <a:latin typeface="Verdana" panose="020B0604030504040204" pitchFamily="34" charset="0"/>
              <a:ea typeface="Verdana" panose="020B0604030504040204" pitchFamily="34" charset="0"/>
              <a:cs typeface="Verdana" panose="020B0604030504040204" pitchFamily="34" charset="0"/>
            </a:rPr>
            <a:t> </a:t>
          </a: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system</a:t>
          </a:r>
        </a:p>
      </dsp:txBody>
      <dsp:txXfrm>
        <a:off x="287898" y="3125588"/>
        <a:ext cx="2122568" cy="1317899"/>
      </dsp:txXfrm>
    </dsp:sp>
    <dsp:sp modelId="{D7C2C740-227D-1D4B-802F-31D5D669E6BD}">
      <dsp:nvSpPr>
        <dsp:cNvPr id="0" name=""/>
        <dsp:cNvSpPr/>
      </dsp:nvSpPr>
      <dsp:spPr>
        <a:xfrm>
          <a:off x="1944"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B3F946A-54EE-0C4A-880B-B6DEF231F722}">
      <dsp:nvSpPr>
        <dsp:cNvPr id="0" name=""/>
        <dsp:cNvSpPr/>
      </dsp:nvSpPr>
      <dsp:spPr>
        <a:xfrm>
          <a:off x="246896"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Compliance with the GPA Text</a:t>
          </a:r>
        </a:p>
      </dsp:txBody>
      <dsp:txXfrm>
        <a:off x="287898" y="5166654"/>
        <a:ext cx="2122568" cy="1317899"/>
      </dsp:txXfrm>
    </dsp:sp>
    <dsp:sp modelId="{6AC1AE23-541B-F745-97E4-0577F3034452}">
      <dsp:nvSpPr>
        <dsp:cNvPr id="0" name=""/>
        <dsp:cNvSpPr/>
      </dsp:nvSpPr>
      <dsp:spPr>
        <a:xfrm>
          <a:off x="8085376" y="2851881"/>
          <a:ext cx="2204572" cy="139990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6AB195-E277-A242-9A86-4E54CE71AC47}">
      <dsp:nvSpPr>
        <dsp:cNvPr id="0" name=""/>
        <dsp:cNvSpPr/>
      </dsp:nvSpPr>
      <dsp:spPr>
        <a:xfrm>
          <a:off x="8330328" y="3084586"/>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Economy</a:t>
          </a:r>
        </a:p>
      </dsp:txBody>
      <dsp:txXfrm>
        <a:off x="8371330" y="3125588"/>
        <a:ext cx="2122568" cy="1317899"/>
      </dsp:txXfrm>
    </dsp:sp>
    <dsp:sp modelId="{2B4E2CE1-4E21-2247-BD1D-40C6D28EA2DC}">
      <dsp:nvSpPr>
        <dsp:cNvPr id="0" name=""/>
        <dsp:cNvSpPr/>
      </dsp:nvSpPr>
      <dsp:spPr>
        <a:xfrm>
          <a:off x="2696421"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E36AFA-58E9-9148-9878-D41E434F8F6C}">
      <dsp:nvSpPr>
        <dsp:cNvPr id="0" name=""/>
        <dsp:cNvSpPr/>
      </dsp:nvSpPr>
      <dsp:spPr>
        <a:xfrm>
          <a:off x="2941373"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Improved Transparency</a:t>
          </a:r>
        </a:p>
      </dsp:txBody>
      <dsp:txXfrm>
        <a:off x="2982375" y="5166654"/>
        <a:ext cx="2122568" cy="1317899"/>
      </dsp:txXfrm>
    </dsp:sp>
    <dsp:sp modelId="{EF92DF12-23EF-4E43-9607-C3212F868356}">
      <dsp:nvSpPr>
        <dsp:cNvPr id="0" name=""/>
        <dsp:cNvSpPr/>
      </dsp:nvSpPr>
      <dsp:spPr>
        <a:xfrm>
          <a:off x="5390898"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E46A6B8-4A58-5848-A1D7-16D7B67F3EE6}">
      <dsp:nvSpPr>
        <dsp:cNvPr id="0" name=""/>
        <dsp:cNvSpPr/>
      </dsp:nvSpPr>
      <dsp:spPr>
        <a:xfrm>
          <a:off x="5635851"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Eliminated favouritism</a:t>
          </a:r>
        </a:p>
      </dsp:txBody>
      <dsp:txXfrm>
        <a:off x="5676853" y="5166654"/>
        <a:ext cx="2122568" cy="1317899"/>
      </dsp:txXfrm>
    </dsp:sp>
    <dsp:sp modelId="{736373EB-580A-7641-ACA9-01E5149B0FFC}">
      <dsp:nvSpPr>
        <dsp:cNvPr id="0" name=""/>
        <dsp:cNvSpPr/>
      </dsp:nvSpPr>
      <dsp:spPr>
        <a:xfrm>
          <a:off x="8085376"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751DF9-0F03-E644-AF4B-050907CDEA20}">
      <dsp:nvSpPr>
        <dsp:cNvPr id="0" name=""/>
        <dsp:cNvSpPr/>
      </dsp:nvSpPr>
      <dsp:spPr>
        <a:xfrm>
          <a:off x="8330328"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Increased competition</a:t>
          </a:r>
        </a:p>
      </dsp:txBody>
      <dsp:txXfrm>
        <a:off x="8371330" y="5166654"/>
        <a:ext cx="2122568" cy="1317899"/>
      </dsp:txXfrm>
    </dsp:sp>
    <dsp:sp modelId="{189D2E69-BB40-EE46-92D7-E22067178AAC}">
      <dsp:nvSpPr>
        <dsp:cNvPr id="0" name=""/>
        <dsp:cNvSpPr/>
      </dsp:nvSpPr>
      <dsp:spPr>
        <a:xfrm>
          <a:off x="10779853"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EE5A1E-AB6D-FB42-B731-83F3AD573A2C}">
      <dsp:nvSpPr>
        <dsp:cNvPr id="0" name=""/>
        <dsp:cNvSpPr/>
      </dsp:nvSpPr>
      <dsp:spPr>
        <a:xfrm>
          <a:off x="11024806"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Estimated Export Gains</a:t>
          </a:r>
        </a:p>
      </dsp:txBody>
      <dsp:txXfrm>
        <a:off x="11065808" y="5166654"/>
        <a:ext cx="2122568" cy="1317899"/>
      </dsp:txXfrm>
    </dsp:sp>
    <dsp:sp modelId="{FCD281ED-9D49-0645-987C-0DB83B26FBEF}">
      <dsp:nvSpPr>
        <dsp:cNvPr id="0" name=""/>
        <dsp:cNvSpPr/>
      </dsp:nvSpPr>
      <dsp:spPr>
        <a:xfrm>
          <a:off x="13474331" y="4892947"/>
          <a:ext cx="2204572" cy="139990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5EF84EE-5A72-744C-8B29-7A2D562FCA6B}">
      <dsp:nvSpPr>
        <dsp:cNvPr id="0" name=""/>
        <dsp:cNvSpPr/>
      </dsp:nvSpPr>
      <dsp:spPr>
        <a:xfrm>
          <a:off x="13719283" y="5125652"/>
          <a:ext cx="2204572" cy="1399903"/>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prstClr val="black">
                  <a:hueOff val="0"/>
                  <a:satOff val="0"/>
                  <a:lumOff val="0"/>
                  <a:alphaOff val="0"/>
                </a:prstClr>
              </a:solidFill>
              <a:latin typeface="Lato" panose="020F0502020204030203" pitchFamily="34" charset="0"/>
              <a:ea typeface="Lato" panose="020F0502020204030203" pitchFamily="34" charset="0"/>
              <a:cs typeface="Lato" panose="020F0502020204030203" pitchFamily="34" charset="0"/>
            </a:rPr>
            <a:t>Estimated procurement Savings</a:t>
          </a:r>
        </a:p>
      </dsp:txBody>
      <dsp:txXfrm>
        <a:off x="13760285" y="5166654"/>
        <a:ext cx="2122568" cy="13178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8CF81A-3135-40F7-A077-44C01C6FDB81}" type="datetimeFigureOut">
              <a:rPr lang="en-GB" smtClean="0"/>
              <a:t>02/02/2024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433FC0-C16A-4D7D-9555-4A94AC34FDB1}" type="slidenum">
              <a:rPr lang="en-GB" smtClean="0"/>
              <a:t>‹#›</a:t>
            </a:fld>
            <a:endParaRPr lang="en-GB"/>
          </a:p>
        </p:txBody>
      </p:sp>
    </p:spTree>
    <p:extLst>
      <p:ext uri="{BB962C8B-B14F-4D97-AF65-F5344CB8AC3E}">
        <p14:creationId xmlns:p14="http://schemas.microsoft.com/office/powerpoint/2010/main" val="385929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ADB6F-EC2A-2847-9703-54E800D271DE}" type="datetimeFigureOut">
              <a:rPr lang="en-GB" smtClean="0"/>
              <a:t>02/02/2024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1CC97-1200-FF4C-8EAE-ED198B5F8037}" type="slidenum">
              <a:rPr lang="en-GB" smtClean="0"/>
              <a:t>‹#›</a:t>
            </a:fld>
            <a:endParaRPr lang="en-GB"/>
          </a:p>
        </p:txBody>
      </p:sp>
    </p:spTree>
    <p:extLst>
      <p:ext uri="{BB962C8B-B14F-4D97-AF65-F5344CB8AC3E}">
        <p14:creationId xmlns:p14="http://schemas.microsoft.com/office/powerpoint/2010/main" val="165112046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1</a:t>
            </a:fld>
            <a:endParaRPr lang="en-GB"/>
          </a:p>
        </p:txBody>
      </p:sp>
    </p:spTree>
    <p:extLst>
      <p:ext uri="{BB962C8B-B14F-4D97-AF65-F5344CB8AC3E}">
        <p14:creationId xmlns:p14="http://schemas.microsoft.com/office/powerpoint/2010/main" val="384881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10</a:t>
            </a:fld>
            <a:endParaRPr lang="en-GB"/>
          </a:p>
        </p:txBody>
      </p:sp>
    </p:spTree>
    <p:extLst>
      <p:ext uri="{BB962C8B-B14F-4D97-AF65-F5344CB8AC3E}">
        <p14:creationId xmlns:p14="http://schemas.microsoft.com/office/powerpoint/2010/main" val="253042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11</a:t>
            </a:fld>
            <a:endParaRPr lang="en-GB"/>
          </a:p>
        </p:txBody>
      </p:sp>
    </p:spTree>
    <p:extLst>
      <p:ext uri="{BB962C8B-B14F-4D97-AF65-F5344CB8AC3E}">
        <p14:creationId xmlns:p14="http://schemas.microsoft.com/office/powerpoint/2010/main" val="550406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study on Moldova post-accession assessment by Mihaly</a:t>
            </a:r>
          </a:p>
        </p:txBody>
      </p:sp>
      <p:sp>
        <p:nvSpPr>
          <p:cNvPr id="4" name="Slide Number Placeholder 3"/>
          <p:cNvSpPr>
            <a:spLocks noGrp="1"/>
          </p:cNvSpPr>
          <p:nvPr>
            <p:ph type="sldNum" sz="quarter" idx="5"/>
          </p:nvPr>
        </p:nvSpPr>
        <p:spPr/>
        <p:txBody>
          <a:bodyPr/>
          <a:lstStyle/>
          <a:p>
            <a:fld id="{9531CC97-1200-FF4C-8EAE-ED198B5F8037}" type="slidenum">
              <a:rPr lang="en-GB" smtClean="0"/>
              <a:t>12</a:t>
            </a:fld>
            <a:endParaRPr lang="en-GB"/>
          </a:p>
        </p:txBody>
      </p:sp>
    </p:spTree>
    <p:extLst>
      <p:ext uri="{BB962C8B-B14F-4D97-AF65-F5344CB8AC3E}">
        <p14:creationId xmlns:p14="http://schemas.microsoft.com/office/powerpoint/2010/main" val="2056073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13</a:t>
            </a:fld>
            <a:endParaRPr lang="en-GB"/>
          </a:p>
        </p:txBody>
      </p:sp>
    </p:spTree>
    <p:extLst>
      <p:ext uri="{BB962C8B-B14F-4D97-AF65-F5344CB8AC3E}">
        <p14:creationId xmlns:p14="http://schemas.microsoft.com/office/powerpoint/2010/main" val="3065615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14</a:t>
            </a:fld>
            <a:endParaRPr lang="en-GB"/>
          </a:p>
        </p:txBody>
      </p:sp>
    </p:spTree>
    <p:extLst>
      <p:ext uri="{BB962C8B-B14F-4D97-AF65-F5344CB8AC3E}">
        <p14:creationId xmlns:p14="http://schemas.microsoft.com/office/powerpoint/2010/main" val="254325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15</a:t>
            </a:fld>
            <a:endParaRPr lang="en-GB"/>
          </a:p>
        </p:txBody>
      </p:sp>
    </p:spTree>
    <p:extLst>
      <p:ext uri="{BB962C8B-B14F-4D97-AF65-F5344CB8AC3E}">
        <p14:creationId xmlns:p14="http://schemas.microsoft.com/office/powerpoint/2010/main" val="1290017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16</a:t>
            </a:fld>
            <a:endParaRPr lang="en-GB"/>
          </a:p>
        </p:txBody>
      </p:sp>
    </p:spTree>
    <p:extLst>
      <p:ext uri="{BB962C8B-B14F-4D97-AF65-F5344CB8AC3E}">
        <p14:creationId xmlns:p14="http://schemas.microsoft.com/office/powerpoint/2010/main" val="653686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17</a:t>
            </a:fld>
            <a:endParaRPr lang="en-GB"/>
          </a:p>
        </p:txBody>
      </p:sp>
    </p:spTree>
    <p:extLst>
      <p:ext uri="{BB962C8B-B14F-4D97-AF65-F5344CB8AC3E}">
        <p14:creationId xmlns:p14="http://schemas.microsoft.com/office/powerpoint/2010/main" val="220534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18</a:t>
            </a:fld>
            <a:endParaRPr lang="en-GB"/>
          </a:p>
        </p:txBody>
      </p:sp>
    </p:spTree>
    <p:extLst>
      <p:ext uri="{BB962C8B-B14F-4D97-AF65-F5344CB8AC3E}">
        <p14:creationId xmlns:p14="http://schemas.microsoft.com/office/powerpoint/2010/main" val="313861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19</a:t>
            </a:fld>
            <a:endParaRPr lang="en-GB"/>
          </a:p>
        </p:txBody>
      </p:sp>
    </p:spTree>
    <p:extLst>
      <p:ext uri="{BB962C8B-B14F-4D97-AF65-F5344CB8AC3E}">
        <p14:creationId xmlns:p14="http://schemas.microsoft.com/office/powerpoint/2010/main" val="157768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2</a:t>
            </a:fld>
            <a:endParaRPr lang="en-GB"/>
          </a:p>
        </p:txBody>
      </p:sp>
    </p:spTree>
    <p:extLst>
      <p:ext uri="{BB962C8B-B14F-4D97-AF65-F5344CB8AC3E}">
        <p14:creationId xmlns:p14="http://schemas.microsoft.com/office/powerpoint/2010/main" val="297954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20</a:t>
            </a:fld>
            <a:endParaRPr lang="en-GB"/>
          </a:p>
        </p:txBody>
      </p:sp>
    </p:spTree>
    <p:extLst>
      <p:ext uri="{BB962C8B-B14F-4D97-AF65-F5344CB8AC3E}">
        <p14:creationId xmlns:p14="http://schemas.microsoft.com/office/powerpoint/2010/main" val="1838374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21</a:t>
            </a:fld>
            <a:endParaRPr lang="en-GB"/>
          </a:p>
        </p:txBody>
      </p:sp>
    </p:spTree>
    <p:extLst>
      <p:ext uri="{BB962C8B-B14F-4D97-AF65-F5344CB8AC3E}">
        <p14:creationId xmlns:p14="http://schemas.microsoft.com/office/powerpoint/2010/main" val="394492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3</a:t>
            </a:fld>
            <a:endParaRPr lang="en-GB"/>
          </a:p>
        </p:txBody>
      </p:sp>
    </p:spTree>
    <p:extLst>
      <p:ext uri="{BB962C8B-B14F-4D97-AF65-F5344CB8AC3E}">
        <p14:creationId xmlns:p14="http://schemas.microsoft.com/office/powerpoint/2010/main" val="291118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4</a:t>
            </a:fld>
            <a:endParaRPr lang="en-GB"/>
          </a:p>
        </p:txBody>
      </p:sp>
    </p:spTree>
    <p:extLst>
      <p:ext uri="{BB962C8B-B14F-4D97-AF65-F5344CB8AC3E}">
        <p14:creationId xmlns:p14="http://schemas.microsoft.com/office/powerpoint/2010/main" val="291508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5</a:t>
            </a:fld>
            <a:endParaRPr lang="en-GB"/>
          </a:p>
        </p:txBody>
      </p:sp>
    </p:spTree>
    <p:extLst>
      <p:ext uri="{BB962C8B-B14F-4D97-AF65-F5344CB8AC3E}">
        <p14:creationId xmlns:p14="http://schemas.microsoft.com/office/powerpoint/2010/main" val="216850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6</a:t>
            </a:fld>
            <a:endParaRPr lang="en-GB"/>
          </a:p>
        </p:txBody>
      </p:sp>
    </p:spTree>
    <p:extLst>
      <p:ext uri="{BB962C8B-B14F-4D97-AF65-F5344CB8AC3E}">
        <p14:creationId xmlns:p14="http://schemas.microsoft.com/office/powerpoint/2010/main" val="27068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7</a:t>
            </a:fld>
            <a:endParaRPr lang="en-GB"/>
          </a:p>
        </p:txBody>
      </p:sp>
    </p:spTree>
    <p:extLst>
      <p:ext uri="{BB962C8B-B14F-4D97-AF65-F5344CB8AC3E}">
        <p14:creationId xmlns:p14="http://schemas.microsoft.com/office/powerpoint/2010/main" val="1043621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31CC97-1200-FF4C-8EAE-ED198B5F8037}" type="slidenum">
              <a:rPr lang="en-GB" smtClean="0"/>
              <a:t>8</a:t>
            </a:fld>
            <a:endParaRPr lang="en-GB"/>
          </a:p>
        </p:txBody>
      </p:sp>
    </p:spTree>
    <p:extLst>
      <p:ext uri="{BB962C8B-B14F-4D97-AF65-F5344CB8AC3E}">
        <p14:creationId xmlns:p14="http://schemas.microsoft.com/office/powerpoint/2010/main" val="290513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31CC97-1200-FF4C-8EAE-ED198B5F8037}" type="slidenum">
              <a:rPr lang="en-GB" smtClean="0"/>
              <a:t>9</a:t>
            </a:fld>
            <a:endParaRPr lang="en-GB"/>
          </a:p>
        </p:txBody>
      </p:sp>
    </p:spTree>
    <p:extLst>
      <p:ext uri="{BB962C8B-B14F-4D97-AF65-F5344CB8AC3E}">
        <p14:creationId xmlns:p14="http://schemas.microsoft.com/office/powerpoint/2010/main" val="1636857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public.tableau.com/profile/mihaly.fazekas#!/vizhome/WTO-GPA-IEMoldovapilot/biddernumber" TargetMode="External"/><Relationship Id="rId5" Type="http://schemas.openxmlformats.org/officeDocument/2006/relationships/image" Target="../media/image23.pn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jpeg"/><Relationship Id="rId7" Type="http://schemas.openxmlformats.org/officeDocument/2006/relationships/image" Target="../media/image6.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jpeg"/><Relationship Id="rId7" Type="http://schemas.openxmlformats.org/officeDocument/2006/relationships/image" Target="../media/image6.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7.jpe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7.svg"/><Relationship Id="rId4" Type="http://schemas.openxmlformats.org/officeDocument/2006/relationships/image" Target="../media/image1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jpeg"/><Relationship Id="rId7" Type="http://schemas.openxmlformats.org/officeDocument/2006/relationships/image" Target="../media/image3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6.svg"/><Relationship Id="rId10" Type="http://schemas.openxmlformats.org/officeDocument/2006/relationships/image" Target="../media/image38.sv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29.png"/><Relationship Id="rId4" Type="http://schemas.openxmlformats.org/officeDocument/2006/relationships/image" Target="../media/image40.sv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10" Type="http://schemas.openxmlformats.org/officeDocument/2006/relationships/image" Target="../media/image7.png"/><Relationship Id="rId4" Type="http://schemas.openxmlformats.org/officeDocument/2006/relationships/image" Target="../media/image3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8.png"/><Relationship Id="rId10" Type="http://schemas.openxmlformats.org/officeDocument/2006/relationships/image" Target="../media/image6.svg"/><Relationship Id="rId4" Type="http://schemas.openxmlformats.org/officeDocument/2006/relationships/image" Target="../media/image23.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11" Type="http://schemas.microsoft.com/office/2007/relationships/diagramDrawing" Target="../diagrams/drawing1.xml"/><Relationship Id="rId5" Type="http://schemas.openxmlformats.org/officeDocument/2006/relationships/image" Target="../media/image11.png"/><Relationship Id="rId10" Type="http://schemas.openxmlformats.org/officeDocument/2006/relationships/diagramColors" Target="../diagrams/colors1.xml"/><Relationship Id="rId4" Type="http://schemas.openxmlformats.org/officeDocument/2006/relationships/image" Target="../media/image8.sv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pn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0.jpeg"/><Relationship Id="rId4" Type="http://schemas.openxmlformats.org/officeDocument/2006/relationships/image" Target="../media/image6.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jpe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860908" cy="10287000"/>
            <a:chOff x="0" y="0"/>
            <a:chExt cx="9147877"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7877" cy="13716000"/>
            </a:xfrm>
            <a:prstGeom prst="rect">
              <a:avLst/>
            </a:prstGeom>
          </p:spPr>
        </p:pic>
      </p:grpSp>
      <p:grpSp>
        <p:nvGrpSpPr>
          <p:cNvPr id="4" name="Group 4"/>
          <p:cNvGrpSpPr/>
          <p:nvPr/>
        </p:nvGrpSpPr>
        <p:grpSpPr>
          <a:xfrm>
            <a:off x="3993001" y="2275593"/>
            <a:ext cx="5735814" cy="573581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6" name="TextBox 6"/>
            <p:cNvSpPr txBox="1"/>
            <p:nvPr/>
          </p:nvSpPr>
          <p:spPr>
            <a:xfrm>
              <a:off x="76200" y="85725"/>
              <a:ext cx="660400" cy="650875"/>
            </a:xfrm>
            <a:prstGeom prst="rect">
              <a:avLst/>
            </a:prstGeom>
          </p:spPr>
          <p:txBody>
            <a:bodyPr lIns="50800" tIns="50800" rIns="50800" bIns="50800" rtlCol="0" anchor="ctr"/>
            <a:lstStyle/>
            <a:p>
              <a:pPr algn="ctr">
                <a:lnSpc>
                  <a:spcPts val="2464"/>
                </a:lnSpc>
              </a:pPr>
              <a:endParaRPr/>
            </a:p>
          </p:txBody>
        </p:sp>
      </p:grpSp>
      <p:grpSp>
        <p:nvGrpSpPr>
          <p:cNvPr id="7" name="Group 7"/>
          <p:cNvGrpSpPr>
            <a:grpSpLocks noChangeAspect="1"/>
          </p:cNvGrpSpPr>
          <p:nvPr/>
        </p:nvGrpSpPr>
        <p:grpSpPr>
          <a:xfrm>
            <a:off x="4302102" y="2584705"/>
            <a:ext cx="5117611" cy="5117591"/>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9" name="Freeform 9"/>
          <p:cNvSpPr/>
          <p:nvPr/>
        </p:nvSpPr>
        <p:spPr>
          <a:xfrm>
            <a:off x="16755315" y="8827836"/>
            <a:ext cx="189712" cy="192601"/>
          </a:xfrm>
          <a:custGeom>
            <a:avLst/>
            <a:gdLst/>
            <a:ahLst/>
            <a:cxnLst/>
            <a:rect l="l" t="t" r="r" b="b"/>
            <a:pathLst>
              <a:path w="189712" h="192601">
                <a:moveTo>
                  <a:pt x="0" y="0"/>
                </a:moveTo>
                <a:lnTo>
                  <a:pt x="189712" y="0"/>
                </a:lnTo>
                <a:lnTo>
                  <a:pt x="189712" y="192602"/>
                </a:lnTo>
                <a:lnTo>
                  <a:pt x="0" y="192602"/>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a:p>
        </p:txBody>
      </p:sp>
      <p:sp>
        <p:nvSpPr>
          <p:cNvPr id="10" name="Freeform 10"/>
          <p:cNvSpPr/>
          <p:nvPr/>
        </p:nvSpPr>
        <p:spPr>
          <a:xfrm>
            <a:off x="6543930" y="1038072"/>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p>
        </p:txBody>
      </p:sp>
      <p:sp>
        <p:nvSpPr>
          <p:cNvPr id="11" name="Freeform 11"/>
          <p:cNvSpPr/>
          <p:nvPr/>
        </p:nvSpPr>
        <p:spPr>
          <a:xfrm>
            <a:off x="6543930" y="8645092"/>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Freeform 12"/>
          <p:cNvSpPr/>
          <p:nvPr/>
        </p:nvSpPr>
        <p:spPr>
          <a:xfrm flipV="1">
            <a:off x="9728815" y="-1228658"/>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13"/>
          <p:cNvSpPr/>
          <p:nvPr/>
        </p:nvSpPr>
        <p:spPr>
          <a:xfrm>
            <a:off x="11025627" y="9301355"/>
            <a:ext cx="4188386" cy="985645"/>
          </a:xfrm>
          <a:custGeom>
            <a:avLst/>
            <a:gdLst/>
            <a:ahLst/>
            <a:cxnLst/>
            <a:rect l="l" t="t" r="r" b="b"/>
            <a:pathLst>
              <a:path w="4188386" h="985645">
                <a:moveTo>
                  <a:pt x="0" y="0"/>
                </a:moveTo>
                <a:lnTo>
                  <a:pt x="4188386" y="0"/>
                </a:lnTo>
                <a:lnTo>
                  <a:pt x="4188386" y="985645"/>
                </a:lnTo>
                <a:lnTo>
                  <a:pt x="0" y="985645"/>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TextBox 14"/>
          <p:cNvSpPr txBox="1"/>
          <p:nvPr/>
        </p:nvSpPr>
        <p:spPr>
          <a:xfrm>
            <a:off x="9766915" y="4496515"/>
            <a:ext cx="7839587" cy="1231106"/>
          </a:xfrm>
          <a:prstGeom prst="rect">
            <a:avLst/>
          </a:prstGeom>
        </p:spPr>
        <p:txBody>
          <a:bodyPr lIns="0" tIns="0" rIns="0" bIns="0" rtlCol="0" anchor="t">
            <a:spAutoFit/>
          </a:bodyPr>
          <a:lstStyle/>
          <a:p>
            <a:pPr algn="r">
              <a:lnSpc>
                <a:spcPts val="9600"/>
              </a:lnSpc>
            </a:pPr>
            <a:r>
              <a:rPr lang="en-US" sz="9600" dirty="0">
                <a:solidFill>
                  <a:srgbClr val="0A6AAA"/>
                </a:solidFill>
                <a:latin typeface="Gill Sans MT" panose="020B0502020104020203" pitchFamily="34" charset="0"/>
              </a:rPr>
              <a:t>CHANGE</a:t>
            </a:r>
          </a:p>
        </p:txBody>
      </p:sp>
      <p:sp>
        <p:nvSpPr>
          <p:cNvPr id="15" name="TextBox 15"/>
          <p:cNvSpPr txBox="1"/>
          <p:nvPr/>
        </p:nvSpPr>
        <p:spPr>
          <a:xfrm>
            <a:off x="10076016" y="5967576"/>
            <a:ext cx="7530485" cy="1110168"/>
          </a:xfrm>
          <a:prstGeom prst="rect">
            <a:avLst/>
          </a:prstGeom>
        </p:spPr>
        <p:txBody>
          <a:bodyPr lIns="0" tIns="0" rIns="0" bIns="0" rtlCol="0" anchor="t">
            <a:spAutoFit/>
          </a:bodyPr>
          <a:lstStyle/>
          <a:p>
            <a:pPr algn="r">
              <a:lnSpc>
                <a:spcPts val="2970"/>
              </a:lnSpc>
            </a:pPr>
            <a:r>
              <a:rPr lang="en-US" sz="2200" cap="all" spc="1082" dirty="0">
                <a:solidFill>
                  <a:srgbClr val="AF3A07"/>
                </a:solidFill>
                <a:latin typeface="Lato"/>
              </a:rPr>
              <a:t>Unpacking the Impacts of the GPA on Transitional Economies</a:t>
            </a:r>
          </a:p>
        </p:txBody>
      </p:sp>
      <p:sp>
        <p:nvSpPr>
          <p:cNvPr id="16" name="TextBox 16"/>
          <p:cNvSpPr txBox="1"/>
          <p:nvPr/>
        </p:nvSpPr>
        <p:spPr>
          <a:xfrm>
            <a:off x="9766915" y="3502854"/>
            <a:ext cx="7839587" cy="1058751"/>
          </a:xfrm>
          <a:prstGeom prst="rect">
            <a:avLst/>
          </a:prstGeom>
        </p:spPr>
        <p:txBody>
          <a:bodyPr lIns="0" tIns="0" rIns="0" bIns="0" rtlCol="0" anchor="t">
            <a:spAutoFit/>
          </a:bodyPr>
          <a:lstStyle/>
          <a:p>
            <a:pPr algn="r">
              <a:lnSpc>
                <a:spcPts val="7835"/>
              </a:lnSpc>
            </a:pPr>
            <a:r>
              <a:rPr lang="en-US" sz="9100" dirty="0">
                <a:solidFill>
                  <a:srgbClr val="0A6AAA"/>
                </a:solidFill>
                <a:latin typeface="Gill Sans MT" panose="020B0502020104020203" pitchFamily="34" charset="0"/>
              </a:rPr>
              <a:t>NAVIGATING</a:t>
            </a:r>
          </a:p>
        </p:txBody>
      </p:sp>
      <p:sp>
        <p:nvSpPr>
          <p:cNvPr id="17" name="TextBox 17"/>
          <p:cNvSpPr txBox="1"/>
          <p:nvPr/>
        </p:nvSpPr>
        <p:spPr>
          <a:xfrm>
            <a:off x="15132762" y="8776772"/>
            <a:ext cx="1676946" cy="276113"/>
          </a:xfrm>
          <a:prstGeom prst="rect">
            <a:avLst/>
          </a:prstGeom>
        </p:spPr>
        <p:txBody>
          <a:bodyPr lIns="0" tIns="0" rIns="0" bIns="0" rtlCol="0" anchor="t">
            <a:spAutoFit/>
          </a:bodyPr>
          <a:lstStyle/>
          <a:p>
            <a:pPr algn="ctr">
              <a:lnSpc>
                <a:spcPts val="2160"/>
              </a:lnSpc>
            </a:pPr>
            <a:r>
              <a:rPr lang="en-US" sz="1800">
                <a:solidFill>
                  <a:srgbClr val="FFFFFF"/>
                </a:solidFill>
                <a:latin typeface="Lato"/>
              </a:rPr>
              <a:t>Start Slide</a:t>
            </a:r>
          </a:p>
        </p:txBody>
      </p:sp>
      <p:sp>
        <p:nvSpPr>
          <p:cNvPr id="19" name="TextBox 19"/>
          <p:cNvSpPr txBox="1"/>
          <p:nvPr/>
        </p:nvSpPr>
        <p:spPr>
          <a:xfrm>
            <a:off x="12540433" y="7483072"/>
            <a:ext cx="5066068" cy="538609"/>
          </a:xfrm>
          <a:prstGeom prst="rect">
            <a:avLst/>
          </a:prstGeom>
        </p:spPr>
        <p:txBody>
          <a:bodyPr lIns="0" tIns="0" rIns="0" bIns="0" rtlCol="0" anchor="t">
            <a:spAutoFit/>
          </a:bodyPr>
          <a:lstStyle/>
          <a:p>
            <a:pPr marL="0" lvl="0" indent="0" algn="r">
              <a:lnSpc>
                <a:spcPts val="2050"/>
              </a:lnSpc>
              <a:spcBef>
                <a:spcPct val="0"/>
              </a:spcBef>
            </a:pPr>
            <a:r>
              <a:rPr lang="en-US" sz="2050" u="none" dirty="0">
                <a:latin typeface="Lato"/>
              </a:rPr>
              <a:t>Presented By: </a:t>
            </a:r>
            <a:r>
              <a:rPr lang="en-US" sz="2050" u="none" dirty="0" err="1">
                <a:latin typeface="Lato"/>
              </a:rPr>
              <a:t>Xinyue</a:t>
            </a:r>
            <a:r>
              <a:rPr lang="en-US" sz="2050" u="none" dirty="0">
                <a:latin typeface="Lato"/>
              </a:rPr>
              <a:t> Xue</a:t>
            </a:r>
          </a:p>
          <a:p>
            <a:pPr marL="0" lvl="0" indent="0" algn="r">
              <a:lnSpc>
                <a:spcPts val="2050"/>
              </a:lnSpc>
              <a:spcBef>
                <a:spcPct val="0"/>
              </a:spcBef>
            </a:pPr>
            <a:endParaRPr lang="en-US" sz="2050" u="none" dirty="0">
              <a:solidFill>
                <a:srgbClr val="D9D9D9"/>
              </a:solidFill>
              <a:latin typeface="Lato"/>
            </a:endParaRPr>
          </a:p>
        </p:txBody>
      </p:sp>
      <p:pic>
        <p:nvPicPr>
          <p:cNvPr id="23" name="Picture 22">
            <a:extLst>
              <a:ext uri="{FF2B5EF4-FFF2-40B4-BE49-F238E27FC236}">
                <a16:creationId xmlns:a16="http://schemas.microsoft.com/office/drawing/2014/main" id="{84695DC6-CF24-2037-E25E-B9AA11523C9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5544800" y="8937535"/>
            <a:ext cx="2775131" cy="13875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80466"/>
            <a:ext cx="18288000" cy="9258300"/>
            <a:chOff x="0" y="0"/>
            <a:chExt cx="24384000" cy="12344400"/>
          </a:xfrm>
        </p:grpSpPr>
        <p:grpSp>
          <p:nvGrpSpPr>
            <p:cNvPr id="3" name="Group 3"/>
            <p:cNvGrpSpPr/>
            <p:nvPr/>
          </p:nvGrpSpPr>
          <p:grpSpPr>
            <a:xfrm>
              <a:off x="14433552" y="0"/>
              <a:ext cx="8614502" cy="5773129"/>
              <a:chOff x="0" y="0"/>
              <a:chExt cx="2755163" cy="1846411"/>
            </a:xfrm>
          </p:grpSpPr>
          <p:sp>
            <p:nvSpPr>
              <p:cNvPr id="4" name="Freeform 4"/>
              <p:cNvSpPr/>
              <p:nvPr/>
            </p:nvSpPr>
            <p:spPr>
              <a:xfrm>
                <a:off x="0" y="0"/>
                <a:ext cx="2756434" cy="1846411"/>
              </a:xfrm>
              <a:custGeom>
                <a:avLst/>
                <a:gdLst/>
                <a:ahLst/>
                <a:cxnLst/>
                <a:rect l="l" t="t" r="r" b="b"/>
                <a:pathLst>
                  <a:path w="2756434" h="1846411">
                    <a:moveTo>
                      <a:pt x="2202713" y="1846411"/>
                    </a:moveTo>
                    <a:lnTo>
                      <a:pt x="553720" y="1846411"/>
                    </a:lnTo>
                    <a:cubicBezTo>
                      <a:pt x="247650" y="1846411"/>
                      <a:pt x="0" y="1433141"/>
                      <a:pt x="0" y="924334"/>
                    </a:cubicBezTo>
                    <a:cubicBezTo>
                      <a:pt x="0" y="413406"/>
                      <a:pt x="247650" y="0"/>
                      <a:pt x="553720" y="0"/>
                    </a:cubicBezTo>
                    <a:lnTo>
                      <a:pt x="2202713" y="0"/>
                    </a:lnTo>
                    <a:cubicBezTo>
                      <a:pt x="2508783" y="0"/>
                      <a:pt x="2756433" y="413406"/>
                      <a:pt x="2756433" y="924334"/>
                    </a:cubicBezTo>
                    <a:cubicBezTo>
                      <a:pt x="2755163" y="1433141"/>
                      <a:pt x="2507513" y="1846411"/>
                      <a:pt x="2202713" y="1846411"/>
                    </a:cubicBezTo>
                    <a:close/>
                  </a:path>
                </a:pathLst>
              </a:custGeom>
              <a:solidFill>
                <a:srgbClr val="AF3A07"/>
              </a:solidFill>
            </p:spPr>
            <p:txBody>
              <a:bodyPr/>
              <a:lstStyle/>
              <a:p>
                <a:endParaRPr lang="en-US"/>
              </a:p>
            </p:txBody>
          </p:sp>
        </p:grpSp>
        <p:sp>
          <p:nvSpPr>
            <p:cNvPr id="5" name="AutoShape 5"/>
            <p:cNvSpPr/>
            <p:nvPr/>
          </p:nvSpPr>
          <p:spPr>
            <a:xfrm>
              <a:off x="0" y="1579739"/>
              <a:ext cx="24384000" cy="10764661"/>
            </a:xfrm>
            <a:prstGeom prst="rect">
              <a:avLst/>
            </a:prstGeom>
            <a:solidFill>
              <a:srgbClr val="AF3A07"/>
            </a:solidFill>
          </p:spPr>
          <p:txBody>
            <a:bodyPr/>
            <a:lstStyle/>
            <a:p>
              <a:endParaRPr lang="en-US"/>
            </a:p>
          </p:txBody>
        </p:sp>
      </p:grpSp>
      <p:grpSp>
        <p:nvGrpSpPr>
          <p:cNvPr id="6" name="Group 6"/>
          <p:cNvGrpSpPr/>
          <p:nvPr/>
        </p:nvGrpSpPr>
        <p:grpSpPr>
          <a:xfrm>
            <a:off x="7835116" y="4799235"/>
            <a:ext cx="9050771" cy="2432951"/>
            <a:chOff x="0" y="0"/>
            <a:chExt cx="2456740" cy="660400"/>
          </a:xfrm>
        </p:grpSpPr>
        <p:sp>
          <p:nvSpPr>
            <p:cNvPr id="7" name="Freeform 7"/>
            <p:cNvSpPr/>
            <p:nvPr/>
          </p:nvSpPr>
          <p:spPr>
            <a:xfrm>
              <a:off x="0" y="0"/>
              <a:ext cx="2456741" cy="660400"/>
            </a:xfrm>
            <a:custGeom>
              <a:avLst/>
              <a:gdLst/>
              <a:ahLst/>
              <a:cxnLst/>
              <a:rect l="l" t="t" r="r" b="b"/>
              <a:pathLst>
                <a:path w="2456741" h="660400">
                  <a:moveTo>
                    <a:pt x="2332280" y="660400"/>
                  </a:moveTo>
                  <a:lnTo>
                    <a:pt x="124460" y="660400"/>
                  </a:lnTo>
                  <a:cubicBezTo>
                    <a:pt x="55880" y="660400"/>
                    <a:pt x="0" y="604520"/>
                    <a:pt x="0" y="535940"/>
                  </a:cubicBezTo>
                  <a:lnTo>
                    <a:pt x="0" y="124460"/>
                  </a:lnTo>
                  <a:cubicBezTo>
                    <a:pt x="0" y="55880"/>
                    <a:pt x="55880" y="0"/>
                    <a:pt x="124460" y="0"/>
                  </a:cubicBezTo>
                  <a:lnTo>
                    <a:pt x="2332281" y="0"/>
                  </a:lnTo>
                  <a:cubicBezTo>
                    <a:pt x="2400860" y="0"/>
                    <a:pt x="2456741" y="55880"/>
                    <a:pt x="2456741" y="124460"/>
                  </a:cubicBezTo>
                  <a:lnTo>
                    <a:pt x="2456741" y="535940"/>
                  </a:lnTo>
                  <a:cubicBezTo>
                    <a:pt x="2456741" y="604520"/>
                    <a:pt x="2400860" y="660400"/>
                    <a:pt x="2332281" y="660400"/>
                  </a:cubicBezTo>
                  <a:close/>
                </a:path>
              </a:pathLst>
            </a:custGeom>
            <a:solidFill>
              <a:srgbClr val="FFFFFF"/>
            </a:solidFill>
          </p:spPr>
          <p:txBody>
            <a:bodyPr/>
            <a:lstStyle/>
            <a:p>
              <a:endParaRPr lang="en-US"/>
            </a:p>
          </p:txBody>
        </p:sp>
      </p:grpSp>
      <p:sp>
        <p:nvSpPr>
          <p:cNvPr id="8" name="TextBox 8"/>
          <p:cNvSpPr txBox="1"/>
          <p:nvPr/>
        </p:nvSpPr>
        <p:spPr>
          <a:xfrm>
            <a:off x="11617838" y="3334977"/>
            <a:ext cx="5347719" cy="590476"/>
          </a:xfrm>
          <a:prstGeom prst="rect">
            <a:avLst/>
          </a:prstGeom>
        </p:spPr>
        <p:txBody>
          <a:bodyPr lIns="0" tIns="0" rIns="0" bIns="0" rtlCol="0" anchor="t">
            <a:spAutoFit/>
          </a:bodyPr>
          <a:lstStyle/>
          <a:p>
            <a:pPr marL="0" lvl="0" indent="0" algn="ctr">
              <a:lnSpc>
                <a:spcPts val="4680"/>
              </a:lnSpc>
              <a:spcBef>
                <a:spcPct val="0"/>
              </a:spcBef>
            </a:pPr>
            <a:r>
              <a:rPr lang="en-US" sz="3900">
                <a:solidFill>
                  <a:srgbClr val="FFFFFF"/>
                </a:solidFill>
                <a:latin typeface="Lato"/>
              </a:rPr>
              <a:t>A Simplified Example</a:t>
            </a:r>
          </a:p>
        </p:txBody>
      </p:sp>
      <p:sp>
        <p:nvSpPr>
          <p:cNvPr id="9" name="TextBox 9"/>
          <p:cNvSpPr txBox="1"/>
          <p:nvPr/>
        </p:nvSpPr>
        <p:spPr>
          <a:xfrm>
            <a:off x="839610" y="5077404"/>
            <a:ext cx="5393589" cy="2554496"/>
          </a:xfrm>
          <a:prstGeom prst="rect">
            <a:avLst/>
          </a:prstGeom>
        </p:spPr>
        <p:txBody>
          <a:bodyPr lIns="0" tIns="0" rIns="0" bIns="0" rtlCol="0" anchor="t">
            <a:spAutoFit/>
          </a:bodyPr>
          <a:lstStyle/>
          <a:p>
            <a:pPr>
              <a:lnSpc>
                <a:spcPts val="4059"/>
              </a:lnSpc>
            </a:pPr>
            <a:r>
              <a:rPr lang="en-US" sz="2899" dirty="0">
                <a:solidFill>
                  <a:srgbClr val="FFFFFF"/>
                </a:solidFill>
                <a:latin typeface="Lato"/>
              </a:rPr>
              <a:t>A basic linear regression model to estimate the effect of transparency changes on winning bid prices </a:t>
            </a:r>
          </a:p>
          <a:p>
            <a:pPr>
              <a:lnSpc>
                <a:spcPts val="4059"/>
              </a:lnSpc>
            </a:pPr>
            <a:endParaRPr lang="en-US" sz="2899" dirty="0">
              <a:solidFill>
                <a:srgbClr val="FFFFFF"/>
              </a:solidFill>
              <a:latin typeface="Lato"/>
            </a:endParaRPr>
          </a:p>
        </p:txBody>
      </p:sp>
      <p:sp>
        <p:nvSpPr>
          <p:cNvPr id="10" name="TextBox 10"/>
          <p:cNvSpPr txBox="1"/>
          <p:nvPr/>
        </p:nvSpPr>
        <p:spPr>
          <a:xfrm>
            <a:off x="8188956" y="5339972"/>
            <a:ext cx="8269745" cy="986007"/>
          </a:xfrm>
          <a:prstGeom prst="rect">
            <a:avLst/>
          </a:prstGeom>
        </p:spPr>
        <p:txBody>
          <a:bodyPr lIns="0" tIns="0" rIns="0" bIns="0" rtlCol="0" anchor="t">
            <a:spAutoFit/>
          </a:bodyPr>
          <a:lstStyle/>
          <a:p>
            <a:pPr>
              <a:lnSpc>
                <a:spcPts val="3919"/>
              </a:lnSpc>
            </a:pPr>
            <a:r>
              <a:rPr lang="en-US" sz="2799">
                <a:solidFill>
                  <a:srgbClr val="272727"/>
                </a:solidFill>
                <a:latin typeface="Lato"/>
              </a:rPr>
              <a:t>Winning Bid Price = β0 + β1 * TransparencyChange + β2 * ControlVariable1 + β3 * ControlVariable2 + ε</a:t>
            </a:r>
          </a:p>
        </p:txBody>
      </p:sp>
      <p:grpSp>
        <p:nvGrpSpPr>
          <p:cNvPr id="11" name="Group 11"/>
          <p:cNvGrpSpPr/>
          <p:nvPr/>
        </p:nvGrpSpPr>
        <p:grpSpPr>
          <a:xfrm>
            <a:off x="707511" y="7934731"/>
            <a:ext cx="16872980" cy="1628369"/>
            <a:chOff x="0" y="0"/>
            <a:chExt cx="22497306" cy="2171158"/>
          </a:xfrm>
        </p:grpSpPr>
        <p:grpSp>
          <p:nvGrpSpPr>
            <p:cNvPr id="12" name="Group 12"/>
            <p:cNvGrpSpPr/>
            <p:nvPr/>
          </p:nvGrpSpPr>
          <p:grpSpPr>
            <a:xfrm>
              <a:off x="0" y="0"/>
              <a:ext cx="11056419" cy="1965286"/>
              <a:chOff x="0" y="0"/>
              <a:chExt cx="14699365" cy="2612822"/>
            </a:xfrm>
          </p:grpSpPr>
          <p:sp>
            <p:nvSpPr>
              <p:cNvPr id="13" name="Freeform 13"/>
              <p:cNvSpPr/>
              <p:nvPr/>
            </p:nvSpPr>
            <p:spPr>
              <a:xfrm>
                <a:off x="0" y="0"/>
                <a:ext cx="14699365" cy="2612822"/>
              </a:xfrm>
              <a:custGeom>
                <a:avLst/>
                <a:gdLst/>
                <a:ahLst/>
                <a:cxnLst/>
                <a:rect l="l" t="t" r="r" b="b"/>
                <a:pathLst>
                  <a:path w="14699365" h="2612822">
                    <a:moveTo>
                      <a:pt x="14574904" y="59690"/>
                    </a:moveTo>
                    <a:cubicBezTo>
                      <a:pt x="14610465" y="59690"/>
                      <a:pt x="14639675" y="88900"/>
                      <a:pt x="14639675" y="124460"/>
                    </a:cubicBezTo>
                    <a:lnTo>
                      <a:pt x="14639675" y="2488362"/>
                    </a:lnTo>
                    <a:cubicBezTo>
                      <a:pt x="14639675" y="2523922"/>
                      <a:pt x="14610465" y="2553132"/>
                      <a:pt x="14574904" y="2553132"/>
                    </a:cubicBezTo>
                    <a:lnTo>
                      <a:pt x="124460" y="2553132"/>
                    </a:lnTo>
                    <a:cubicBezTo>
                      <a:pt x="88900" y="2553132"/>
                      <a:pt x="59690" y="2523922"/>
                      <a:pt x="59690" y="2488362"/>
                    </a:cubicBezTo>
                    <a:lnTo>
                      <a:pt x="59690" y="124460"/>
                    </a:lnTo>
                    <a:cubicBezTo>
                      <a:pt x="59690" y="88900"/>
                      <a:pt x="88900" y="59690"/>
                      <a:pt x="124460" y="59690"/>
                    </a:cubicBezTo>
                    <a:lnTo>
                      <a:pt x="14574904" y="59690"/>
                    </a:lnTo>
                    <a:moveTo>
                      <a:pt x="14574904" y="0"/>
                    </a:moveTo>
                    <a:lnTo>
                      <a:pt x="124460" y="0"/>
                    </a:lnTo>
                    <a:cubicBezTo>
                      <a:pt x="55880" y="0"/>
                      <a:pt x="0" y="55880"/>
                      <a:pt x="0" y="124460"/>
                    </a:cubicBezTo>
                    <a:lnTo>
                      <a:pt x="0" y="2488362"/>
                    </a:lnTo>
                    <a:cubicBezTo>
                      <a:pt x="0" y="2556942"/>
                      <a:pt x="55880" y="2612822"/>
                      <a:pt x="124460" y="2612822"/>
                    </a:cubicBezTo>
                    <a:lnTo>
                      <a:pt x="14574904" y="2612822"/>
                    </a:lnTo>
                    <a:cubicBezTo>
                      <a:pt x="14643484" y="2612822"/>
                      <a:pt x="14699365" y="2556942"/>
                      <a:pt x="14699365" y="2488362"/>
                    </a:cubicBezTo>
                    <a:lnTo>
                      <a:pt x="14699365" y="124460"/>
                    </a:lnTo>
                    <a:cubicBezTo>
                      <a:pt x="14699365" y="55880"/>
                      <a:pt x="14643484" y="0"/>
                      <a:pt x="14574904" y="0"/>
                    </a:cubicBezTo>
                    <a:close/>
                  </a:path>
                </a:pathLst>
              </a:custGeom>
              <a:solidFill>
                <a:srgbClr val="FFFFFF"/>
              </a:solidFill>
            </p:spPr>
            <p:txBody>
              <a:bodyPr/>
              <a:lstStyle/>
              <a:p>
                <a:endParaRPr lang="en-US"/>
              </a:p>
            </p:txBody>
          </p:sp>
        </p:grpSp>
        <p:sp>
          <p:nvSpPr>
            <p:cNvPr id="14" name="TextBox 14"/>
            <p:cNvSpPr txBox="1"/>
            <p:nvPr/>
          </p:nvSpPr>
          <p:spPr>
            <a:xfrm>
              <a:off x="1208976" y="282963"/>
              <a:ext cx="8638466" cy="1838127"/>
            </a:xfrm>
            <a:prstGeom prst="rect">
              <a:avLst/>
            </a:prstGeom>
          </p:spPr>
          <p:txBody>
            <a:bodyPr lIns="0" tIns="0" rIns="0" bIns="0" rtlCol="0" anchor="t">
              <a:spAutoFit/>
            </a:bodyPr>
            <a:lstStyle/>
            <a:p>
              <a:pPr algn="ctr">
                <a:lnSpc>
                  <a:spcPts val="2760"/>
                </a:lnSpc>
              </a:pPr>
              <a:r>
                <a:rPr lang="en-US" sz="2300" dirty="0">
                  <a:solidFill>
                    <a:srgbClr val="FFFFFF"/>
                  </a:solidFill>
                  <a:latin typeface="Lato"/>
                </a:rPr>
                <a:t>A positive β1 suggests improved transparency led to higher bid prices, while a negative β1 suggests lower prices.</a:t>
              </a:r>
            </a:p>
            <a:p>
              <a:pPr marL="0" lvl="0" indent="0" algn="ctr">
                <a:lnSpc>
                  <a:spcPts val="2760"/>
                </a:lnSpc>
                <a:spcBef>
                  <a:spcPct val="0"/>
                </a:spcBef>
              </a:pPr>
              <a:endParaRPr lang="en-US" sz="2300" dirty="0">
                <a:solidFill>
                  <a:srgbClr val="FFFFFF"/>
                </a:solidFill>
                <a:latin typeface="Lato"/>
              </a:endParaRPr>
            </a:p>
          </p:txBody>
        </p:sp>
        <p:grpSp>
          <p:nvGrpSpPr>
            <p:cNvPr id="15" name="Group 15"/>
            <p:cNvGrpSpPr/>
            <p:nvPr/>
          </p:nvGrpSpPr>
          <p:grpSpPr>
            <a:xfrm>
              <a:off x="11440887" y="0"/>
              <a:ext cx="11056419" cy="1965286"/>
              <a:chOff x="0" y="0"/>
              <a:chExt cx="14699365" cy="2612822"/>
            </a:xfrm>
          </p:grpSpPr>
          <p:sp>
            <p:nvSpPr>
              <p:cNvPr id="16" name="Freeform 16"/>
              <p:cNvSpPr/>
              <p:nvPr/>
            </p:nvSpPr>
            <p:spPr>
              <a:xfrm>
                <a:off x="0" y="0"/>
                <a:ext cx="14699365" cy="2612822"/>
              </a:xfrm>
              <a:custGeom>
                <a:avLst/>
                <a:gdLst/>
                <a:ahLst/>
                <a:cxnLst/>
                <a:rect l="l" t="t" r="r" b="b"/>
                <a:pathLst>
                  <a:path w="14699365" h="2612822">
                    <a:moveTo>
                      <a:pt x="14574904" y="59690"/>
                    </a:moveTo>
                    <a:cubicBezTo>
                      <a:pt x="14610465" y="59690"/>
                      <a:pt x="14639675" y="88900"/>
                      <a:pt x="14639675" y="124460"/>
                    </a:cubicBezTo>
                    <a:lnTo>
                      <a:pt x="14639675" y="2488362"/>
                    </a:lnTo>
                    <a:cubicBezTo>
                      <a:pt x="14639675" y="2523922"/>
                      <a:pt x="14610465" y="2553132"/>
                      <a:pt x="14574904" y="2553132"/>
                    </a:cubicBezTo>
                    <a:lnTo>
                      <a:pt x="124460" y="2553132"/>
                    </a:lnTo>
                    <a:cubicBezTo>
                      <a:pt x="88900" y="2553132"/>
                      <a:pt x="59690" y="2523922"/>
                      <a:pt x="59690" y="2488362"/>
                    </a:cubicBezTo>
                    <a:lnTo>
                      <a:pt x="59690" y="124460"/>
                    </a:lnTo>
                    <a:cubicBezTo>
                      <a:pt x="59690" y="88900"/>
                      <a:pt x="88900" y="59690"/>
                      <a:pt x="124460" y="59690"/>
                    </a:cubicBezTo>
                    <a:lnTo>
                      <a:pt x="14574904" y="59690"/>
                    </a:lnTo>
                    <a:moveTo>
                      <a:pt x="14574904" y="0"/>
                    </a:moveTo>
                    <a:lnTo>
                      <a:pt x="124460" y="0"/>
                    </a:lnTo>
                    <a:cubicBezTo>
                      <a:pt x="55880" y="0"/>
                      <a:pt x="0" y="55880"/>
                      <a:pt x="0" y="124460"/>
                    </a:cubicBezTo>
                    <a:lnTo>
                      <a:pt x="0" y="2488362"/>
                    </a:lnTo>
                    <a:cubicBezTo>
                      <a:pt x="0" y="2556942"/>
                      <a:pt x="55880" y="2612822"/>
                      <a:pt x="124460" y="2612822"/>
                    </a:cubicBezTo>
                    <a:lnTo>
                      <a:pt x="14574904" y="2612822"/>
                    </a:lnTo>
                    <a:cubicBezTo>
                      <a:pt x="14643484" y="2612822"/>
                      <a:pt x="14699365" y="2556942"/>
                      <a:pt x="14699365" y="2488362"/>
                    </a:cubicBezTo>
                    <a:lnTo>
                      <a:pt x="14699365" y="124460"/>
                    </a:lnTo>
                    <a:cubicBezTo>
                      <a:pt x="14699365" y="55880"/>
                      <a:pt x="14643484" y="0"/>
                      <a:pt x="14574904" y="0"/>
                    </a:cubicBezTo>
                    <a:close/>
                  </a:path>
                </a:pathLst>
              </a:custGeom>
              <a:solidFill>
                <a:srgbClr val="FFFFFF"/>
              </a:solidFill>
            </p:spPr>
            <p:txBody>
              <a:bodyPr/>
              <a:lstStyle/>
              <a:p>
                <a:endParaRPr lang="en-US"/>
              </a:p>
            </p:txBody>
          </p:sp>
        </p:grpSp>
        <p:sp>
          <p:nvSpPr>
            <p:cNvPr id="17" name="TextBox 17"/>
            <p:cNvSpPr txBox="1"/>
            <p:nvPr/>
          </p:nvSpPr>
          <p:spPr>
            <a:xfrm>
              <a:off x="12264652" y="292012"/>
              <a:ext cx="9847441" cy="1879146"/>
            </a:xfrm>
            <a:prstGeom prst="rect">
              <a:avLst/>
            </a:prstGeom>
          </p:spPr>
          <p:txBody>
            <a:bodyPr wrap="square" lIns="0" tIns="0" rIns="0" bIns="0" rtlCol="0" anchor="t">
              <a:spAutoFit/>
            </a:bodyPr>
            <a:lstStyle/>
            <a:p>
              <a:pPr algn="ctr">
                <a:lnSpc>
                  <a:spcPts val="2760"/>
                </a:lnSpc>
              </a:pPr>
              <a:r>
                <a:rPr lang="en-US" sz="2300" dirty="0">
                  <a:solidFill>
                    <a:srgbClr val="FFFFFF"/>
                  </a:solidFill>
                  <a:latin typeface="Lato"/>
                </a:rPr>
                <a:t>Evaluate the economic significance of the coefficient β1 to understand how much transparency changes impact winning bid prices in practical terms. </a:t>
              </a:r>
            </a:p>
            <a:p>
              <a:pPr marL="0" lvl="0" indent="0" algn="ctr">
                <a:lnSpc>
                  <a:spcPts val="2760"/>
                </a:lnSpc>
                <a:spcBef>
                  <a:spcPct val="0"/>
                </a:spcBef>
              </a:pPr>
              <a:endParaRPr lang="en-US" sz="2300" dirty="0">
                <a:solidFill>
                  <a:srgbClr val="FFFFFF"/>
                </a:solidFill>
                <a:latin typeface="Lato"/>
              </a:endParaRPr>
            </a:p>
          </p:txBody>
        </p:sp>
      </p:grpSp>
      <p:grpSp>
        <p:nvGrpSpPr>
          <p:cNvPr id="18" name="Group 18"/>
          <p:cNvGrpSpPr/>
          <p:nvPr/>
        </p:nvGrpSpPr>
        <p:grpSpPr>
          <a:xfrm>
            <a:off x="346367" y="339944"/>
            <a:ext cx="14291698" cy="2995034"/>
            <a:chOff x="0" y="0"/>
            <a:chExt cx="19055597" cy="3993378"/>
          </a:xfrm>
        </p:grpSpPr>
        <p:sp>
          <p:nvSpPr>
            <p:cNvPr id="19" name="TextBox 19"/>
            <p:cNvSpPr txBox="1"/>
            <p:nvPr/>
          </p:nvSpPr>
          <p:spPr>
            <a:xfrm>
              <a:off x="0" y="2978959"/>
              <a:ext cx="19055597" cy="1014419"/>
            </a:xfrm>
            <a:prstGeom prst="rect">
              <a:avLst/>
            </a:prstGeom>
          </p:spPr>
          <p:txBody>
            <a:bodyPr lIns="0" tIns="0" rIns="0" bIns="0" rtlCol="0" anchor="t">
              <a:spAutoFit/>
            </a:bodyPr>
            <a:lstStyle/>
            <a:p>
              <a:pPr>
                <a:lnSpc>
                  <a:spcPts val="3079"/>
                </a:lnSpc>
              </a:pPr>
              <a:r>
                <a:rPr lang="en-US" sz="2199" dirty="0">
                  <a:solidFill>
                    <a:srgbClr val="272727"/>
                  </a:solidFill>
                  <a:latin typeface="HK Grotesk Medium"/>
                </a:rPr>
                <a:t>How to Estimate Improved Transparency and </a:t>
              </a:r>
              <a:r>
                <a:rPr lang="en-US" sz="2199" dirty="0" err="1">
                  <a:solidFill>
                    <a:srgbClr val="272727"/>
                  </a:solidFill>
                  <a:latin typeface="HK Grotesk Medium"/>
                </a:rPr>
                <a:t>Favouritism</a:t>
              </a:r>
              <a:r>
                <a:rPr lang="en-US" sz="2199" dirty="0">
                  <a:solidFill>
                    <a:srgbClr val="272727"/>
                  </a:solidFill>
                  <a:latin typeface="HK Grotesk Medium"/>
                </a:rPr>
                <a:t>? </a:t>
              </a:r>
            </a:p>
            <a:p>
              <a:pPr>
                <a:lnSpc>
                  <a:spcPts val="3079"/>
                </a:lnSpc>
              </a:pPr>
              <a:endParaRPr lang="en-US" sz="2199" dirty="0">
                <a:solidFill>
                  <a:srgbClr val="272727"/>
                </a:solidFill>
                <a:latin typeface="HK Grotesk Medium"/>
              </a:endParaRPr>
            </a:p>
          </p:txBody>
        </p:sp>
        <p:sp>
          <p:nvSpPr>
            <p:cNvPr id="20" name="TextBox 20"/>
            <p:cNvSpPr txBox="1"/>
            <p:nvPr/>
          </p:nvSpPr>
          <p:spPr>
            <a:xfrm>
              <a:off x="0" y="-9525"/>
              <a:ext cx="19055597" cy="2727127"/>
            </a:xfrm>
            <a:prstGeom prst="rect">
              <a:avLst/>
            </a:prstGeom>
          </p:spPr>
          <p:txBody>
            <a:bodyPr lIns="0" tIns="0" rIns="0" bIns="0" rtlCol="0" anchor="t">
              <a:spAutoFit/>
            </a:bodyPr>
            <a:lstStyle/>
            <a:p>
              <a:pPr>
                <a:lnSpc>
                  <a:spcPts val="8040"/>
                </a:lnSpc>
              </a:pPr>
              <a:r>
                <a:rPr lang="en-US" sz="6700" dirty="0">
                  <a:solidFill>
                    <a:srgbClr val="0A6AAA"/>
                  </a:solidFill>
                  <a:latin typeface="Gill Sans MT" panose="020B0502020104020203" pitchFamily="34" charset="0"/>
                </a:rPr>
                <a:t>A Methodology for </a:t>
              </a:r>
            </a:p>
            <a:p>
              <a:pPr marL="0" lvl="0" indent="0">
                <a:lnSpc>
                  <a:spcPts val="8040"/>
                </a:lnSpc>
                <a:spcBef>
                  <a:spcPct val="0"/>
                </a:spcBef>
              </a:pPr>
              <a:r>
                <a:rPr lang="en-US" sz="6700" dirty="0">
                  <a:solidFill>
                    <a:srgbClr val="0A6AAA"/>
                  </a:solidFill>
                  <a:latin typeface="Gill Sans MT" panose="020B0502020104020203" pitchFamily="34" charset="0"/>
                </a:rPr>
                <a:t>Impact Assessment before Accession </a:t>
              </a:r>
            </a:p>
          </p:txBody>
        </p:sp>
      </p:grpSp>
      <p:sp>
        <p:nvSpPr>
          <p:cNvPr id="23" name="Freeform 12">
            <a:extLst>
              <a:ext uri="{FF2B5EF4-FFF2-40B4-BE49-F238E27FC236}">
                <a16:creationId xmlns:a16="http://schemas.microsoft.com/office/drawing/2014/main" id="{180A23E4-9A9E-85BB-C199-67BF1E8E228C}"/>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C38D1B63-1E7D-65F6-56E2-9B5D5C28CB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976"/>
            <a:ext cx="8601389" cy="3531742"/>
            <a:chOff x="0" y="0"/>
            <a:chExt cx="11468519" cy="4708989"/>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468519" cy="4708989"/>
            </a:xfrm>
            <a:prstGeom prst="rect">
              <a:avLst/>
            </a:prstGeom>
          </p:spPr>
        </p:pic>
      </p:grpSp>
      <p:sp>
        <p:nvSpPr>
          <p:cNvPr id="4" name="TextBox 4"/>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ill Sans MT" panose="020B0502020104020203" pitchFamily="34" charset="0"/>
              </a:rPr>
              <a:t>A METHODOLOGY FOR</a:t>
            </a:r>
          </a:p>
        </p:txBody>
      </p:sp>
      <p:sp>
        <p:nvSpPr>
          <p:cNvPr id="5" name="TextBox 5"/>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ill Sans MT" panose="020B0502020104020203" pitchFamily="34" charset="0"/>
              </a:rPr>
              <a:t>ASSESSMENT BEFORE ACCESSION </a:t>
            </a:r>
          </a:p>
        </p:txBody>
      </p:sp>
      <p:sp>
        <p:nvSpPr>
          <p:cNvPr id="6" name="TextBox 6"/>
          <p:cNvSpPr txBox="1"/>
          <p:nvPr/>
        </p:nvSpPr>
        <p:spPr>
          <a:xfrm>
            <a:off x="9245290" y="4114247"/>
            <a:ext cx="4928011" cy="2195794"/>
          </a:xfrm>
          <a:prstGeom prst="rect">
            <a:avLst/>
          </a:prstGeom>
        </p:spPr>
        <p:txBody>
          <a:bodyPr lIns="0" tIns="0" rIns="0" bIns="0" rtlCol="0" anchor="t">
            <a:spAutoFit/>
          </a:bodyPr>
          <a:lstStyle/>
          <a:p>
            <a:pPr>
              <a:lnSpc>
                <a:spcPts val="2940"/>
              </a:lnSpc>
            </a:pPr>
            <a:r>
              <a:rPr lang="en-US" sz="2100" dirty="0">
                <a:solidFill>
                  <a:srgbClr val="565656"/>
                </a:solidFill>
                <a:latin typeface="Lato"/>
              </a:rPr>
              <a:t>Estimate a difference in differences model where treatment timing derives from the entering into force of a new rule and control group is represented by those tenders which fall under the contract value thresholds.</a:t>
            </a:r>
          </a:p>
        </p:txBody>
      </p:sp>
      <p:grpSp>
        <p:nvGrpSpPr>
          <p:cNvPr id="7" name="Group 7"/>
          <p:cNvGrpSpPr/>
          <p:nvPr/>
        </p:nvGrpSpPr>
        <p:grpSpPr>
          <a:xfrm>
            <a:off x="7029451" y="6549904"/>
            <a:ext cx="12753033" cy="2356684"/>
            <a:chOff x="0" y="0"/>
            <a:chExt cx="3358824" cy="620690"/>
          </a:xfrm>
        </p:grpSpPr>
        <p:sp>
          <p:nvSpPr>
            <p:cNvPr id="8" name="Freeform 8"/>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9" name="TextBox 9"/>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10252184" y="6817137"/>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STEP 4</a:t>
            </a:r>
          </a:p>
        </p:txBody>
      </p:sp>
      <p:sp>
        <p:nvSpPr>
          <p:cNvPr id="11" name="Freeform 11"/>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TextBox 14"/>
          <p:cNvSpPr txBox="1"/>
          <p:nvPr/>
        </p:nvSpPr>
        <p:spPr>
          <a:xfrm>
            <a:off x="11709295" y="8034989"/>
            <a:ext cx="2278559" cy="542841"/>
          </a:xfrm>
          <a:prstGeom prst="rect">
            <a:avLst/>
          </a:prstGeom>
        </p:spPr>
        <p:txBody>
          <a:bodyPr lIns="0" tIns="0" rIns="0" bIns="0" rtlCol="0" anchor="t">
            <a:spAutoFit/>
          </a:bodyPr>
          <a:lstStyle/>
          <a:p>
            <a:pPr algn="ctr">
              <a:lnSpc>
                <a:spcPts val="2160"/>
              </a:lnSpc>
              <a:spcBef>
                <a:spcPct val="0"/>
              </a:spcBef>
            </a:pPr>
            <a:r>
              <a:rPr lang="en-US" sz="1800" dirty="0">
                <a:solidFill>
                  <a:srgbClr val="FFFFFF"/>
                </a:solidFill>
                <a:latin typeface="Lato"/>
              </a:rPr>
              <a:t>Estimate increased competition </a:t>
            </a:r>
          </a:p>
        </p:txBody>
      </p:sp>
      <p:sp>
        <p:nvSpPr>
          <p:cNvPr id="15" name="Freeform 15"/>
          <p:cNvSpPr/>
          <p:nvPr/>
        </p:nvSpPr>
        <p:spPr>
          <a:xfrm>
            <a:off x="14360402" y="4196416"/>
            <a:ext cx="343334" cy="332098"/>
          </a:xfrm>
          <a:custGeom>
            <a:avLst/>
            <a:gdLst/>
            <a:ahLst/>
            <a:cxnLst/>
            <a:rect l="l" t="t" r="r" b="b"/>
            <a:pathLst>
              <a:path w="343334" h="332098">
                <a:moveTo>
                  <a:pt x="0" y="0"/>
                </a:moveTo>
                <a:lnTo>
                  <a:pt x="343335" y="0"/>
                </a:lnTo>
                <a:lnTo>
                  <a:pt x="343335" y="332098"/>
                </a:lnTo>
                <a:lnTo>
                  <a:pt x="0" y="33209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TextBox 16"/>
          <p:cNvSpPr txBox="1"/>
          <p:nvPr/>
        </p:nvSpPr>
        <p:spPr>
          <a:xfrm>
            <a:off x="14820746" y="4269534"/>
            <a:ext cx="3715577" cy="1615827"/>
          </a:xfrm>
          <a:prstGeom prst="rect">
            <a:avLst/>
          </a:prstGeom>
        </p:spPr>
        <p:txBody>
          <a:bodyPr lIns="0" tIns="0" rIns="0" bIns="0" rtlCol="0" anchor="t">
            <a:spAutoFit/>
          </a:bodyPr>
          <a:lstStyle/>
          <a:p>
            <a:pPr>
              <a:lnSpc>
                <a:spcPts val="1809"/>
              </a:lnSpc>
            </a:pPr>
            <a:r>
              <a:rPr lang="en-US" sz="2000" dirty="0">
                <a:solidFill>
                  <a:srgbClr val="000000"/>
                </a:solidFill>
                <a:latin typeface="Lato"/>
              </a:rPr>
              <a:t>Potential indicators:</a:t>
            </a:r>
          </a:p>
          <a:p>
            <a:pPr>
              <a:lnSpc>
                <a:spcPts val="1809"/>
              </a:lnSpc>
            </a:pPr>
            <a:endParaRPr lang="en-US" sz="2000" dirty="0">
              <a:solidFill>
                <a:srgbClr val="000000"/>
              </a:solidFill>
              <a:latin typeface="Lato"/>
            </a:endParaRPr>
          </a:p>
          <a:p>
            <a:pPr>
              <a:lnSpc>
                <a:spcPts val="1809"/>
              </a:lnSpc>
            </a:pPr>
            <a:r>
              <a:rPr lang="en-US" sz="2000" dirty="0">
                <a:solidFill>
                  <a:srgbClr val="000000"/>
                </a:solidFill>
                <a:latin typeface="Lato"/>
              </a:rPr>
              <a:t>Single bidding number </a:t>
            </a:r>
          </a:p>
          <a:p>
            <a:pPr>
              <a:lnSpc>
                <a:spcPts val="1809"/>
              </a:lnSpc>
            </a:pPr>
            <a:r>
              <a:rPr lang="en-US" sz="2000" dirty="0">
                <a:solidFill>
                  <a:srgbClr val="000000"/>
                </a:solidFill>
                <a:latin typeface="Lato"/>
              </a:rPr>
              <a:t>Number of bidders</a:t>
            </a:r>
          </a:p>
          <a:p>
            <a:pPr>
              <a:lnSpc>
                <a:spcPts val="1809"/>
              </a:lnSpc>
            </a:pPr>
            <a:r>
              <a:rPr lang="en-US" sz="2000" dirty="0">
                <a:solidFill>
                  <a:srgbClr val="000000"/>
                </a:solidFill>
                <a:latin typeface="Lato"/>
              </a:rPr>
              <a:t>Percentage of foreign bidders</a:t>
            </a:r>
          </a:p>
          <a:p>
            <a:pPr>
              <a:lnSpc>
                <a:spcPts val="1809"/>
              </a:lnSpc>
            </a:pPr>
            <a:r>
              <a:rPr lang="en-US" sz="2000" dirty="0">
                <a:solidFill>
                  <a:srgbClr val="000000"/>
                </a:solidFill>
                <a:latin typeface="Lato"/>
              </a:rPr>
              <a:t>Percentage of foreign contractors </a:t>
            </a:r>
          </a:p>
        </p:txBody>
      </p:sp>
      <p:sp>
        <p:nvSpPr>
          <p:cNvPr id="17" name="TextBox 17"/>
          <p:cNvSpPr txBox="1"/>
          <p:nvPr/>
        </p:nvSpPr>
        <p:spPr>
          <a:xfrm>
            <a:off x="213715" y="6975719"/>
            <a:ext cx="1402519" cy="237437"/>
          </a:xfrm>
          <a:prstGeom prst="rect">
            <a:avLst/>
          </a:prstGeom>
        </p:spPr>
        <p:txBody>
          <a:bodyPr lIns="0" tIns="0" rIns="0" bIns="0" rtlCol="0" anchor="t">
            <a:spAutoFit/>
          </a:bodyPr>
          <a:lstStyle/>
          <a:p>
            <a:pPr algn="ctr">
              <a:lnSpc>
                <a:spcPts val="1980"/>
              </a:lnSpc>
              <a:spcBef>
                <a:spcPct val="0"/>
              </a:spcBef>
            </a:pPr>
            <a:r>
              <a:rPr lang="en-US" sz="1650" dirty="0">
                <a:solidFill>
                  <a:srgbClr val="000000"/>
                </a:solidFill>
                <a:latin typeface="Lato Bold"/>
              </a:rPr>
              <a:t>Sources</a:t>
            </a:r>
          </a:p>
        </p:txBody>
      </p:sp>
      <p:sp>
        <p:nvSpPr>
          <p:cNvPr id="18" name="Freeform 18"/>
          <p:cNvSpPr/>
          <p:nvPr/>
        </p:nvSpPr>
        <p:spPr>
          <a:xfrm>
            <a:off x="14360402" y="4993051"/>
            <a:ext cx="343334" cy="332098"/>
          </a:xfrm>
          <a:custGeom>
            <a:avLst/>
            <a:gdLst/>
            <a:ahLst/>
            <a:cxnLst/>
            <a:rect l="l" t="t" r="r" b="b"/>
            <a:pathLst>
              <a:path w="343334" h="332098">
                <a:moveTo>
                  <a:pt x="0" y="0"/>
                </a:moveTo>
                <a:lnTo>
                  <a:pt x="343335" y="0"/>
                </a:lnTo>
                <a:lnTo>
                  <a:pt x="343335" y="332098"/>
                </a:lnTo>
                <a:lnTo>
                  <a:pt x="0" y="33209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TextBox 20"/>
          <p:cNvSpPr txBox="1"/>
          <p:nvPr/>
        </p:nvSpPr>
        <p:spPr>
          <a:xfrm>
            <a:off x="2472686" y="6909044"/>
            <a:ext cx="3928114" cy="1615827"/>
          </a:xfrm>
          <a:prstGeom prst="rect">
            <a:avLst/>
          </a:prstGeom>
        </p:spPr>
        <p:txBody>
          <a:bodyPr wrap="square" lIns="0" tIns="0" rIns="0" bIns="0" rtlCol="0" anchor="t">
            <a:spAutoFit/>
          </a:bodyPr>
          <a:lstStyle/>
          <a:p>
            <a:pPr>
              <a:lnSpc>
                <a:spcPts val="2120"/>
              </a:lnSpc>
            </a:pPr>
            <a:r>
              <a:rPr lang="en-US" dirty="0">
                <a:solidFill>
                  <a:srgbClr val="000000"/>
                </a:solidFill>
                <a:latin typeface="Lato"/>
              </a:rPr>
              <a:t>Contract-level data, among others, including data on the number of bidders, the ID and country of registration of bidders and suppliers, the country of origin of owners of bidders and suppliers</a:t>
            </a:r>
          </a:p>
        </p:txBody>
      </p:sp>
      <p:sp>
        <p:nvSpPr>
          <p:cNvPr id="21" name="Freeform 21"/>
          <p:cNvSpPr/>
          <p:nvPr/>
        </p:nvSpPr>
        <p:spPr>
          <a:xfrm>
            <a:off x="1750276" y="6823829"/>
            <a:ext cx="581254" cy="562231"/>
          </a:xfrm>
          <a:custGeom>
            <a:avLst/>
            <a:gdLst/>
            <a:ahLst/>
            <a:cxnLst/>
            <a:rect l="l" t="t" r="r" b="b"/>
            <a:pathLst>
              <a:path w="581254" h="562231">
                <a:moveTo>
                  <a:pt x="0" y="0"/>
                </a:moveTo>
                <a:lnTo>
                  <a:pt x="581254" y="0"/>
                </a:lnTo>
                <a:lnTo>
                  <a:pt x="581254" y="562230"/>
                </a:lnTo>
                <a:lnTo>
                  <a:pt x="0" y="56223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TextBox 22"/>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23" name="Freeform 12">
            <a:extLst>
              <a:ext uri="{FF2B5EF4-FFF2-40B4-BE49-F238E27FC236}">
                <a16:creationId xmlns:a16="http://schemas.microsoft.com/office/drawing/2014/main" id="{B0CC3940-0250-4914-EFF3-0CD590E63DF8}"/>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5A8F487B-AF41-833A-E772-6F316B62CB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extLst>
      <p:ext uri="{BB962C8B-B14F-4D97-AF65-F5344CB8AC3E}">
        <p14:creationId xmlns:p14="http://schemas.microsoft.com/office/powerpoint/2010/main" val="111892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F6F18781-903D-84B4-D5D9-C50ADFEE12C5}"/>
              </a:ext>
            </a:extLst>
          </p:cNvPr>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TextBox 4">
            <a:extLst>
              <a:ext uri="{FF2B5EF4-FFF2-40B4-BE49-F238E27FC236}">
                <a16:creationId xmlns:a16="http://schemas.microsoft.com/office/drawing/2014/main" id="{431FFA36-2662-DA38-043E-28B7C2B51CB0}"/>
              </a:ext>
            </a:extLst>
          </p:cNvPr>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ill Sans MT" panose="020B0502020104020203" pitchFamily="34" charset="0"/>
              </a:rPr>
              <a:t>A METHODOLOGY FOR</a:t>
            </a:r>
          </a:p>
        </p:txBody>
      </p:sp>
      <p:sp>
        <p:nvSpPr>
          <p:cNvPr id="4" name="TextBox 5">
            <a:extLst>
              <a:ext uri="{FF2B5EF4-FFF2-40B4-BE49-F238E27FC236}">
                <a16:creationId xmlns:a16="http://schemas.microsoft.com/office/drawing/2014/main" id="{ED2DEB04-26B1-0A40-6634-5A43AA7A931B}"/>
              </a:ext>
            </a:extLst>
          </p:cNvPr>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ill Sans MT" panose="020B0502020104020203" pitchFamily="34" charset="0"/>
              </a:rPr>
              <a:t>ASSESSMENT BEFORE ACCESSION </a:t>
            </a:r>
          </a:p>
        </p:txBody>
      </p:sp>
      <p:grpSp>
        <p:nvGrpSpPr>
          <p:cNvPr id="5" name="Group 7">
            <a:extLst>
              <a:ext uri="{FF2B5EF4-FFF2-40B4-BE49-F238E27FC236}">
                <a16:creationId xmlns:a16="http://schemas.microsoft.com/office/drawing/2014/main" id="{642A4700-2DC0-29BC-5428-1B4FA4F2A467}"/>
              </a:ext>
            </a:extLst>
          </p:cNvPr>
          <p:cNvGrpSpPr/>
          <p:nvPr/>
        </p:nvGrpSpPr>
        <p:grpSpPr>
          <a:xfrm>
            <a:off x="0" y="2253248"/>
            <a:ext cx="8200084" cy="1526764"/>
            <a:chOff x="0" y="0"/>
            <a:chExt cx="3358824" cy="620690"/>
          </a:xfrm>
        </p:grpSpPr>
        <p:sp>
          <p:nvSpPr>
            <p:cNvPr id="6" name="Freeform 8">
              <a:extLst>
                <a:ext uri="{FF2B5EF4-FFF2-40B4-BE49-F238E27FC236}">
                  <a16:creationId xmlns:a16="http://schemas.microsoft.com/office/drawing/2014/main" id="{A40678C5-7C5E-D6E2-1EF7-A91DC6643F30}"/>
                </a:ext>
              </a:extLst>
            </p:cNvPr>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7" name="TextBox 9">
              <a:extLst>
                <a:ext uri="{FF2B5EF4-FFF2-40B4-BE49-F238E27FC236}">
                  <a16:creationId xmlns:a16="http://schemas.microsoft.com/office/drawing/2014/main" id="{62D9C480-5109-5F8D-49CF-C572217DF853}"/>
                </a:ext>
              </a:extLst>
            </p:cNvPr>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9" name="TextBox 14">
            <a:extLst>
              <a:ext uri="{FF2B5EF4-FFF2-40B4-BE49-F238E27FC236}">
                <a16:creationId xmlns:a16="http://schemas.microsoft.com/office/drawing/2014/main" id="{7D61F7CC-F3A3-50ED-6268-55913F4E32FE}"/>
              </a:ext>
            </a:extLst>
          </p:cNvPr>
          <p:cNvSpPr txBox="1"/>
          <p:nvPr/>
        </p:nvSpPr>
        <p:spPr>
          <a:xfrm>
            <a:off x="2960762" y="3391470"/>
            <a:ext cx="2278559" cy="260777"/>
          </a:xfrm>
          <a:prstGeom prst="rect">
            <a:avLst/>
          </a:prstGeom>
        </p:spPr>
        <p:txBody>
          <a:bodyPr lIns="0" tIns="0" rIns="0" bIns="0" rtlCol="0" anchor="t">
            <a:spAutoFit/>
          </a:bodyPr>
          <a:lstStyle/>
          <a:p>
            <a:pPr algn="ctr">
              <a:lnSpc>
                <a:spcPts val="2160"/>
              </a:lnSpc>
              <a:spcBef>
                <a:spcPct val="0"/>
              </a:spcBef>
            </a:pPr>
            <a:r>
              <a:rPr lang="en-US" sz="1800" dirty="0">
                <a:solidFill>
                  <a:srgbClr val="FFFFFF"/>
                </a:solidFill>
                <a:latin typeface="Lato"/>
              </a:rPr>
              <a:t>An example </a:t>
            </a:r>
          </a:p>
        </p:txBody>
      </p:sp>
      <p:sp>
        <p:nvSpPr>
          <p:cNvPr id="10" name="TextBox 10">
            <a:extLst>
              <a:ext uri="{FF2B5EF4-FFF2-40B4-BE49-F238E27FC236}">
                <a16:creationId xmlns:a16="http://schemas.microsoft.com/office/drawing/2014/main" id="{1C064796-A0F2-4C0B-2A75-0217B0CEDF50}"/>
              </a:ext>
            </a:extLst>
          </p:cNvPr>
          <p:cNvSpPr txBox="1"/>
          <p:nvPr/>
        </p:nvSpPr>
        <p:spPr>
          <a:xfrm>
            <a:off x="1524916" y="2411013"/>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STEP 4</a:t>
            </a:r>
          </a:p>
        </p:txBody>
      </p:sp>
      <p:pic>
        <p:nvPicPr>
          <p:cNvPr id="11" name="Content Placeholder 5">
            <a:extLst>
              <a:ext uri="{FF2B5EF4-FFF2-40B4-BE49-F238E27FC236}">
                <a16:creationId xmlns:a16="http://schemas.microsoft.com/office/drawing/2014/main" id="{6B613041-836B-B4CC-A81C-778A6DD316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689" y="3924300"/>
            <a:ext cx="14572747" cy="6147532"/>
          </a:xfrm>
          <a:prstGeom prst="rect">
            <a:avLst/>
          </a:prstGeom>
        </p:spPr>
      </p:pic>
      <p:sp>
        <p:nvSpPr>
          <p:cNvPr id="12" name="TextBox 17">
            <a:extLst>
              <a:ext uri="{FF2B5EF4-FFF2-40B4-BE49-F238E27FC236}">
                <a16:creationId xmlns:a16="http://schemas.microsoft.com/office/drawing/2014/main" id="{1142C0ED-CD39-990F-C773-261AB6E56BAB}"/>
              </a:ext>
            </a:extLst>
          </p:cNvPr>
          <p:cNvSpPr txBox="1"/>
          <p:nvPr/>
        </p:nvSpPr>
        <p:spPr>
          <a:xfrm>
            <a:off x="15773400" y="8343900"/>
            <a:ext cx="2362200" cy="1776320"/>
          </a:xfrm>
          <a:prstGeom prst="rect">
            <a:avLst/>
          </a:prstGeom>
        </p:spPr>
        <p:txBody>
          <a:bodyPr wrap="square" lIns="0" tIns="0" rIns="0" bIns="0" rtlCol="0" anchor="t">
            <a:spAutoFit/>
          </a:bodyPr>
          <a:lstStyle/>
          <a:p>
            <a:pPr>
              <a:lnSpc>
                <a:spcPts val="1980"/>
              </a:lnSpc>
              <a:spcBef>
                <a:spcPct val="0"/>
              </a:spcBef>
            </a:pPr>
            <a:r>
              <a:rPr lang="en-US" sz="1650" dirty="0">
                <a:solidFill>
                  <a:srgbClr val="000000"/>
                </a:solidFill>
                <a:latin typeface="Lato Bold"/>
              </a:rPr>
              <a:t>Sources:</a:t>
            </a:r>
          </a:p>
          <a:p>
            <a:pPr>
              <a:lnSpc>
                <a:spcPts val="1980"/>
              </a:lnSpc>
              <a:spcBef>
                <a:spcPct val="0"/>
              </a:spcBef>
            </a:pPr>
            <a:r>
              <a:rPr lang="hu-HU" sz="1800" dirty="0">
                <a:sym typeface="Wingdings" panose="05000000000000000000" pitchFamily="2" charset="2"/>
                <a:hlinkClick r:id="rId6"/>
              </a:rPr>
              <a:t>https://public.tableau.com/profile/mihaly.fazekas#!/vizhome/WTO-GPA-IEMoldovapilot/biddernumber</a:t>
            </a:r>
            <a:r>
              <a:rPr lang="hu-HU" sz="1800" dirty="0">
                <a:sym typeface="Wingdings" panose="05000000000000000000" pitchFamily="2" charset="2"/>
              </a:rPr>
              <a:t> </a:t>
            </a:r>
          </a:p>
          <a:p>
            <a:pPr>
              <a:lnSpc>
                <a:spcPts val="1980"/>
              </a:lnSpc>
              <a:spcBef>
                <a:spcPct val="0"/>
              </a:spcBef>
            </a:pPr>
            <a:endParaRPr lang="en-US" sz="1650" dirty="0">
              <a:solidFill>
                <a:srgbClr val="000000"/>
              </a:solidFill>
              <a:latin typeface="Lato Bold"/>
            </a:endParaRPr>
          </a:p>
        </p:txBody>
      </p:sp>
    </p:spTree>
    <p:extLst>
      <p:ext uri="{BB962C8B-B14F-4D97-AF65-F5344CB8AC3E}">
        <p14:creationId xmlns:p14="http://schemas.microsoft.com/office/powerpoint/2010/main" val="243101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976"/>
            <a:ext cx="8601389" cy="3531742"/>
            <a:chOff x="0" y="0"/>
            <a:chExt cx="11468519" cy="4708989"/>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468519" cy="4708989"/>
            </a:xfrm>
            <a:prstGeom prst="rect">
              <a:avLst/>
            </a:prstGeom>
          </p:spPr>
        </p:pic>
      </p:grpSp>
      <p:sp>
        <p:nvSpPr>
          <p:cNvPr id="4" name="TextBox 4"/>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ill Sans MT" panose="020B0502020104020203" pitchFamily="34" charset="0"/>
              </a:rPr>
              <a:t>A METHODOLOGY FOR</a:t>
            </a:r>
          </a:p>
        </p:txBody>
      </p:sp>
      <p:sp>
        <p:nvSpPr>
          <p:cNvPr id="5" name="TextBox 5"/>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ill Sans MT" panose="020B0502020104020203" pitchFamily="34" charset="0"/>
              </a:rPr>
              <a:t>ASSESSMENT BEFORE ACCESSION </a:t>
            </a:r>
          </a:p>
        </p:txBody>
      </p:sp>
      <p:sp>
        <p:nvSpPr>
          <p:cNvPr id="6" name="TextBox 6"/>
          <p:cNvSpPr txBox="1"/>
          <p:nvPr/>
        </p:nvSpPr>
        <p:spPr>
          <a:xfrm>
            <a:off x="9245290" y="4114247"/>
            <a:ext cx="4928011" cy="1850915"/>
          </a:xfrm>
          <a:prstGeom prst="rect">
            <a:avLst/>
          </a:prstGeom>
        </p:spPr>
        <p:txBody>
          <a:bodyPr lIns="0" tIns="0" rIns="0" bIns="0" rtlCol="0" anchor="t">
            <a:spAutoFit/>
          </a:bodyPr>
          <a:lstStyle/>
          <a:p>
            <a:pPr>
              <a:lnSpc>
                <a:spcPts val="2940"/>
              </a:lnSpc>
            </a:pPr>
            <a:r>
              <a:rPr lang="en-US" sz="2100" dirty="0">
                <a:solidFill>
                  <a:srgbClr val="565656"/>
                </a:solidFill>
                <a:latin typeface="Lato"/>
              </a:rPr>
              <a:t>Quantify export gains from GPA accession by identifying key products, estimating purchases by GPA members, and assessing the potential market share increase.</a:t>
            </a:r>
          </a:p>
        </p:txBody>
      </p:sp>
      <p:grpSp>
        <p:nvGrpSpPr>
          <p:cNvPr id="7" name="Group 7"/>
          <p:cNvGrpSpPr/>
          <p:nvPr/>
        </p:nvGrpSpPr>
        <p:grpSpPr>
          <a:xfrm>
            <a:off x="7029451" y="6549904"/>
            <a:ext cx="12753033" cy="2356684"/>
            <a:chOff x="0" y="0"/>
            <a:chExt cx="3358824" cy="620690"/>
          </a:xfrm>
        </p:grpSpPr>
        <p:sp>
          <p:nvSpPr>
            <p:cNvPr id="8" name="Freeform 8"/>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9" name="TextBox 9"/>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10252184" y="6817137"/>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lacial Indifference Bold"/>
              </a:rPr>
              <a:t>STEP 5</a:t>
            </a:r>
          </a:p>
        </p:txBody>
      </p:sp>
      <p:sp>
        <p:nvSpPr>
          <p:cNvPr id="11" name="Freeform 11"/>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TextBox 14"/>
          <p:cNvSpPr txBox="1"/>
          <p:nvPr/>
        </p:nvSpPr>
        <p:spPr>
          <a:xfrm>
            <a:off x="11709295" y="8034989"/>
            <a:ext cx="2278559" cy="276113"/>
          </a:xfrm>
          <a:prstGeom prst="rect">
            <a:avLst/>
          </a:prstGeom>
        </p:spPr>
        <p:txBody>
          <a:bodyPr lIns="0" tIns="0" rIns="0" bIns="0" rtlCol="0" anchor="t">
            <a:spAutoFit/>
          </a:bodyPr>
          <a:lstStyle/>
          <a:p>
            <a:pPr algn="ctr">
              <a:lnSpc>
                <a:spcPts val="2160"/>
              </a:lnSpc>
              <a:spcBef>
                <a:spcPct val="0"/>
              </a:spcBef>
            </a:pPr>
            <a:r>
              <a:rPr lang="en-US" sz="1800" dirty="0">
                <a:solidFill>
                  <a:srgbClr val="FFFFFF"/>
                </a:solidFill>
                <a:latin typeface="Lato"/>
              </a:rPr>
              <a:t>Estimate Export Gains </a:t>
            </a:r>
          </a:p>
        </p:txBody>
      </p:sp>
      <p:sp>
        <p:nvSpPr>
          <p:cNvPr id="15" name="Freeform 15"/>
          <p:cNvSpPr/>
          <p:nvPr/>
        </p:nvSpPr>
        <p:spPr>
          <a:xfrm>
            <a:off x="14645803" y="4244081"/>
            <a:ext cx="343334" cy="332098"/>
          </a:xfrm>
          <a:custGeom>
            <a:avLst/>
            <a:gdLst/>
            <a:ahLst/>
            <a:cxnLst/>
            <a:rect l="l" t="t" r="r" b="b"/>
            <a:pathLst>
              <a:path w="343334" h="332098">
                <a:moveTo>
                  <a:pt x="0" y="0"/>
                </a:moveTo>
                <a:lnTo>
                  <a:pt x="343335" y="0"/>
                </a:lnTo>
                <a:lnTo>
                  <a:pt x="343335" y="332098"/>
                </a:lnTo>
                <a:lnTo>
                  <a:pt x="0" y="33209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TextBox 16"/>
          <p:cNvSpPr txBox="1"/>
          <p:nvPr/>
        </p:nvSpPr>
        <p:spPr>
          <a:xfrm>
            <a:off x="15094810" y="4234556"/>
            <a:ext cx="3715577" cy="1829572"/>
          </a:xfrm>
          <a:prstGeom prst="rect">
            <a:avLst/>
          </a:prstGeom>
        </p:spPr>
        <p:txBody>
          <a:bodyPr lIns="0" tIns="0" rIns="0" bIns="0" rtlCol="0" anchor="t">
            <a:spAutoFit/>
          </a:bodyPr>
          <a:lstStyle/>
          <a:p>
            <a:pPr>
              <a:lnSpc>
                <a:spcPts val="1809"/>
              </a:lnSpc>
            </a:pPr>
            <a:r>
              <a:rPr lang="en-US" dirty="0">
                <a:solidFill>
                  <a:srgbClr val="000000"/>
                </a:solidFill>
                <a:latin typeface="Lato"/>
              </a:rPr>
              <a:t> 1 - Product Identification</a:t>
            </a:r>
          </a:p>
          <a:p>
            <a:pPr>
              <a:lnSpc>
                <a:spcPts val="1809"/>
              </a:lnSpc>
            </a:pPr>
            <a:endParaRPr lang="en-US" dirty="0">
              <a:solidFill>
                <a:srgbClr val="000000"/>
              </a:solidFill>
              <a:latin typeface="Lato"/>
            </a:endParaRPr>
          </a:p>
          <a:p>
            <a:pPr>
              <a:lnSpc>
                <a:spcPts val="1809"/>
              </a:lnSpc>
            </a:pPr>
            <a:endParaRPr lang="en-US" dirty="0">
              <a:solidFill>
                <a:srgbClr val="000000"/>
              </a:solidFill>
              <a:latin typeface="Lato"/>
            </a:endParaRPr>
          </a:p>
          <a:p>
            <a:pPr>
              <a:lnSpc>
                <a:spcPts val="1809"/>
              </a:lnSpc>
            </a:pPr>
            <a:r>
              <a:rPr lang="en-US" dirty="0">
                <a:solidFill>
                  <a:srgbClr val="000000"/>
                </a:solidFill>
                <a:latin typeface="Lato"/>
              </a:rPr>
              <a:t> 2 -Market Size Estimation</a:t>
            </a:r>
          </a:p>
          <a:p>
            <a:pPr>
              <a:lnSpc>
                <a:spcPts val="1809"/>
              </a:lnSpc>
            </a:pPr>
            <a:endParaRPr lang="en-US" dirty="0">
              <a:solidFill>
                <a:srgbClr val="000000"/>
              </a:solidFill>
              <a:latin typeface="Lato"/>
            </a:endParaRPr>
          </a:p>
          <a:p>
            <a:pPr>
              <a:lnSpc>
                <a:spcPts val="1809"/>
              </a:lnSpc>
            </a:pPr>
            <a:endParaRPr lang="en-US" dirty="0">
              <a:solidFill>
                <a:srgbClr val="000000"/>
              </a:solidFill>
              <a:latin typeface="Lato"/>
            </a:endParaRPr>
          </a:p>
          <a:p>
            <a:pPr>
              <a:lnSpc>
                <a:spcPts val="1809"/>
              </a:lnSpc>
            </a:pPr>
            <a:r>
              <a:rPr lang="en-US" dirty="0">
                <a:solidFill>
                  <a:srgbClr val="000000"/>
                </a:solidFill>
                <a:latin typeface="Lato"/>
              </a:rPr>
              <a:t> 3 - Export Growth Calculation</a:t>
            </a:r>
          </a:p>
          <a:p>
            <a:pPr>
              <a:lnSpc>
                <a:spcPts val="1809"/>
              </a:lnSpc>
            </a:pPr>
            <a:endParaRPr lang="en-US" dirty="0">
              <a:solidFill>
                <a:srgbClr val="000000"/>
              </a:solidFill>
              <a:latin typeface="Lato"/>
            </a:endParaRPr>
          </a:p>
        </p:txBody>
      </p:sp>
      <p:sp>
        <p:nvSpPr>
          <p:cNvPr id="17" name="TextBox 17"/>
          <p:cNvSpPr txBox="1"/>
          <p:nvPr/>
        </p:nvSpPr>
        <p:spPr>
          <a:xfrm>
            <a:off x="213715" y="6975719"/>
            <a:ext cx="1402519" cy="247613"/>
          </a:xfrm>
          <a:prstGeom prst="rect">
            <a:avLst/>
          </a:prstGeom>
        </p:spPr>
        <p:txBody>
          <a:bodyPr lIns="0" tIns="0" rIns="0" bIns="0" rtlCol="0" anchor="t">
            <a:spAutoFit/>
          </a:bodyPr>
          <a:lstStyle/>
          <a:p>
            <a:pPr algn="ctr">
              <a:lnSpc>
                <a:spcPts val="1980"/>
              </a:lnSpc>
              <a:spcBef>
                <a:spcPct val="0"/>
              </a:spcBef>
            </a:pPr>
            <a:r>
              <a:rPr lang="en-US" sz="1650">
                <a:solidFill>
                  <a:srgbClr val="000000"/>
                </a:solidFill>
                <a:latin typeface="Lato Bold"/>
              </a:rPr>
              <a:t>Where to find?</a:t>
            </a:r>
          </a:p>
        </p:txBody>
      </p:sp>
      <p:sp>
        <p:nvSpPr>
          <p:cNvPr id="18" name="Freeform 18"/>
          <p:cNvSpPr/>
          <p:nvPr/>
        </p:nvSpPr>
        <p:spPr>
          <a:xfrm>
            <a:off x="14645803" y="4907674"/>
            <a:ext cx="343334" cy="332098"/>
          </a:xfrm>
          <a:custGeom>
            <a:avLst/>
            <a:gdLst/>
            <a:ahLst/>
            <a:cxnLst/>
            <a:rect l="l" t="t" r="r" b="b"/>
            <a:pathLst>
              <a:path w="343334" h="332098">
                <a:moveTo>
                  <a:pt x="0" y="0"/>
                </a:moveTo>
                <a:lnTo>
                  <a:pt x="343335" y="0"/>
                </a:lnTo>
                <a:lnTo>
                  <a:pt x="343335" y="332098"/>
                </a:lnTo>
                <a:lnTo>
                  <a:pt x="0" y="33209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9"/>
          <p:cNvSpPr/>
          <p:nvPr/>
        </p:nvSpPr>
        <p:spPr>
          <a:xfrm>
            <a:off x="14645803" y="5573045"/>
            <a:ext cx="343334" cy="332098"/>
          </a:xfrm>
          <a:custGeom>
            <a:avLst/>
            <a:gdLst/>
            <a:ahLst/>
            <a:cxnLst/>
            <a:rect l="l" t="t" r="r" b="b"/>
            <a:pathLst>
              <a:path w="343334" h="332098">
                <a:moveTo>
                  <a:pt x="0" y="0"/>
                </a:moveTo>
                <a:lnTo>
                  <a:pt x="343335" y="0"/>
                </a:lnTo>
                <a:lnTo>
                  <a:pt x="343335" y="332098"/>
                </a:lnTo>
                <a:lnTo>
                  <a:pt x="0" y="33209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TextBox 20"/>
          <p:cNvSpPr txBox="1"/>
          <p:nvPr/>
        </p:nvSpPr>
        <p:spPr>
          <a:xfrm>
            <a:off x="2472686" y="6909044"/>
            <a:ext cx="4353862" cy="1075879"/>
          </a:xfrm>
          <a:prstGeom prst="rect">
            <a:avLst/>
          </a:prstGeom>
        </p:spPr>
        <p:txBody>
          <a:bodyPr lIns="0" tIns="0" rIns="0" bIns="0" rtlCol="0" anchor="t">
            <a:spAutoFit/>
          </a:bodyPr>
          <a:lstStyle/>
          <a:p>
            <a:pPr>
              <a:lnSpc>
                <a:spcPts val="2120"/>
              </a:lnSpc>
            </a:pPr>
            <a:r>
              <a:rPr lang="en-US" dirty="0">
                <a:solidFill>
                  <a:srgbClr val="000000"/>
                </a:solidFill>
                <a:latin typeface="Lato"/>
              </a:rPr>
              <a:t>Utilize UN COMTRADE, WTO Trade Profile, and GPA members' procurement databases.</a:t>
            </a:r>
          </a:p>
          <a:p>
            <a:pPr>
              <a:lnSpc>
                <a:spcPts val="2120"/>
              </a:lnSpc>
            </a:pPr>
            <a:endParaRPr lang="en-US" sz="1766" dirty="0">
              <a:solidFill>
                <a:srgbClr val="000000"/>
              </a:solidFill>
              <a:latin typeface="Lato"/>
            </a:endParaRPr>
          </a:p>
        </p:txBody>
      </p:sp>
      <p:sp>
        <p:nvSpPr>
          <p:cNvPr id="21" name="Freeform 21"/>
          <p:cNvSpPr/>
          <p:nvPr/>
        </p:nvSpPr>
        <p:spPr>
          <a:xfrm>
            <a:off x="1750276" y="6823829"/>
            <a:ext cx="581254" cy="562231"/>
          </a:xfrm>
          <a:custGeom>
            <a:avLst/>
            <a:gdLst/>
            <a:ahLst/>
            <a:cxnLst/>
            <a:rect l="l" t="t" r="r" b="b"/>
            <a:pathLst>
              <a:path w="581254" h="562231">
                <a:moveTo>
                  <a:pt x="0" y="0"/>
                </a:moveTo>
                <a:lnTo>
                  <a:pt x="581254" y="0"/>
                </a:lnTo>
                <a:lnTo>
                  <a:pt x="581254" y="562230"/>
                </a:lnTo>
                <a:lnTo>
                  <a:pt x="0" y="562230"/>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TextBox 22"/>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23" name="Freeform 12">
            <a:extLst>
              <a:ext uri="{FF2B5EF4-FFF2-40B4-BE49-F238E27FC236}">
                <a16:creationId xmlns:a16="http://schemas.microsoft.com/office/drawing/2014/main" id="{B0CC3940-0250-4914-EFF3-0CD590E63DF8}"/>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5A8F487B-AF41-833A-E772-6F316B62CB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extLst>
      <p:ext uri="{BB962C8B-B14F-4D97-AF65-F5344CB8AC3E}">
        <p14:creationId xmlns:p14="http://schemas.microsoft.com/office/powerpoint/2010/main" val="188665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976"/>
            <a:ext cx="8601389" cy="3531742"/>
            <a:chOff x="0" y="0"/>
            <a:chExt cx="11468519" cy="4708989"/>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468519" cy="4708989"/>
            </a:xfrm>
            <a:prstGeom prst="rect">
              <a:avLst/>
            </a:prstGeom>
          </p:spPr>
        </p:pic>
      </p:grpSp>
      <p:grpSp>
        <p:nvGrpSpPr>
          <p:cNvPr id="4" name="Group 4"/>
          <p:cNvGrpSpPr/>
          <p:nvPr/>
        </p:nvGrpSpPr>
        <p:grpSpPr>
          <a:xfrm>
            <a:off x="7029451" y="6451930"/>
            <a:ext cx="12753033" cy="2356684"/>
            <a:chOff x="0" y="0"/>
            <a:chExt cx="3358824" cy="620690"/>
          </a:xfrm>
        </p:grpSpPr>
        <p:sp>
          <p:nvSpPr>
            <p:cNvPr id="5" name="Freeform 5"/>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6" name="TextBox 6"/>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1818677" y="6510288"/>
            <a:ext cx="409726" cy="396317"/>
          </a:xfrm>
          <a:custGeom>
            <a:avLst/>
            <a:gdLst/>
            <a:ahLst/>
            <a:cxnLst/>
            <a:rect l="l" t="t" r="r" b="b"/>
            <a:pathLst>
              <a:path w="409726" h="396317">
                <a:moveTo>
                  <a:pt x="0" y="0"/>
                </a:moveTo>
                <a:lnTo>
                  <a:pt x="409726" y="0"/>
                </a:lnTo>
                <a:lnTo>
                  <a:pt x="409726" y="396316"/>
                </a:lnTo>
                <a:lnTo>
                  <a:pt x="0" y="396316"/>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a:off x="1818677" y="8046232"/>
            <a:ext cx="409726" cy="396317"/>
          </a:xfrm>
          <a:custGeom>
            <a:avLst/>
            <a:gdLst/>
            <a:ahLst/>
            <a:cxnLst/>
            <a:rect l="l" t="t" r="r" b="b"/>
            <a:pathLst>
              <a:path w="409726" h="396317">
                <a:moveTo>
                  <a:pt x="0" y="0"/>
                </a:moveTo>
                <a:lnTo>
                  <a:pt x="409726" y="0"/>
                </a:lnTo>
                <a:lnTo>
                  <a:pt x="409726" y="396317"/>
                </a:lnTo>
                <a:lnTo>
                  <a:pt x="0" y="396317"/>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a:off x="1818677" y="9122350"/>
            <a:ext cx="409726" cy="396317"/>
          </a:xfrm>
          <a:custGeom>
            <a:avLst/>
            <a:gdLst/>
            <a:ahLst/>
            <a:cxnLst/>
            <a:rect l="l" t="t" r="r" b="b"/>
            <a:pathLst>
              <a:path w="409726" h="396317">
                <a:moveTo>
                  <a:pt x="0" y="0"/>
                </a:moveTo>
                <a:lnTo>
                  <a:pt x="409726" y="0"/>
                </a:lnTo>
                <a:lnTo>
                  <a:pt x="409726" y="396317"/>
                </a:lnTo>
                <a:lnTo>
                  <a:pt x="0" y="396317"/>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TextBox 13"/>
          <p:cNvSpPr txBox="1"/>
          <p:nvPr/>
        </p:nvSpPr>
        <p:spPr>
          <a:xfrm>
            <a:off x="9510312" y="3834762"/>
            <a:ext cx="7791312" cy="2222241"/>
          </a:xfrm>
          <a:prstGeom prst="rect">
            <a:avLst/>
          </a:prstGeom>
        </p:spPr>
        <p:txBody>
          <a:bodyPr lIns="0" tIns="0" rIns="0" bIns="0" rtlCol="0" anchor="t">
            <a:spAutoFit/>
          </a:bodyPr>
          <a:lstStyle/>
          <a:p>
            <a:pPr algn="ctr">
              <a:lnSpc>
                <a:spcPts val="2940"/>
              </a:lnSpc>
            </a:pPr>
            <a:r>
              <a:rPr lang="en-US" sz="2100">
                <a:solidFill>
                  <a:srgbClr val="565656"/>
                </a:solidFill>
                <a:latin typeface="Lato"/>
              </a:rPr>
              <a:t>Estimated procurement savings </a:t>
            </a:r>
          </a:p>
          <a:p>
            <a:pPr algn="ctr">
              <a:lnSpc>
                <a:spcPts val="2940"/>
              </a:lnSpc>
            </a:pPr>
            <a:endParaRPr lang="en-US" sz="2100">
              <a:solidFill>
                <a:srgbClr val="565656"/>
              </a:solidFill>
              <a:latin typeface="Lato"/>
            </a:endParaRPr>
          </a:p>
          <a:p>
            <a:pPr algn="ctr">
              <a:lnSpc>
                <a:spcPts val="2940"/>
              </a:lnSpc>
            </a:pPr>
            <a:endParaRPr lang="en-US" sz="2100">
              <a:solidFill>
                <a:srgbClr val="565656"/>
              </a:solidFill>
              <a:latin typeface="Lato"/>
            </a:endParaRPr>
          </a:p>
          <a:p>
            <a:pPr algn="ctr">
              <a:lnSpc>
                <a:spcPts val="2940"/>
              </a:lnSpc>
            </a:pPr>
            <a:r>
              <a:rPr lang="en-US" sz="2100">
                <a:solidFill>
                  <a:srgbClr val="565656"/>
                </a:solidFill>
                <a:latin typeface="Lato"/>
              </a:rPr>
              <a:t>% tenders contested by foreign firms * </a:t>
            </a:r>
          </a:p>
          <a:p>
            <a:pPr algn="ctr">
              <a:lnSpc>
                <a:spcPts val="2940"/>
              </a:lnSpc>
            </a:pPr>
            <a:r>
              <a:rPr lang="en-US" sz="2100">
                <a:solidFill>
                  <a:srgbClr val="565656"/>
                </a:solidFill>
                <a:latin typeface="Lato"/>
              </a:rPr>
              <a:t>% cost reduction when foreign firms contest tender *</a:t>
            </a:r>
          </a:p>
          <a:p>
            <a:pPr algn="ctr">
              <a:lnSpc>
                <a:spcPts val="2940"/>
              </a:lnSpc>
            </a:pPr>
            <a:r>
              <a:rPr lang="en-US" sz="2100">
                <a:solidFill>
                  <a:srgbClr val="565656"/>
                </a:solidFill>
                <a:latin typeface="Lato"/>
              </a:rPr>
              <a:t>Total value of procurement exceeding GPA thresholds</a:t>
            </a:r>
          </a:p>
        </p:txBody>
      </p:sp>
      <p:sp>
        <p:nvSpPr>
          <p:cNvPr id="14" name="Freeform 14"/>
          <p:cNvSpPr/>
          <p:nvPr/>
        </p:nvSpPr>
        <p:spPr>
          <a:xfrm>
            <a:off x="12950599" y="4380043"/>
            <a:ext cx="910737" cy="546442"/>
          </a:xfrm>
          <a:custGeom>
            <a:avLst/>
            <a:gdLst/>
            <a:ahLst/>
            <a:cxnLst/>
            <a:rect l="l" t="t" r="r" b="b"/>
            <a:pathLst>
              <a:path w="910737" h="546442">
                <a:moveTo>
                  <a:pt x="0" y="0"/>
                </a:moveTo>
                <a:lnTo>
                  <a:pt x="910737" y="0"/>
                </a:lnTo>
                <a:lnTo>
                  <a:pt x="910737" y="546443"/>
                </a:lnTo>
                <a:lnTo>
                  <a:pt x="0" y="54644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5" name="TextBox 15"/>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a:solidFill>
                  <a:srgbClr val="0A6AAA"/>
                </a:solidFill>
                <a:latin typeface="Glacial Indifference Bold"/>
              </a:rPr>
              <a:t>A METHODOLOGY FOR</a:t>
            </a:r>
          </a:p>
        </p:txBody>
      </p:sp>
      <p:sp>
        <p:nvSpPr>
          <p:cNvPr id="16" name="TextBox 16"/>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a:solidFill>
                  <a:srgbClr val="0A6AAA"/>
                </a:solidFill>
                <a:latin typeface="Glacial Indifference"/>
              </a:rPr>
              <a:t>ASSESSMENT BEFORE ACCESSION </a:t>
            </a:r>
          </a:p>
        </p:txBody>
      </p:sp>
      <p:sp>
        <p:nvSpPr>
          <p:cNvPr id="17" name="TextBox 17"/>
          <p:cNvSpPr txBox="1"/>
          <p:nvPr/>
        </p:nvSpPr>
        <p:spPr>
          <a:xfrm>
            <a:off x="10252184" y="6719163"/>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lacial Indifference Bold"/>
              </a:rPr>
              <a:t>STEP 6</a:t>
            </a:r>
          </a:p>
        </p:txBody>
      </p:sp>
      <p:sp>
        <p:nvSpPr>
          <p:cNvPr id="18" name="TextBox 18"/>
          <p:cNvSpPr txBox="1"/>
          <p:nvPr/>
        </p:nvSpPr>
        <p:spPr>
          <a:xfrm>
            <a:off x="11321598" y="7937015"/>
            <a:ext cx="3053953" cy="276113"/>
          </a:xfrm>
          <a:prstGeom prst="rect">
            <a:avLst/>
          </a:prstGeom>
        </p:spPr>
        <p:txBody>
          <a:bodyPr lIns="0" tIns="0" rIns="0" bIns="0" rtlCol="0" anchor="t">
            <a:spAutoFit/>
          </a:bodyPr>
          <a:lstStyle/>
          <a:p>
            <a:pPr algn="ctr">
              <a:lnSpc>
                <a:spcPts val="2160"/>
              </a:lnSpc>
              <a:spcBef>
                <a:spcPct val="0"/>
              </a:spcBef>
            </a:pPr>
            <a:r>
              <a:rPr lang="en-US" sz="1800">
                <a:solidFill>
                  <a:srgbClr val="FFFFFF"/>
                </a:solidFill>
                <a:latin typeface="Lato"/>
              </a:rPr>
              <a:t>Estimate Procurement Savings</a:t>
            </a:r>
          </a:p>
        </p:txBody>
      </p:sp>
      <p:sp>
        <p:nvSpPr>
          <p:cNvPr id="19" name="TextBox 19"/>
          <p:cNvSpPr txBox="1"/>
          <p:nvPr/>
        </p:nvSpPr>
        <p:spPr>
          <a:xfrm>
            <a:off x="104091" y="6567438"/>
            <a:ext cx="1625203" cy="247613"/>
          </a:xfrm>
          <a:prstGeom prst="rect">
            <a:avLst/>
          </a:prstGeom>
        </p:spPr>
        <p:txBody>
          <a:bodyPr lIns="0" tIns="0" rIns="0" bIns="0" rtlCol="0" anchor="t">
            <a:spAutoFit/>
          </a:bodyPr>
          <a:lstStyle/>
          <a:p>
            <a:pPr algn="ctr">
              <a:lnSpc>
                <a:spcPts val="1980"/>
              </a:lnSpc>
              <a:spcBef>
                <a:spcPct val="0"/>
              </a:spcBef>
            </a:pPr>
            <a:r>
              <a:rPr lang="en-US" sz="1650">
                <a:solidFill>
                  <a:srgbClr val="000000"/>
                </a:solidFill>
                <a:latin typeface="Lato Bold"/>
              </a:rPr>
              <a:t>Scenario Analysis</a:t>
            </a:r>
          </a:p>
        </p:txBody>
      </p:sp>
      <p:sp>
        <p:nvSpPr>
          <p:cNvPr id="20" name="TextBox 20"/>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21" name="TextBox 21"/>
          <p:cNvSpPr txBox="1"/>
          <p:nvPr/>
        </p:nvSpPr>
        <p:spPr>
          <a:xfrm>
            <a:off x="2411893" y="6494566"/>
            <a:ext cx="4434068" cy="3208586"/>
          </a:xfrm>
          <a:prstGeom prst="rect">
            <a:avLst/>
          </a:prstGeom>
        </p:spPr>
        <p:txBody>
          <a:bodyPr lIns="0" tIns="0" rIns="0" bIns="0" rtlCol="0" anchor="t">
            <a:spAutoFit/>
          </a:bodyPr>
          <a:lstStyle/>
          <a:p>
            <a:pPr>
              <a:lnSpc>
                <a:spcPts val="2159"/>
              </a:lnSpc>
            </a:pPr>
            <a:r>
              <a:rPr lang="en-US" sz="1799" dirty="0">
                <a:solidFill>
                  <a:srgbClr val="000000"/>
                </a:solidFill>
                <a:latin typeface="Lato"/>
              </a:rPr>
              <a:t>Explore different scenarios with varying foreign firm contestation percentages (1%, 3%, 5%, 10%, 20%) and cost reductions (10%, 25%, 50%).</a:t>
            </a: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r>
              <a:rPr lang="en-US" sz="1799" dirty="0">
                <a:solidFill>
                  <a:srgbClr val="000000"/>
                </a:solidFill>
                <a:latin typeface="Lato"/>
              </a:rPr>
              <a:t>Calculate estimated procurement savings for each scenario.</a:t>
            </a: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r>
              <a:rPr lang="en-US" sz="1799" dirty="0">
                <a:solidFill>
                  <a:srgbClr val="000000"/>
                </a:solidFill>
                <a:latin typeface="Lato"/>
              </a:rPr>
              <a:t>Scale savings by national GDP.</a:t>
            </a:r>
          </a:p>
          <a:p>
            <a:pPr>
              <a:lnSpc>
                <a:spcPts val="2159"/>
              </a:lnSpc>
            </a:pPr>
            <a:endParaRPr lang="en-US" sz="1799" dirty="0">
              <a:solidFill>
                <a:srgbClr val="000000"/>
              </a:solidFill>
              <a:latin typeface="Lato"/>
            </a:endParaRPr>
          </a:p>
        </p:txBody>
      </p:sp>
      <p:sp>
        <p:nvSpPr>
          <p:cNvPr id="22" name="TextBox 22"/>
          <p:cNvSpPr txBox="1"/>
          <p:nvPr/>
        </p:nvSpPr>
        <p:spPr>
          <a:xfrm>
            <a:off x="0" y="7977728"/>
            <a:ext cx="1833386" cy="495226"/>
          </a:xfrm>
          <a:prstGeom prst="rect">
            <a:avLst/>
          </a:prstGeom>
        </p:spPr>
        <p:txBody>
          <a:bodyPr lIns="0" tIns="0" rIns="0" bIns="0" rtlCol="0" anchor="t">
            <a:spAutoFit/>
          </a:bodyPr>
          <a:lstStyle/>
          <a:p>
            <a:pPr algn="ctr">
              <a:lnSpc>
                <a:spcPts val="1980"/>
              </a:lnSpc>
              <a:spcBef>
                <a:spcPct val="0"/>
              </a:spcBef>
            </a:pPr>
            <a:r>
              <a:rPr lang="en-US" sz="1650">
                <a:solidFill>
                  <a:srgbClr val="000000"/>
                </a:solidFill>
                <a:latin typeface="Lato Bold"/>
              </a:rPr>
              <a:t>Savings Calculations</a:t>
            </a:r>
          </a:p>
        </p:txBody>
      </p:sp>
      <p:sp>
        <p:nvSpPr>
          <p:cNvPr id="23" name="TextBox 23"/>
          <p:cNvSpPr txBox="1"/>
          <p:nvPr/>
        </p:nvSpPr>
        <p:spPr>
          <a:xfrm>
            <a:off x="512234" y="9196702"/>
            <a:ext cx="859366" cy="237437"/>
          </a:xfrm>
          <a:prstGeom prst="rect">
            <a:avLst/>
          </a:prstGeom>
        </p:spPr>
        <p:txBody>
          <a:bodyPr wrap="square" lIns="0" tIns="0" rIns="0" bIns="0" rtlCol="0" anchor="t">
            <a:spAutoFit/>
          </a:bodyPr>
          <a:lstStyle/>
          <a:p>
            <a:pPr algn="ctr">
              <a:lnSpc>
                <a:spcPts val="1980"/>
              </a:lnSpc>
              <a:spcBef>
                <a:spcPct val="0"/>
              </a:spcBef>
            </a:pPr>
            <a:r>
              <a:rPr lang="en-US" sz="1650" dirty="0">
                <a:solidFill>
                  <a:srgbClr val="000000"/>
                </a:solidFill>
                <a:latin typeface="Lato Bold"/>
              </a:rPr>
              <a:t>Scaling</a:t>
            </a:r>
          </a:p>
        </p:txBody>
      </p:sp>
      <p:sp>
        <p:nvSpPr>
          <p:cNvPr id="24" name="Freeform 12">
            <a:extLst>
              <a:ext uri="{FF2B5EF4-FFF2-40B4-BE49-F238E27FC236}">
                <a16:creationId xmlns:a16="http://schemas.microsoft.com/office/drawing/2014/main" id="{F29FCDD9-453C-4E2E-3D39-4763145330F8}"/>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5" name="Picture 24">
            <a:extLst>
              <a:ext uri="{FF2B5EF4-FFF2-40B4-BE49-F238E27FC236}">
                <a16:creationId xmlns:a16="http://schemas.microsoft.com/office/drawing/2014/main" id="{D801F1A5-96F6-CC7E-0088-9C7F7547F59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976"/>
            <a:ext cx="8601389" cy="3531742"/>
            <a:chOff x="0" y="0"/>
            <a:chExt cx="11468519" cy="4708989"/>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468519" cy="4708989"/>
            </a:xfrm>
            <a:prstGeom prst="rect">
              <a:avLst/>
            </a:prstGeom>
          </p:spPr>
        </p:pic>
      </p:grpSp>
      <p:grpSp>
        <p:nvGrpSpPr>
          <p:cNvPr id="4" name="Group 4"/>
          <p:cNvGrpSpPr/>
          <p:nvPr/>
        </p:nvGrpSpPr>
        <p:grpSpPr>
          <a:xfrm>
            <a:off x="7029451" y="6451930"/>
            <a:ext cx="12753033" cy="2356684"/>
            <a:chOff x="0" y="0"/>
            <a:chExt cx="3358824" cy="620690"/>
          </a:xfrm>
        </p:grpSpPr>
        <p:sp>
          <p:nvSpPr>
            <p:cNvPr id="5" name="Freeform 5"/>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6" name="TextBox 6"/>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7" name="Freeform 7"/>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1457793" y="7316546"/>
            <a:ext cx="409726" cy="396317"/>
          </a:xfrm>
          <a:custGeom>
            <a:avLst/>
            <a:gdLst/>
            <a:ahLst/>
            <a:cxnLst/>
            <a:rect l="l" t="t" r="r" b="b"/>
            <a:pathLst>
              <a:path w="409726" h="396317">
                <a:moveTo>
                  <a:pt x="0" y="0"/>
                </a:moveTo>
                <a:lnTo>
                  <a:pt x="409726" y="0"/>
                </a:lnTo>
                <a:lnTo>
                  <a:pt x="409726" y="396316"/>
                </a:lnTo>
                <a:lnTo>
                  <a:pt x="0" y="396316"/>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a:off x="1457793" y="8014970"/>
            <a:ext cx="409726" cy="396317"/>
          </a:xfrm>
          <a:custGeom>
            <a:avLst/>
            <a:gdLst/>
            <a:ahLst/>
            <a:cxnLst/>
            <a:rect l="l" t="t" r="r" b="b"/>
            <a:pathLst>
              <a:path w="409726" h="396317">
                <a:moveTo>
                  <a:pt x="0" y="0"/>
                </a:moveTo>
                <a:lnTo>
                  <a:pt x="409726" y="0"/>
                </a:lnTo>
                <a:lnTo>
                  <a:pt x="409726" y="396317"/>
                </a:lnTo>
                <a:lnTo>
                  <a:pt x="0" y="396317"/>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a:off x="1457793" y="9060142"/>
            <a:ext cx="409726" cy="396317"/>
          </a:xfrm>
          <a:custGeom>
            <a:avLst/>
            <a:gdLst/>
            <a:ahLst/>
            <a:cxnLst/>
            <a:rect l="l" t="t" r="r" b="b"/>
            <a:pathLst>
              <a:path w="409726" h="396317">
                <a:moveTo>
                  <a:pt x="0" y="0"/>
                </a:moveTo>
                <a:lnTo>
                  <a:pt x="409726" y="0"/>
                </a:lnTo>
                <a:lnTo>
                  <a:pt x="409726" y="396316"/>
                </a:lnTo>
                <a:lnTo>
                  <a:pt x="0" y="396316"/>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TextBox 13"/>
          <p:cNvSpPr txBox="1"/>
          <p:nvPr/>
        </p:nvSpPr>
        <p:spPr>
          <a:xfrm>
            <a:off x="9742197" y="4597575"/>
            <a:ext cx="7791312" cy="1850915"/>
          </a:xfrm>
          <a:prstGeom prst="rect">
            <a:avLst/>
          </a:prstGeom>
        </p:spPr>
        <p:txBody>
          <a:bodyPr lIns="0" tIns="0" rIns="0" bIns="0" rtlCol="0" anchor="t">
            <a:spAutoFit/>
          </a:bodyPr>
          <a:lstStyle/>
          <a:p>
            <a:pPr algn="ctr">
              <a:lnSpc>
                <a:spcPts val="2940"/>
              </a:lnSpc>
            </a:pPr>
            <a:r>
              <a:rPr lang="en-US" sz="2100">
                <a:solidFill>
                  <a:srgbClr val="565656"/>
                </a:solidFill>
                <a:latin typeface="Lato"/>
              </a:rPr>
              <a:t>“Based on its development needs, and with the agreement of the Parties, a developing country may adopt or maintain one or more of the following </a:t>
            </a:r>
            <a:r>
              <a:rPr lang="en-US" sz="2100">
                <a:solidFill>
                  <a:srgbClr val="565656"/>
                </a:solidFill>
                <a:latin typeface="Lato Bold"/>
              </a:rPr>
              <a:t>transitional measures</a:t>
            </a:r>
            <a:r>
              <a:rPr lang="en-US" sz="2100">
                <a:solidFill>
                  <a:srgbClr val="565656"/>
                </a:solidFill>
                <a:latin typeface="Lato"/>
              </a:rPr>
              <a:t>, during a transition period and in accordance with a schedule...”</a:t>
            </a:r>
          </a:p>
          <a:p>
            <a:pPr algn="ctr">
              <a:lnSpc>
                <a:spcPts val="2940"/>
              </a:lnSpc>
            </a:pPr>
            <a:endParaRPr lang="en-US" sz="2100">
              <a:solidFill>
                <a:srgbClr val="565656"/>
              </a:solidFill>
              <a:latin typeface="Lato"/>
            </a:endParaRPr>
          </a:p>
        </p:txBody>
      </p:sp>
      <p:sp>
        <p:nvSpPr>
          <p:cNvPr id="14" name="TextBox 14"/>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lacial Indifference Bold"/>
              </a:rPr>
              <a:t>A METHODOLOGY FOR</a:t>
            </a:r>
          </a:p>
        </p:txBody>
      </p:sp>
      <p:sp>
        <p:nvSpPr>
          <p:cNvPr id="15" name="TextBox 15"/>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lacial Indifference"/>
              </a:rPr>
              <a:t>ASSESSMENT BEFORE ACCESSION </a:t>
            </a:r>
          </a:p>
        </p:txBody>
      </p:sp>
      <p:sp>
        <p:nvSpPr>
          <p:cNvPr id="16" name="TextBox 16"/>
          <p:cNvSpPr txBox="1"/>
          <p:nvPr/>
        </p:nvSpPr>
        <p:spPr>
          <a:xfrm>
            <a:off x="10252184" y="6719163"/>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lacial Indifference Bold"/>
              </a:rPr>
              <a:t>STEP 7</a:t>
            </a:r>
          </a:p>
        </p:txBody>
      </p:sp>
      <p:sp>
        <p:nvSpPr>
          <p:cNvPr id="17" name="TextBox 17"/>
          <p:cNvSpPr txBox="1"/>
          <p:nvPr/>
        </p:nvSpPr>
        <p:spPr>
          <a:xfrm>
            <a:off x="11026453" y="7937015"/>
            <a:ext cx="3644243" cy="276113"/>
          </a:xfrm>
          <a:prstGeom prst="rect">
            <a:avLst/>
          </a:prstGeom>
        </p:spPr>
        <p:txBody>
          <a:bodyPr lIns="0" tIns="0" rIns="0" bIns="0" rtlCol="0" anchor="t">
            <a:spAutoFit/>
          </a:bodyPr>
          <a:lstStyle/>
          <a:p>
            <a:pPr algn="ctr">
              <a:lnSpc>
                <a:spcPts val="2160"/>
              </a:lnSpc>
              <a:spcBef>
                <a:spcPct val="0"/>
              </a:spcBef>
            </a:pPr>
            <a:r>
              <a:rPr lang="en-US" sz="1800">
                <a:solidFill>
                  <a:srgbClr val="FFFFFF"/>
                </a:solidFill>
                <a:latin typeface="Lato"/>
              </a:rPr>
              <a:t>Transitional Measures or Exclusions </a:t>
            </a:r>
          </a:p>
        </p:txBody>
      </p:sp>
      <p:sp>
        <p:nvSpPr>
          <p:cNvPr id="18" name="TextBox 18"/>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19" name="TextBox 19"/>
          <p:cNvSpPr txBox="1"/>
          <p:nvPr/>
        </p:nvSpPr>
        <p:spPr>
          <a:xfrm>
            <a:off x="2083661" y="6470779"/>
            <a:ext cx="4434068" cy="4008351"/>
          </a:xfrm>
          <a:prstGeom prst="rect">
            <a:avLst/>
          </a:prstGeom>
        </p:spPr>
        <p:txBody>
          <a:bodyPr lIns="0" tIns="0" rIns="0" bIns="0" rtlCol="0" anchor="t">
            <a:spAutoFit/>
          </a:bodyPr>
          <a:lstStyle/>
          <a:p>
            <a:pPr>
              <a:lnSpc>
                <a:spcPts val="2159"/>
              </a:lnSpc>
            </a:pPr>
            <a:r>
              <a:rPr lang="en-US" sz="1799" dirty="0">
                <a:solidFill>
                  <a:srgbClr val="000000"/>
                </a:solidFill>
                <a:latin typeface="Lato"/>
              </a:rPr>
              <a:t>a) a price preference </a:t>
            </a:r>
            <a:r>
              <a:rPr lang="en-US" sz="1799" dirty="0" err="1">
                <a:solidFill>
                  <a:srgbClr val="000000"/>
                </a:solidFill>
                <a:latin typeface="Lato"/>
              </a:rPr>
              <a:t>programme</a:t>
            </a: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r>
              <a:rPr lang="en-US" sz="1799" dirty="0">
                <a:solidFill>
                  <a:srgbClr val="000000"/>
                </a:solidFill>
                <a:latin typeface="Lato"/>
              </a:rPr>
              <a:t>b) an offset</a:t>
            </a: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r>
              <a:rPr lang="en-US" sz="1799" dirty="0">
                <a:solidFill>
                  <a:srgbClr val="000000"/>
                </a:solidFill>
                <a:latin typeface="Lato"/>
              </a:rPr>
              <a:t>c) the phased-in addition of specific entities or sectors</a:t>
            </a: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r>
              <a:rPr lang="en-US" sz="1799" dirty="0">
                <a:solidFill>
                  <a:srgbClr val="000000"/>
                </a:solidFill>
                <a:latin typeface="Lato"/>
              </a:rPr>
              <a:t>d) a threshold that is higher than its permanent threshold</a:t>
            </a: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a:p>
            <a:pPr>
              <a:lnSpc>
                <a:spcPts val="2159"/>
              </a:lnSpc>
            </a:pPr>
            <a:endParaRPr lang="en-US" sz="1799" dirty="0">
              <a:solidFill>
                <a:srgbClr val="000000"/>
              </a:solidFill>
              <a:latin typeface="Lato"/>
            </a:endParaRPr>
          </a:p>
        </p:txBody>
      </p:sp>
      <p:sp>
        <p:nvSpPr>
          <p:cNvPr id="20" name="TextBox 20"/>
          <p:cNvSpPr txBox="1"/>
          <p:nvPr/>
        </p:nvSpPr>
        <p:spPr>
          <a:xfrm>
            <a:off x="12304360" y="4130962"/>
            <a:ext cx="2203214" cy="276113"/>
          </a:xfrm>
          <a:prstGeom prst="rect">
            <a:avLst/>
          </a:prstGeom>
        </p:spPr>
        <p:txBody>
          <a:bodyPr lIns="0" tIns="0" rIns="0" bIns="0" rtlCol="0" anchor="t">
            <a:spAutoFit/>
          </a:bodyPr>
          <a:lstStyle/>
          <a:p>
            <a:pPr algn="ctr">
              <a:lnSpc>
                <a:spcPts val="2160"/>
              </a:lnSpc>
              <a:spcBef>
                <a:spcPct val="0"/>
              </a:spcBef>
            </a:pPr>
            <a:r>
              <a:rPr lang="en-US" sz="1800">
                <a:solidFill>
                  <a:srgbClr val="000000"/>
                </a:solidFill>
                <a:latin typeface="Lato Bold"/>
              </a:rPr>
              <a:t>Article 5 Paragraph 3 </a:t>
            </a:r>
          </a:p>
        </p:txBody>
      </p:sp>
      <p:sp>
        <p:nvSpPr>
          <p:cNvPr id="21" name="Freeform 21"/>
          <p:cNvSpPr/>
          <p:nvPr/>
        </p:nvSpPr>
        <p:spPr>
          <a:xfrm>
            <a:off x="1457793" y="6454330"/>
            <a:ext cx="409726" cy="396317"/>
          </a:xfrm>
          <a:custGeom>
            <a:avLst/>
            <a:gdLst/>
            <a:ahLst/>
            <a:cxnLst/>
            <a:rect l="l" t="t" r="r" b="b"/>
            <a:pathLst>
              <a:path w="409726" h="396317">
                <a:moveTo>
                  <a:pt x="0" y="0"/>
                </a:moveTo>
                <a:lnTo>
                  <a:pt x="409726" y="0"/>
                </a:lnTo>
                <a:lnTo>
                  <a:pt x="409726" y="396316"/>
                </a:lnTo>
                <a:lnTo>
                  <a:pt x="0" y="396316"/>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Freeform 12">
            <a:extLst>
              <a:ext uri="{FF2B5EF4-FFF2-40B4-BE49-F238E27FC236}">
                <a16:creationId xmlns:a16="http://schemas.microsoft.com/office/drawing/2014/main" id="{FEA0E456-454D-C008-6DBC-0DFFDC16C4D7}"/>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3" name="Picture 22">
            <a:extLst>
              <a:ext uri="{FF2B5EF4-FFF2-40B4-BE49-F238E27FC236}">
                <a16:creationId xmlns:a16="http://schemas.microsoft.com/office/drawing/2014/main" id="{B7054DB5-A38A-6456-C493-9F0B182B355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36299" y="0"/>
            <a:ext cx="3611390" cy="10287000"/>
            <a:chOff x="0" y="0"/>
            <a:chExt cx="4815187" cy="13716000"/>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815187" cy="13716000"/>
            </a:xfrm>
            <a:prstGeom prst="rect">
              <a:avLst/>
            </a:prstGeom>
          </p:spPr>
        </p:pic>
      </p:grpSp>
      <p:sp>
        <p:nvSpPr>
          <p:cNvPr id="4" name="Freeform 4"/>
          <p:cNvSpPr/>
          <p:nvPr/>
        </p:nvSpPr>
        <p:spPr>
          <a:xfrm>
            <a:off x="10947908" y="184839"/>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7342701" y="8232167"/>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TextBox 12"/>
          <p:cNvSpPr txBox="1"/>
          <p:nvPr/>
        </p:nvSpPr>
        <p:spPr>
          <a:xfrm>
            <a:off x="1185972" y="2456087"/>
            <a:ext cx="6979340" cy="3949799"/>
          </a:xfrm>
          <a:prstGeom prst="rect">
            <a:avLst/>
          </a:prstGeom>
        </p:spPr>
        <p:txBody>
          <a:bodyPr lIns="0" tIns="0" rIns="0" bIns="0" rtlCol="0" anchor="t">
            <a:spAutoFit/>
          </a:bodyPr>
          <a:lstStyle/>
          <a:p>
            <a:pPr>
              <a:lnSpc>
                <a:spcPts val="7699"/>
              </a:lnSpc>
            </a:pPr>
            <a:r>
              <a:rPr lang="en-US" sz="6999" dirty="0">
                <a:solidFill>
                  <a:srgbClr val="0A6AAA"/>
                </a:solidFill>
                <a:latin typeface="Gill Sans MT" panose="020B0502020104020203" pitchFamily="34" charset="0"/>
              </a:rPr>
              <a:t>TRANSITIONAL MEASURES OR EXCLUSIONS </a:t>
            </a:r>
          </a:p>
          <a:p>
            <a:pPr>
              <a:lnSpc>
                <a:spcPts val="7699"/>
              </a:lnSpc>
            </a:pPr>
            <a:endParaRPr lang="en-US" sz="6999" dirty="0">
              <a:solidFill>
                <a:srgbClr val="0A6AAA"/>
              </a:solidFill>
              <a:latin typeface="Glacial Indifference Bold"/>
            </a:endParaRPr>
          </a:p>
        </p:txBody>
      </p:sp>
      <p:sp>
        <p:nvSpPr>
          <p:cNvPr id="13" name="TextBox 13"/>
          <p:cNvSpPr txBox="1"/>
          <p:nvPr/>
        </p:nvSpPr>
        <p:spPr>
          <a:xfrm>
            <a:off x="1185972" y="5410115"/>
            <a:ext cx="6034502" cy="336311"/>
          </a:xfrm>
          <a:prstGeom prst="rect">
            <a:avLst/>
          </a:prstGeom>
        </p:spPr>
        <p:txBody>
          <a:bodyPr lIns="0" tIns="0" rIns="0" bIns="0" rtlCol="0" anchor="t">
            <a:spAutoFit/>
          </a:bodyPr>
          <a:lstStyle/>
          <a:p>
            <a:pPr>
              <a:lnSpc>
                <a:spcPts val="2940"/>
              </a:lnSpc>
            </a:pPr>
            <a:r>
              <a:rPr lang="en-US" sz="2100" dirty="0">
                <a:solidFill>
                  <a:srgbClr val="565656"/>
                </a:solidFill>
                <a:latin typeface="Lato"/>
              </a:rPr>
              <a:t>Diving Deeper into Step 7</a:t>
            </a:r>
          </a:p>
        </p:txBody>
      </p:sp>
      <p:sp>
        <p:nvSpPr>
          <p:cNvPr id="14" name="Freeform 14"/>
          <p:cNvSpPr/>
          <p:nvPr/>
        </p:nvSpPr>
        <p:spPr>
          <a:xfrm>
            <a:off x="9341995" y="8771862"/>
            <a:ext cx="3211827" cy="2879938"/>
          </a:xfrm>
          <a:custGeom>
            <a:avLst/>
            <a:gdLst/>
            <a:ahLst/>
            <a:cxnLst/>
            <a:rect l="l" t="t" r="r" b="b"/>
            <a:pathLst>
              <a:path w="3211827" h="2879938">
                <a:moveTo>
                  <a:pt x="0" y="0"/>
                </a:moveTo>
                <a:lnTo>
                  <a:pt x="3211826" y="0"/>
                </a:lnTo>
                <a:lnTo>
                  <a:pt x="3211826" y="2879938"/>
                </a:lnTo>
                <a:lnTo>
                  <a:pt x="0" y="2879938"/>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a:off x="1185972" y="408872"/>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6" name="Freeform 16"/>
          <p:cNvSpPr/>
          <p:nvPr/>
        </p:nvSpPr>
        <p:spPr>
          <a:xfrm>
            <a:off x="3904305" y="239019"/>
            <a:ext cx="1579362" cy="789681"/>
          </a:xfrm>
          <a:custGeom>
            <a:avLst/>
            <a:gdLst/>
            <a:ahLst/>
            <a:cxnLst/>
            <a:rect l="l" t="t" r="r" b="b"/>
            <a:pathLst>
              <a:path w="1579362" h="789681">
                <a:moveTo>
                  <a:pt x="0" y="0"/>
                </a:moveTo>
                <a:lnTo>
                  <a:pt x="1579362" y="0"/>
                </a:lnTo>
                <a:lnTo>
                  <a:pt x="1579362" y="789681"/>
                </a:lnTo>
                <a:lnTo>
                  <a:pt x="0" y="789681"/>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3" name="TextBox 23"/>
          <p:cNvSpPr txBox="1"/>
          <p:nvPr/>
        </p:nvSpPr>
        <p:spPr>
          <a:xfrm>
            <a:off x="460013" y="9588163"/>
            <a:ext cx="6478593" cy="371177"/>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7" name="TextBox 6">
            <a:extLst>
              <a:ext uri="{FF2B5EF4-FFF2-40B4-BE49-F238E27FC236}">
                <a16:creationId xmlns:a16="http://schemas.microsoft.com/office/drawing/2014/main" id="{41AB2A48-D800-6A75-6E96-0C4491C6E4DE}"/>
              </a:ext>
            </a:extLst>
          </p:cNvPr>
          <p:cNvSpPr txBox="1"/>
          <p:nvPr/>
        </p:nvSpPr>
        <p:spPr>
          <a:xfrm>
            <a:off x="12963396" y="909447"/>
            <a:ext cx="4544692" cy="2346604"/>
          </a:xfrm>
          <a:prstGeom prst="rect">
            <a:avLst/>
          </a:prstGeom>
        </p:spPr>
        <p:txBody>
          <a:bodyPr lIns="0" tIns="0" rIns="0" bIns="0" rtlCol="0" anchor="t">
            <a:spAutoFit/>
          </a:bodyPr>
          <a:lstStyle/>
          <a:p>
            <a:pPr>
              <a:lnSpc>
                <a:spcPts val="2520"/>
              </a:lnSpc>
            </a:pPr>
            <a:r>
              <a:rPr lang="en-US" dirty="0">
                <a:solidFill>
                  <a:srgbClr val="565656"/>
                </a:solidFill>
                <a:latin typeface="Lato"/>
              </a:rPr>
              <a:t>Products/services that might face heightened competition</a:t>
            </a:r>
          </a:p>
          <a:p>
            <a:pPr marL="742950" lvl="1" indent="-285750">
              <a:spcAft>
                <a:spcPts val="1200"/>
              </a:spcAft>
              <a:buFont typeface="Arial" panose="020B0604020202020204" pitchFamily="34" charset="0"/>
              <a:buChar char="•"/>
            </a:pPr>
            <a:r>
              <a:rPr lang="en-GB" dirty="0">
                <a:solidFill>
                  <a:srgbClr val="565656"/>
                </a:solidFill>
                <a:latin typeface="Lato"/>
              </a:rPr>
              <a:t>internationally contestable procurement exceeds 20%;</a:t>
            </a:r>
          </a:p>
          <a:p>
            <a:pPr marL="742950" lvl="1" indent="-285750">
              <a:spcAft>
                <a:spcPts val="1200"/>
              </a:spcAft>
              <a:buFont typeface="Arial" panose="020B0604020202020204" pitchFamily="34" charset="0"/>
              <a:buChar char="•"/>
            </a:pPr>
            <a:r>
              <a:rPr lang="en-GB" dirty="0">
                <a:solidFill>
                  <a:srgbClr val="565656"/>
                </a:solidFill>
                <a:latin typeface="Lato"/>
              </a:rPr>
              <a:t>import tariff rate below 15% and no non-tariff barriers</a:t>
            </a:r>
          </a:p>
          <a:p>
            <a:pPr marL="285750" indent="-285750">
              <a:lnSpc>
                <a:spcPts val="2520"/>
              </a:lnSpc>
              <a:buFont typeface="Arial" panose="020B0604020202020204" pitchFamily="34" charset="0"/>
              <a:buChar char="•"/>
            </a:pPr>
            <a:endParaRPr lang="en-US" sz="1800" dirty="0">
              <a:solidFill>
                <a:srgbClr val="565656"/>
              </a:solidFill>
              <a:latin typeface="Lato" panose="020F0502020204030203" pitchFamily="34" charset="0"/>
              <a:ea typeface="Lato" panose="020F0502020204030203" pitchFamily="34" charset="0"/>
              <a:cs typeface="Lato" panose="020F0502020204030203" pitchFamily="34" charset="0"/>
            </a:endParaRPr>
          </a:p>
        </p:txBody>
      </p:sp>
      <p:sp>
        <p:nvSpPr>
          <p:cNvPr id="8" name="TextBox 8">
            <a:extLst>
              <a:ext uri="{FF2B5EF4-FFF2-40B4-BE49-F238E27FC236}">
                <a16:creationId xmlns:a16="http://schemas.microsoft.com/office/drawing/2014/main" id="{2A1FF697-0E55-3340-830A-BF8B25563085}"/>
              </a:ext>
            </a:extLst>
          </p:cNvPr>
          <p:cNvSpPr txBox="1"/>
          <p:nvPr/>
        </p:nvSpPr>
        <p:spPr>
          <a:xfrm>
            <a:off x="12963396" y="3899058"/>
            <a:ext cx="4544692" cy="630331"/>
          </a:xfrm>
          <a:prstGeom prst="rect">
            <a:avLst/>
          </a:prstGeom>
        </p:spPr>
        <p:txBody>
          <a:bodyPr lIns="0" tIns="0" rIns="0" bIns="0" rtlCol="0" anchor="t">
            <a:spAutoFit/>
          </a:bodyPr>
          <a:lstStyle/>
          <a:p>
            <a:pPr>
              <a:lnSpc>
                <a:spcPts val="2520"/>
              </a:lnSpc>
            </a:pPr>
            <a:r>
              <a:rPr lang="en-US" sz="1800" dirty="0">
                <a:solidFill>
                  <a:srgbClr val="565656"/>
                </a:solidFill>
                <a:latin typeface="Lato"/>
              </a:rPr>
              <a:t>A “List of Potential Concerns”</a:t>
            </a:r>
          </a:p>
          <a:p>
            <a:pPr>
              <a:lnSpc>
                <a:spcPts val="2520"/>
              </a:lnSpc>
            </a:pPr>
            <a:endParaRPr lang="en-US" sz="1800" dirty="0">
              <a:solidFill>
                <a:srgbClr val="565656"/>
              </a:solidFill>
              <a:latin typeface="Lato"/>
            </a:endParaRPr>
          </a:p>
        </p:txBody>
      </p:sp>
      <p:sp>
        <p:nvSpPr>
          <p:cNvPr id="9" name="TextBox 9">
            <a:extLst>
              <a:ext uri="{FF2B5EF4-FFF2-40B4-BE49-F238E27FC236}">
                <a16:creationId xmlns:a16="http://schemas.microsoft.com/office/drawing/2014/main" id="{12A3E25B-E70B-9064-63DE-A55619C190DF}"/>
              </a:ext>
            </a:extLst>
          </p:cNvPr>
          <p:cNvSpPr txBox="1"/>
          <p:nvPr/>
        </p:nvSpPr>
        <p:spPr>
          <a:xfrm>
            <a:off x="12963396" y="246987"/>
            <a:ext cx="4356029" cy="403187"/>
          </a:xfrm>
          <a:prstGeom prst="rect">
            <a:avLst/>
          </a:prstGeom>
        </p:spPr>
        <p:txBody>
          <a:bodyPr lIns="0" tIns="0" rIns="0" bIns="0" rtlCol="0" anchor="t">
            <a:spAutoFit/>
          </a:bodyPr>
          <a:lstStyle/>
          <a:p>
            <a:pPr>
              <a:lnSpc>
                <a:spcPts val="3500"/>
              </a:lnSpc>
            </a:pPr>
            <a:r>
              <a:rPr lang="en-US" sz="2500" dirty="0">
                <a:solidFill>
                  <a:srgbClr val="0A6AAA"/>
                </a:solidFill>
                <a:latin typeface="Lato Bold" panose="020F0502020204030203" charset="0"/>
                <a:ea typeface="Lato Bold" panose="020F0502020204030203" charset="0"/>
                <a:cs typeface="Lato Bold" panose="020F0502020204030203" charset="0"/>
              </a:rPr>
              <a:t>1. Identify</a:t>
            </a:r>
          </a:p>
        </p:txBody>
      </p:sp>
      <p:sp>
        <p:nvSpPr>
          <p:cNvPr id="10" name="TextBox 11">
            <a:extLst>
              <a:ext uri="{FF2B5EF4-FFF2-40B4-BE49-F238E27FC236}">
                <a16:creationId xmlns:a16="http://schemas.microsoft.com/office/drawing/2014/main" id="{4AC1462B-A91F-127D-1F22-FA1F445A9819}"/>
              </a:ext>
            </a:extLst>
          </p:cNvPr>
          <p:cNvSpPr txBox="1"/>
          <p:nvPr/>
        </p:nvSpPr>
        <p:spPr>
          <a:xfrm>
            <a:off x="12963396" y="3236598"/>
            <a:ext cx="4356029" cy="404919"/>
          </a:xfrm>
          <a:prstGeom prst="rect">
            <a:avLst/>
          </a:prstGeom>
        </p:spPr>
        <p:txBody>
          <a:bodyPr lIns="0" tIns="0" rIns="0" bIns="0" rtlCol="0" anchor="t">
            <a:spAutoFit/>
          </a:bodyPr>
          <a:lstStyle/>
          <a:p>
            <a:pPr>
              <a:lnSpc>
                <a:spcPts val="3500"/>
              </a:lnSpc>
            </a:pPr>
            <a:r>
              <a:rPr lang="en-US" sz="2500" dirty="0">
                <a:solidFill>
                  <a:srgbClr val="0A6AAA"/>
                </a:solidFill>
                <a:latin typeface="Lato Bold"/>
              </a:rPr>
              <a:t>2. Create</a:t>
            </a:r>
          </a:p>
        </p:txBody>
      </p:sp>
      <p:sp>
        <p:nvSpPr>
          <p:cNvPr id="17" name="TextBox 17">
            <a:extLst>
              <a:ext uri="{FF2B5EF4-FFF2-40B4-BE49-F238E27FC236}">
                <a16:creationId xmlns:a16="http://schemas.microsoft.com/office/drawing/2014/main" id="{4FC8682C-25E4-D6C5-95C0-31AC459B9B10}"/>
              </a:ext>
            </a:extLst>
          </p:cNvPr>
          <p:cNvSpPr txBox="1"/>
          <p:nvPr/>
        </p:nvSpPr>
        <p:spPr>
          <a:xfrm>
            <a:off x="12963396" y="5344690"/>
            <a:ext cx="4914150" cy="944544"/>
          </a:xfrm>
          <a:prstGeom prst="rect">
            <a:avLst/>
          </a:prstGeom>
        </p:spPr>
        <p:txBody>
          <a:bodyPr lIns="0" tIns="0" rIns="0" bIns="0" rtlCol="0" anchor="t">
            <a:spAutoFit/>
          </a:bodyPr>
          <a:lstStyle/>
          <a:p>
            <a:pPr>
              <a:lnSpc>
                <a:spcPts val="2520"/>
              </a:lnSpc>
            </a:pPr>
            <a:r>
              <a:rPr lang="en-US" dirty="0">
                <a:solidFill>
                  <a:srgbClr val="565656"/>
                </a:solidFill>
                <a:latin typeface="Lato"/>
              </a:rPr>
              <a:t>T</a:t>
            </a:r>
            <a:r>
              <a:rPr lang="en-US" sz="1800" dirty="0">
                <a:solidFill>
                  <a:srgbClr val="565656"/>
                </a:solidFill>
                <a:latin typeface="Lato"/>
              </a:rPr>
              <a:t>he share of annual procurement above GPA thresholds that falls within the "List of Potential Concerns”</a:t>
            </a:r>
          </a:p>
        </p:txBody>
      </p:sp>
      <p:sp>
        <p:nvSpPr>
          <p:cNvPr id="18" name="TextBox 18">
            <a:extLst>
              <a:ext uri="{FF2B5EF4-FFF2-40B4-BE49-F238E27FC236}">
                <a16:creationId xmlns:a16="http://schemas.microsoft.com/office/drawing/2014/main" id="{5954DAFA-156D-E44B-D6F7-C265F08E40C0}"/>
              </a:ext>
            </a:extLst>
          </p:cNvPr>
          <p:cNvSpPr txBox="1"/>
          <p:nvPr/>
        </p:nvSpPr>
        <p:spPr>
          <a:xfrm>
            <a:off x="12963396" y="7285308"/>
            <a:ext cx="4544692" cy="630331"/>
          </a:xfrm>
          <a:prstGeom prst="rect">
            <a:avLst/>
          </a:prstGeom>
        </p:spPr>
        <p:txBody>
          <a:bodyPr lIns="0" tIns="0" rIns="0" bIns="0" rtlCol="0" anchor="t">
            <a:spAutoFit/>
          </a:bodyPr>
          <a:lstStyle/>
          <a:p>
            <a:pPr>
              <a:lnSpc>
                <a:spcPts val="2520"/>
              </a:lnSpc>
            </a:pPr>
            <a:r>
              <a:rPr lang="en-US" sz="1800">
                <a:solidFill>
                  <a:srgbClr val="565656"/>
                </a:solidFill>
                <a:latin typeface="Lato"/>
              </a:rPr>
              <a:t>The minimum threshold for each good on the list </a:t>
            </a:r>
          </a:p>
        </p:txBody>
      </p:sp>
      <p:sp>
        <p:nvSpPr>
          <p:cNvPr id="19" name="TextBox 19">
            <a:extLst>
              <a:ext uri="{FF2B5EF4-FFF2-40B4-BE49-F238E27FC236}">
                <a16:creationId xmlns:a16="http://schemas.microsoft.com/office/drawing/2014/main" id="{E5B3C4A9-0FB3-0356-DFAC-931CC84B6E92}"/>
              </a:ext>
            </a:extLst>
          </p:cNvPr>
          <p:cNvSpPr txBox="1"/>
          <p:nvPr/>
        </p:nvSpPr>
        <p:spPr>
          <a:xfrm>
            <a:off x="12963396" y="8942182"/>
            <a:ext cx="4544692" cy="316118"/>
          </a:xfrm>
          <a:prstGeom prst="rect">
            <a:avLst/>
          </a:prstGeom>
        </p:spPr>
        <p:txBody>
          <a:bodyPr lIns="0" tIns="0" rIns="0" bIns="0" rtlCol="0" anchor="t">
            <a:spAutoFit/>
          </a:bodyPr>
          <a:lstStyle/>
          <a:p>
            <a:pPr>
              <a:lnSpc>
                <a:spcPts val="2520"/>
              </a:lnSpc>
            </a:pPr>
            <a:r>
              <a:rPr lang="en-US" sz="1800">
                <a:solidFill>
                  <a:srgbClr val="565656"/>
                </a:solidFill>
                <a:latin typeface="Lato"/>
              </a:rPr>
              <a:t>Initial conclusion on transitional measures</a:t>
            </a:r>
          </a:p>
        </p:txBody>
      </p:sp>
      <p:sp>
        <p:nvSpPr>
          <p:cNvPr id="24" name="TextBox 20">
            <a:extLst>
              <a:ext uri="{FF2B5EF4-FFF2-40B4-BE49-F238E27FC236}">
                <a16:creationId xmlns:a16="http://schemas.microsoft.com/office/drawing/2014/main" id="{CD80A741-C695-6066-ED25-986B65D78FC1}"/>
              </a:ext>
            </a:extLst>
          </p:cNvPr>
          <p:cNvSpPr txBox="1"/>
          <p:nvPr/>
        </p:nvSpPr>
        <p:spPr>
          <a:xfrm>
            <a:off x="12963396" y="4682230"/>
            <a:ext cx="4356029" cy="404919"/>
          </a:xfrm>
          <a:prstGeom prst="rect">
            <a:avLst/>
          </a:prstGeom>
        </p:spPr>
        <p:txBody>
          <a:bodyPr lIns="0" tIns="0" rIns="0" bIns="0" rtlCol="0" anchor="t">
            <a:spAutoFit/>
          </a:bodyPr>
          <a:lstStyle/>
          <a:p>
            <a:pPr>
              <a:lnSpc>
                <a:spcPts val="3500"/>
              </a:lnSpc>
            </a:pPr>
            <a:r>
              <a:rPr lang="en-US" sz="2500" dirty="0">
                <a:solidFill>
                  <a:srgbClr val="0A6AAA"/>
                </a:solidFill>
                <a:latin typeface="Lato Bold"/>
              </a:rPr>
              <a:t>3. Calculate</a:t>
            </a:r>
          </a:p>
        </p:txBody>
      </p:sp>
      <p:sp>
        <p:nvSpPr>
          <p:cNvPr id="25" name="TextBox 21">
            <a:extLst>
              <a:ext uri="{FF2B5EF4-FFF2-40B4-BE49-F238E27FC236}">
                <a16:creationId xmlns:a16="http://schemas.microsoft.com/office/drawing/2014/main" id="{CDDA40D9-0AFF-9F1E-03B9-FCBFF1C2F23D}"/>
              </a:ext>
            </a:extLst>
          </p:cNvPr>
          <p:cNvSpPr txBox="1"/>
          <p:nvPr/>
        </p:nvSpPr>
        <p:spPr>
          <a:xfrm>
            <a:off x="12963396" y="6622847"/>
            <a:ext cx="4356029" cy="404919"/>
          </a:xfrm>
          <a:prstGeom prst="rect">
            <a:avLst/>
          </a:prstGeom>
        </p:spPr>
        <p:txBody>
          <a:bodyPr lIns="0" tIns="0" rIns="0" bIns="0" rtlCol="0" anchor="t">
            <a:spAutoFit/>
          </a:bodyPr>
          <a:lstStyle/>
          <a:p>
            <a:pPr>
              <a:lnSpc>
                <a:spcPts val="3500"/>
              </a:lnSpc>
            </a:pPr>
            <a:r>
              <a:rPr lang="en-US" sz="2500" dirty="0">
                <a:solidFill>
                  <a:srgbClr val="0A6AAA"/>
                </a:solidFill>
                <a:latin typeface="Lato Bold"/>
              </a:rPr>
              <a:t>4. Determine</a:t>
            </a:r>
          </a:p>
        </p:txBody>
      </p:sp>
      <p:sp>
        <p:nvSpPr>
          <p:cNvPr id="26" name="TextBox 22">
            <a:extLst>
              <a:ext uri="{FF2B5EF4-FFF2-40B4-BE49-F238E27FC236}">
                <a16:creationId xmlns:a16="http://schemas.microsoft.com/office/drawing/2014/main" id="{A8A168B8-E958-83FC-3602-A9607FC05F22}"/>
              </a:ext>
            </a:extLst>
          </p:cNvPr>
          <p:cNvSpPr txBox="1"/>
          <p:nvPr/>
        </p:nvSpPr>
        <p:spPr>
          <a:xfrm>
            <a:off x="12963396" y="8279722"/>
            <a:ext cx="4356029" cy="404919"/>
          </a:xfrm>
          <a:prstGeom prst="rect">
            <a:avLst/>
          </a:prstGeom>
        </p:spPr>
        <p:txBody>
          <a:bodyPr lIns="0" tIns="0" rIns="0" bIns="0" rtlCol="0" anchor="t">
            <a:spAutoFit/>
          </a:bodyPr>
          <a:lstStyle/>
          <a:p>
            <a:pPr>
              <a:lnSpc>
                <a:spcPts val="3500"/>
              </a:lnSpc>
            </a:pPr>
            <a:r>
              <a:rPr lang="en-US" sz="2500" dirty="0">
                <a:solidFill>
                  <a:srgbClr val="0A6AAA"/>
                </a:solidFill>
                <a:latin typeface="Lato Bold"/>
              </a:rPr>
              <a:t>5. Draw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86797" y="557045"/>
            <a:ext cx="17548277" cy="1600013"/>
            <a:chOff x="0" y="0"/>
            <a:chExt cx="23397703" cy="2133351"/>
          </a:xfrm>
        </p:grpSpPr>
        <p:sp>
          <p:nvSpPr>
            <p:cNvPr id="4" name="TextBox 4"/>
            <p:cNvSpPr txBox="1"/>
            <p:nvPr/>
          </p:nvSpPr>
          <p:spPr>
            <a:xfrm>
              <a:off x="0" y="1683658"/>
              <a:ext cx="23397703" cy="449692"/>
            </a:xfrm>
            <a:prstGeom prst="rect">
              <a:avLst/>
            </a:prstGeom>
          </p:spPr>
          <p:txBody>
            <a:bodyPr lIns="0" tIns="0" rIns="0" bIns="0" rtlCol="0" anchor="t">
              <a:spAutoFit/>
            </a:bodyPr>
            <a:lstStyle/>
            <a:p>
              <a:pPr>
                <a:lnSpc>
                  <a:spcPts val="2800"/>
                </a:lnSpc>
              </a:pPr>
              <a:endParaRPr/>
            </a:p>
          </p:txBody>
        </p:sp>
        <p:sp>
          <p:nvSpPr>
            <p:cNvPr id="5" name="TextBox 5"/>
            <p:cNvSpPr txBox="1"/>
            <p:nvPr/>
          </p:nvSpPr>
          <p:spPr>
            <a:xfrm>
              <a:off x="0" y="-9525"/>
              <a:ext cx="23397703" cy="1431826"/>
            </a:xfrm>
            <a:prstGeom prst="rect">
              <a:avLst/>
            </a:prstGeom>
          </p:spPr>
          <p:txBody>
            <a:bodyPr lIns="0" tIns="0" rIns="0" bIns="0" rtlCol="0" anchor="t">
              <a:spAutoFit/>
            </a:bodyPr>
            <a:lstStyle/>
            <a:p>
              <a:pPr marL="0" lvl="0" indent="0">
                <a:lnSpc>
                  <a:spcPts val="8400"/>
                </a:lnSpc>
                <a:spcBef>
                  <a:spcPct val="0"/>
                </a:spcBef>
              </a:pPr>
              <a:r>
                <a:rPr lang="en-US" sz="7000" dirty="0">
                  <a:solidFill>
                    <a:srgbClr val="0A6AAA"/>
                  </a:solidFill>
                  <a:latin typeface="Gill Sans MT" panose="020B0502020104020203" pitchFamily="34" charset="0"/>
                </a:rPr>
                <a:t>Indicators Adopted in this Methodology</a:t>
              </a:r>
            </a:p>
          </p:txBody>
        </p:sp>
      </p:grpSp>
      <p:grpSp>
        <p:nvGrpSpPr>
          <p:cNvPr id="6" name="Group 6"/>
          <p:cNvGrpSpPr/>
          <p:nvPr/>
        </p:nvGrpSpPr>
        <p:grpSpPr>
          <a:xfrm>
            <a:off x="-6995826" y="557045"/>
            <a:ext cx="8167774" cy="10608567"/>
            <a:chOff x="0" y="0"/>
            <a:chExt cx="2151183" cy="2794026"/>
          </a:xfrm>
        </p:grpSpPr>
        <p:sp>
          <p:nvSpPr>
            <p:cNvPr id="7" name="Freeform 7"/>
            <p:cNvSpPr/>
            <p:nvPr/>
          </p:nvSpPr>
          <p:spPr>
            <a:xfrm>
              <a:off x="0" y="0"/>
              <a:ext cx="2151183" cy="2794026"/>
            </a:xfrm>
            <a:custGeom>
              <a:avLst/>
              <a:gdLst/>
              <a:ahLst/>
              <a:cxnLst/>
              <a:rect l="l" t="t" r="r" b="b"/>
              <a:pathLst>
                <a:path w="2151183" h="2794026">
                  <a:moveTo>
                    <a:pt x="0" y="0"/>
                  </a:moveTo>
                  <a:lnTo>
                    <a:pt x="2151183" y="0"/>
                  </a:lnTo>
                  <a:lnTo>
                    <a:pt x="2151183" y="2794026"/>
                  </a:lnTo>
                  <a:lnTo>
                    <a:pt x="0" y="2794026"/>
                  </a:lnTo>
                  <a:close/>
                </a:path>
              </a:pathLst>
            </a:custGeom>
            <a:solidFill>
              <a:srgbClr val="AAC0C4"/>
            </a:solidFill>
          </p:spPr>
          <p:txBody>
            <a:bodyPr/>
            <a:lstStyle/>
            <a:p>
              <a:endParaRPr lang="en-US"/>
            </a:p>
          </p:txBody>
        </p:sp>
        <p:sp>
          <p:nvSpPr>
            <p:cNvPr id="8" name="TextBox 8"/>
            <p:cNvSpPr txBox="1"/>
            <p:nvPr/>
          </p:nvSpPr>
          <p:spPr>
            <a:xfrm>
              <a:off x="0" y="-47625"/>
              <a:ext cx="2151183" cy="2841651"/>
            </a:xfrm>
            <a:prstGeom prst="rect">
              <a:avLst/>
            </a:prstGeom>
          </p:spPr>
          <p:txBody>
            <a:bodyPr lIns="50800" tIns="50800" rIns="50800" bIns="50800" rtlCol="0" anchor="ctr"/>
            <a:lstStyle/>
            <a:p>
              <a:pPr algn="ctr">
                <a:lnSpc>
                  <a:spcPts val="2940"/>
                </a:lnSpc>
              </a:pPr>
              <a:endParaRPr/>
            </a:p>
          </p:txBody>
        </p:sp>
      </p:grpSp>
      <p:graphicFrame>
        <p:nvGraphicFramePr>
          <p:cNvPr id="9" name="Table 2">
            <a:extLst>
              <a:ext uri="{FF2B5EF4-FFF2-40B4-BE49-F238E27FC236}">
                <a16:creationId xmlns:a16="http://schemas.microsoft.com/office/drawing/2014/main" id="{44F69786-E94B-DB79-0048-D115A572EEBC}"/>
              </a:ext>
            </a:extLst>
          </p:cNvPr>
          <p:cNvGraphicFramePr>
            <a:graphicFrameLocks noGrp="1"/>
          </p:cNvGraphicFramePr>
          <p:nvPr>
            <p:extLst>
              <p:ext uri="{D42A27DB-BD31-4B8C-83A1-F6EECF244321}">
                <p14:modId xmlns:p14="http://schemas.microsoft.com/office/powerpoint/2010/main" val="1121447548"/>
              </p:ext>
            </p:extLst>
          </p:nvPr>
        </p:nvGraphicFramePr>
        <p:xfrm>
          <a:off x="2057400" y="2142965"/>
          <a:ext cx="15621000" cy="7430612"/>
        </p:xfrm>
        <a:graphic>
          <a:graphicData uri="http://schemas.openxmlformats.org/drawingml/2006/table">
            <a:tbl>
              <a:tblPr firstRow="1" bandRow="1">
                <a:tableStyleId>{5FD0F851-EC5A-4D38-B0AD-8093EC10F338}</a:tableStyleId>
              </a:tblPr>
              <a:tblGrid>
                <a:gridCol w="3048000">
                  <a:extLst>
                    <a:ext uri="{9D8B030D-6E8A-4147-A177-3AD203B41FA5}">
                      <a16:colId xmlns:a16="http://schemas.microsoft.com/office/drawing/2014/main" val="518840842"/>
                    </a:ext>
                  </a:extLst>
                </a:gridCol>
                <a:gridCol w="7772400">
                  <a:extLst>
                    <a:ext uri="{9D8B030D-6E8A-4147-A177-3AD203B41FA5}">
                      <a16:colId xmlns:a16="http://schemas.microsoft.com/office/drawing/2014/main" val="1608668452"/>
                    </a:ext>
                  </a:extLst>
                </a:gridCol>
                <a:gridCol w="4800600">
                  <a:extLst>
                    <a:ext uri="{9D8B030D-6E8A-4147-A177-3AD203B41FA5}">
                      <a16:colId xmlns:a16="http://schemas.microsoft.com/office/drawing/2014/main" val="3818879885"/>
                    </a:ext>
                  </a:extLst>
                </a:gridCol>
              </a:tblGrid>
              <a:tr h="550289">
                <a:tc>
                  <a:txBody>
                    <a:bodyPr/>
                    <a:lstStyle/>
                    <a:p>
                      <a:pPr algn="l">
                        <a:lnSpc>
                          <a:spcPts val="1400"/>
                        </a:lnSpc>
                      </a:pP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Indicators </a:t>
                      </a: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l">
                        <a:lnSpc>
                          <a:spcPts val="1400"/>
                        </a:lnSpc>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Aim</a:t>
                      </a:r>
                    </a:p>
                  </a:txBody>
                  <a:tcPr anchor="ctr"/>
                </a:tc>
                <a:extLst>
                  <a:ext uri="{0D108BD9-81ED-4DB2-BD59-A6C34878D82A}">
                    <a16:rowId xmlns:a16="http://schemas.microsoft.com/office/drawing/2014/main" val="2700778694"/>
                  </a:ext>
                </a:extLst>
              </a:tr>
              <a:tr h="2023382">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GB" sz="20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Estimate Improved Transparency and Eliminated Favouritism  </a:t>
                      </a:r>
                    </a:p>
                  </a:txBody>
                  <a:tcPr anchor="ctr"/>
                </a:tc>
                <a:tc>
                  <a:txBody>
                    <a:bodyPr/>
                    <a:lstStyle/>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Number of foreign bidders</a:t>
                      </a:r>
                    </a:p>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Percentage of foreign bidders</a:t>
                      </a:r>
                    </a:p>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Winning bid price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Measures of bidder competitiveness based on the relationship between bid prices and the estimated or reserve price set by the procuring entity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Use econometric analysis to estimate potential effects of improved transparency/eliminated favoritism </a:t>
                      </a:r>
                    </a:p>
                    <a:p>
                      <a:pPr algn="l">
                        <a:lnSpc>
                          <a:spcPct val="100000"/>
                        </a:lnSpc>
                      </a:pP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556471915"/>
                  </a:ext>
                </a:extLst>
              </a:tr>
              <a:tr h="1124926">
                <a:tc>
                  <a:txBody>
                    <a:bodyPr/>
                    <a:lstStyle/>
                    <a:p>
                      <a:pPr algn="l">
                        <a:lnSpc>
                          <a:spcPct val="100000"/>
                        </a:lnSpc>
                      </a:pPr>
                      <a:r>
                        <a:rPr lang="en-US" sz="2000" b="1" kern="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Estimate increased competition </a:t>
                      </a:r>
                    </a:p>
                  </a:txBody>
                  <a:tcPr anchor="ctr"/>
                </a:tc>
                <a:tc>
                  <a:txBody>
                    <a:bodyPr/>
                    <a:lstStyle/>
                    <a:p>
                      <a:pPr marL="285750" indent="-285750" algn="l">
                        <a:lnSpc>
                          <a:spcPct val="100000"/>
                        </a:lnSpc>
                        <a:buFont typeface="Arial" panose="020B0604020202020204" pitchFamily="34" charset="0"/>
                        <a:buChar char="•"/>
                      </a:pPr>
                      <a:r>
                        <a:rPr lang="en-US" sz="2000" kern="12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Number of bidders </a:t>
                      </a:r>
                    </a:p>
                    <a:p>
                      <a:pPr marL="285750" indent="-285750" algn="l">
                        <a:lnSpc>
                          <a:spcPct val="100000"/>
                        </a:lnSpc>
                        <a:buFont typeface="Arial" panose="020B0604020202020204" pitchFamily="34" charset="0"/>
                        <a:buChar char="•"/>
                      </a:pPr>
                      <a:r>
                        <a:rPr lang="en-US" sz="2000" kern="12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Percentage of foreign bidders</a:t>
                      </a:r>
                    </a:p>
                    <a:p>
                      <a:pPr marL="285750" indent="-285750" algn="l">
                        <a:lnSpc>
                          <a:spcPct val="100000"/>
                        </a:lnSpc>
                        <a:buFont typeface="Arial" panose="020B0604020202020204" pitchFamily="34" charset="0"/>
                        <a:buChar char="•"/>
                      </a:pPr>
                      <a:r>
                        <a:rPr lang="en-US" sz="2000" kern="12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Percentage of foreign contractors </a:t>
                      </a:r>
                      <a:endParaRPr lang="en-US" sz="2000" kern="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l">
                        <a:lnSpc>
                          <a:spcPct val="100000"/>
                        </a:lnSpc>
                      </a:pPr>
                      <a:r>
                        <a:rPr lang="en-US" sz="2000" kern="12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 calculate the increased competition induced by the accession to the GPA and related change of procurement rules </a:t>
                      </a:r>
                      <a:endParaRPr lang="en-US" sz="2000" kern="12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849713166"/>
                  </a:ext>
                </a:extLst>
              </a:tr>
              <a:tr h="233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Estimate procurement savings</a:t>
                      </a:r>
                    </a:p>
                    <a:p>
                      <a:pPr algn="l">
                        <a:lnSpc>
                          <a:spcPct val="100000"/>
                        </a:lnSpc>
                      </a:pP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marL="285750" indent="-285750" algn="l">
                        <a:lnSpc>
                          <a:spcPct val="100000"/>
                        </a:lnSpc>
                        <a:buFont typeface="Arial" panose="020B0604020202020204" pitchFamily="34" charset="0"/>
                        <a:buChar char="•"/>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Tender-by-tender data of the accession country’s procurement</a:t>
                      </a:r>
                    </a:p>
                    <a:p>
                      <a:pPr marL="285750" indent="-285750" algn="l">
                        <a:lnSpc>
                          <a:spcPct val="100000"/>
                        </a:lnSpc>
                        <a:buFont typeface="Arial" panose="020B0604020202020204" pitchFamily="34" charset="0"/>
                        <a:buChar char="•"/>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GDP of the accession country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Total value of public procurement exceeding the relevant GPA threshold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Total value of public procurement of the accession country</a:t>
                      </a: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l">
                        <a:lnSpc>
                          <a:spcPct val="100000"/>
                        </a:lnSpc>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Calculate the percentage of the procurement which will be covered by GPA;</a:t>
                      </a:r>
                    </a:p>
                    <a:p>
                      <a:pPr algn="l">
                        <a:lnSpc>
                          <a:spcPct val="100000"/>
                        </a:lnSpc>
                      </a:pPr>
                      <a:r>
                        <a:rPr lang="en-US" sz="200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Calculate  the potential procurement savings due to GPA accession</a:t>
                      </a:r>
                    </a:p>
                    <a:p>
                      <a:pPr algn="l">
                        <a:lnSpc>
                          <a:spcPct val="100000"/>
                        </a:lnSpc>
                      </a:pPr>
                      <a:endPar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416514902"/>
                  </a:ext>
                </a:extLst>
              </a:tr>
              <a:tr h="1393885">
                <a:tc>
                  <a:txBody>
                    <a:bodyPr/>
                    <a:lstStyle/>
                    <a:p>
                      <a:pPr algn="l">
                        <a:spcAft>
                          <a:spcPts val="1200"/>
                        </a:spcAft>
                      </a:pPr>
                      <a:r>
                        <a:rPr lang="en-GB" sz="20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Estimate Export Gains  </a:t>
                      </a:r>
                    </a:p>
                  </a:txBody>
                  <a:tcPr anchor="ctr"/>
                </a:tc>
                <a:tc>
                  <a:txBody>
                    <a:bodyPr/>
                    <a:lstStyle/>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Total exports of the accession country</a:t>
                      </a:r>
                    </a:p>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Total purchases of GPA members</a:t>
                      </a:r>
                    </a:p>
                    <a:p>
                      <a:pPr marL="285750" indent="-285750" algn="l">
                        <a:lnSpc>
                          <a:spcPct val="100000"/>
                        </a:lnSpc>
                        <a:buFont typeface="Arial" panose="020B0604020202020204" pitchFamily="34" charset="0"/>
                        <a:buChar cha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Total purchases of GPA members from foreign suppliers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Calculate the percentage increase in the accession country’s total exports if the country can get 1 % of the GPA members’ purchases</a:t>
                      </a:r>
                    </a:p>
                  </a:txBody>
                  <a:tcPr anchor="ctr"/>
                </a:tc>
                <a:extLst>
                  <a:ext uri="{0D108BD9-81ED-4DB2-BD59-A6C34878D82A}">
                    <a16:rowId xmlns:a16="http://schemas.microsoft.com/office/drawing/2014/main" val="1962538018"/>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0911" y="0"/>
            <a:ext cx="12753033" cy="5255070"/>
            <a:chOff x="0" y="0"/>
            <a:chExt cx="3358824" cy="1384051"/>
          </a:xfrm>
        </p:grpSpPr>
        <p:sp>
          <p:nvSpPr>
            <p:cNvPr id="3" name="Freeform 3"/>
            <p:cNvSpPr/>
            <p:nvPr/>
          </p:nvSpPr>
          <p:spPr>
            <a:xfrm>
              <a:off x="0" y="0"/>
              <a:ext cx="3358824" cy="1384051"/>
            </a:xfrm>
            <a:custGeom>
              <a:avLst/>
              <a:gdLst/>
              <a:ahLst/>
              <a:cxnLst/>
              <a:rect l="l" t="t" r="r" b="b"/>
              <a:pathLst>
                <a:path w="3358824" h="1384051">
                  <a:moveTo>
                    <a:pt x="0" y="0"/>
                  </a:moveTo>
                  <a:lnTo>
                    <a:pt x="3358824" y="0"/>
                  </a:lnTo>
                  <a:lnTo>
                    <a:pt x="3358824" y="1384051"/>
                  </a:lnTo>
                  <a:lnTo>
                    <a:pt x="0" y="1384051"/>
                  </a:lnTo>
                  <a:close/>
                </a:path>
              </a:pathLst>
            </a:custGeom>
            <a:solidFill>
              <a:srgbClr val="F5DF4D"/>
            </a:solidFill>
          </p:spPr>
          <p:txBody>
            <a:bodyPr/>
            <a:lstStyle/>
            <a:p>
              <a:endParaRPr lang="en-US"/>
            </a:p>
          </p:txBody>
        </p:sp>
        <p:sp>
          <p:nvSpPr>
            <p:cNvPr id="4" name="TextBox 4"/>
            <p:cNvSpPr txBox="1"/>
            <p:nvPr/>
          </p:nvSpPr>
          <p:spPr>
            <a:xfrm>
              <a:off x="0" y="-47625"/>
              <a:ext cx="3358824" cy="1431676"/>
            </a:xfrm>
            <a:prstGeom prst="rect">
              <a:avLst/>
            </a:prstGeom>
          </p:spPr>
          <p:txBody>
            <a:bodyPr lIns="50800" tIns="50800" rIns="50800" bIns="50800" rtlCol="0" anchor="ctr"/>
            <a:lstStyle/>
            <a:p>
              <a:pPr algn="ctr">
                <a:lnSpc>
                  <a:spcPts val="2940"/>
                </a:lnSpc>
              </a:pPr>
              <a:endParaRPr/>
            </a:p>
          </p:txBody>
        </p:sp>
      </p:grpSp>
      <p:sp>
        <p:nvSpPr>
          <p:cNvPr id="5" name="Freeform 5"/>
          <p:cNvSpPr/>
          <p:nvPr/>
        </p:nvSpPr>
        <p:spPr>
          <a:xfrm>
            <a:off x="5263534" y="8276190"/>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15468155" y="8356222"/>
            <a:ext cx="3211827" cy="2879938"/>
          </a:xfrm>
          <a:custGeom>
            <a:avLst/>
            <a:gdLst/>
            <a:ahLst/>
            <a:cxnLst/>
            <a:rect l="l" t="t" r="r" b="b"/>
            <a:pathLst>
              <a:path w="3211827" h="2879938">
                <a:moveTo>
                  <a:pt x="0" y="0"/>
                </a:moveTo>
                <a:lnTo>
                  <a:pt x="3211827" y="0"/>
                </a:lnTo>
                <a:lnTo>
                  <a:pt x="3211827" y="2879938"/>
                </a:lnTo>
                <a:lnTo>
                  <a:pt x="0" y="2879938"/>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Freeform 7"/>
          <p:cNvSpPr/>
          <p:nvPr/>
        </p:nvSpPr>
        <p:spPr>
          <a:xfrm>
            <a:off x="10638129" y="3675113"/>
            <a:ext cx="7649871" cy="3259510"/>
          </a:xfrm>
          <a:custGeom>
            <a:avLst/>
            <a:gdLst/>
            <a:ahLst/>
            <a:cxnLst/>
            <a:rect l="l" t="t" r="r" b="b"/>
            <a:pathLst>
              <a:path w="7649871" h="3259510">
                <a:moveTo>
                  <a:pt x="0" y="0"/>
                </a:moveTo>
                <a:lnTo>
                  <a:pt x="7649871" y="0"/>
                </a:lnTo>
                <a:lnTo>
                  <a:pt x="7649871" y="3259510"/>
                </a:lnTo>
                <a:lnTo>
                  <a:pt x="0" y="3259510"/>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1958022" y="902224"/>
            <a:ext cx="7581608" cy="3949799"/>
          </a:xfrm>
          <a:prstGeom prst="rect">
            <a:avLst/>
          </a:prstGeom>
        </p:spPr>
        <p:txBody>
          <a:bodyPr lIns="0" tIns="0" rIns="0" bIns="0" rtlCol="0" anchor="t">
            <a:spAutoFit/>
          </a:bodyPr>
          <a:lstStyle/>
          <a:p>
            <a:pPr>
              <a:lnSpc>
                <a:spcPts val="7699"/>
              </a:lnSpc>
            </a:pPr>
            <a:r>
              <a:rPr lang="en-US" sz="6999" dirty="0">
                <a:solidFill>
                  <a:srgbClr val="0A6AAA"/>
                </a:solidFill>
                <a:latin typeface="Gill Sans MT" panose="020B0502020104020203" pitchFamily="34" charset="0"/>
              </a:rPr>
              <a:t>OPEN CONTRACTING DATA STANDARD (OCDS)</a:t>
            </a:r>
          </a:p>
        </p:txBody>
      </p:sp>
      <p:sp>
        <p:nvSpPr>
          <p:cNvPr id="9" name="TextBox 9"/>
          <p:cNvSpPr txBox="1"/>
          <p:nvPr/>
        </p:nvSpPr>
        <p:spPr>
          <a:xfrm>
            <a:off x="1706203" y="6550152"/>
            <a:ext cx="8085247" cy="1479589"/>
          </a:xfrm>
          <a:prstGeom prst="rect">
            <a:avLst/>
          </a:prstGeom>
        </p:spPr>
        <p:txBody>
          <a:bodyPr lIns="0" tIns="0" rIns="0" bIns="0" rtlCol="0" anchor="t">
            <a:spAutoFit/>
          </a:bodyPr>
          <a:lstStyle/>
          <a:p>
            <a:pPr>
              <a:lnSpc>
                <a:spcPts val="2940"/>
              </a:lnSpc>
            </a:pPr>
            <a:r>
              <a:rPr lang="en-US" sz="2100" dirty="0">
                <a:solidFill>
                  <a:srgbClr val="565656"/>
                </a:solidFill>
                <a:latin typeface="Lato"/>
              </a:rPr>
              <a:t>The OCDS enables the disclosure of data and documents at all stages of the contracting process by defining a common data model.</a:t>
            </a:r>
          </a:p>
          <a:p>
            <a:pPr>
              <a:lnSpc>
                <a:spcPts val="2940"/>
              </a:lnSpc>
            </a:pPr>
            <a:endParaRPr lang="en-US" sz="2100" dirty="0">
              <a:solidFill>
                <a:srgbClr val="565656"/>
              </a:solidFill>
              <a:latin typeface="Lato"/>
            </a:endParaRPr>
          </a:p>
          <a:p>
            <a:pPr>
              <a:lnSpc>
                <a:spcPts val="2940"/>
              </a:lnSpc>
            </a:pPr>
            <a:endParaRPr lang="en-US" sz="2100" dirty="0">
              <a:solidFill>
                <a:srgbClr val="565656"/>
              </a:solidFill>
              <a:latin typeface="Lato"/>
            </a:endParaRPr>
          </a:p>
        </p:txBody>
      </p:sp>
      <p:sp>
        <p:nvSpPr>
          <p:cNvPr id="10" name="TextBox 10"/>
          <p:cNvSpPr txBox="1"/>
          <p:nvPr/>
        </p:nvSpPr>
        <p:spPr>
          <a:xfrm>
            <a:off x="6167859" y="8437448"/>
            <a:ext cx="8686029" cy="1266379"/>
          </a:xfrm>
          <a:prstGeom prst="rect">
            <a:avLst/>
          </a:prstGeom>
        </p:spPr>
        <p:txBody>
          <a:bodyPr lIns="0" tIns="0" rIns="0" bIns="0" rtlCol="0" anchor="t">
            <a:spAutoFit/>
          </a:bodyPr>
          <a:lstStyle/>
          <a:p>
            <a:pPr>
              <a:lnSpc>
                <a:spcPts val="2519"/>
              </a:lnSpc>
              <a:spcBef>
                <a:spcPct val="0"/>
              </a:spcBef>
            </a:pPr>
            <a:r>
              <a:rPr lang="en-US" sz="2099" dirty="0">
                <a:solidFill>
                  <a:srgbClr val="000000"/>
                </a:solidFill>
                <a:latin typeface="Lato"/>
              </a:rPr>
              <a:t>It was created to support organizations to increase contracting transparency, and allow deeper analysis of contracting data by a wide range of users. It provides a common ground for different e-procurement systems</a:t>
            </a:r>
          </a:p>
        </p:txBody>
      </p:sp>
      <p:sp>
        <p:nvSpPr>
          <p:cNvPr id="11" name="Freeform 11"/>
          <p:cNvSpPr/>
          <p:nvPr/>
        </p:nvSpPr>
        <p:spPr>
          <a:xfrm>
            <a:off x="903932" y="6431207"/>
            <a:ext cx="633956" cy="613208"/>
          </a:xfrm>
          <a:custGeom>
            <a:avLst/>
            <a:gdLst/>
            <a:ahLst/>
            <a:cxnLst/>
            <a:rect l="l" t="t" r="r" b="b"/>
            <a:pathLst>
              <a:path w="633956" h="613208">
                <a:moveTo>
                  <a:pt x="0" y="0"/>
                </a:moveTo>
                <a:lnTo>
                  <a:pt x="633957" y="0"/>
                </a:lnTo>
                <a:lnTo>
                  <a:pt x="633957" y="613208"/>
                </a:lnTo>
                <a:lnTo>
                  <a:pt x="0" y="61320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12">
            <a:extLst>
              <a:ext uri="{FF2B5EF4-FFF2-40B4-BE49-F238E27FC236}">
                <a16:creationId xmlns:a16="http://schemas.microsoft.com/office/drawing/2014/main" id="{159AB46D-0D36-96BF-61E0-39881A69E9B5}"/>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78A93578-F358-1305-DB15-2A2CB97ADF0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995826" y="557045"/>
            <a:ext cx="8167774" cy="10608567"/>
            <a:chOff x="0" y="0"/>
            <a:chExt cx="2151183" cy="2794026"/>
          </a:xfrm>
        </p:grpSpPr>
        <p:sp>
          <p:nvSpPr>
            <p:cNvPr id="4" name="Freeform 4"/>
            <p:cNvSpPr/>
            <p:nvPr/>
          </p:nvSpPr>
          <p:spPr>
            <a:xfrm>
              <a:off x="0" y="0"/>
              <a:ext cx="2151183" cy="2794026"/>
            </a:xfrm>
            <a:custGeom>
              <a:avLst/>
              <a:gdLst/>
              <a:ahLst/>
              <a:cxnLst/>
              <a:rect l="l" t="t" r="r" b="b"/>
              <a:pathLst>
                <a:path w="2151183" h="2794026">
                  <a:moveTo>
                    <a:pt x="0" y="0"/>
                  </a:moveTo>
                  <a:lnTo>
                    <a:pt x="2151183" y="0"/>
                  </a:lnTo>
                  <a:lnTo>
                    <a:pt x="2151183" y="2794026"/>
                  </a:lnTo>
                  <a:lnTo>
                    <a:pt x="0" y="2794026"/>
                  </a:lnTo>
                  <a:close/>
                </a:path>
              </a:pathLst>
            </a:custGeom>
            <a:solidFill>
              <a:srgbClr val="AAC0C4"/>
            </a:solidFill>
          </p:spPr>
          <p:txBody>
            <a:bodyPr/>
            <a:lstStyle/>
            <a:p>
              <a:endParaRPr lang="en-US"/>
            </a:p>
          </p:txBody>
        </p:sp>
        <p:sp>
          <p:nvSpPr>
            <p:cNvPr id="5" name="TextBox 5"/>
            <p:cNvSpPr txBox="1"/>
            <p:nvPr/>
          </p:nvSpPr>
          <p:spPr>
            <a:xfrm>
              <a:off x="0" y="-47625"/>
              <a:ext cx="2151183" cy="2841651"/>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686797" y="557045"/>
            <a:ext cx="17548277" cy="1600013"/>
            <a:chOff x="0" y="0"/>
            <a:chExt cx="23397703" cy="2133351"/>
          </a:xfrm>
        </p:grpSpPr>
        <p:sp>
          <p:nvSpPr>
            <p:cNvPr id="10" name="TextBox 10"/>
            <p:cNvSpPr txBox="1"/>
            <p:nvPr/>
          </p:nvSpPr>
          <p:spPr>
            <a:xfrm>
              <a:off x="0" y="1683658"/>
              <a:ext cx="23397703" cy="449692"/>
            </a:xfrm>
            <a:prstGeom prst="rect">
              <a:avLst/>
            </a:prstGeom>
          </p:spPr>
          <p:txBody>
            <a:bodyPr lIns="0" tIns="0" rIns="0" bIns="0" rtlCol="0" anchor="t">
              <a:spAutoFit/>
            </a:bodyPr>
            <a:lstStyle/>
            <a:p>
              <a:pPr>
                <a:lnSpc>
                  <a:spcPts val="2800"/>
                </a:lnSpc>
              </a:pPr>
              <a:endParaRPr/>
            </a:p>
          </p:txBody>
        </p:sp>
        <p:sp>
          <p:nvSpPr>
            <p:cNvPr id="11" name="TextBox 11"/>
            <p:cNvSpPr txBox="1"/>
            <p:nvPr/>
          </p:nvSpPr>
          <p:spPr>
            <a:xfrm>
              <a:off x="0" y="-9525"/>
              <a:ext cx="23397703" cy="1431826"/>
            </a:xfrm>
            <a:prstGeom prst="rect">
              <a:avLst/>
            </a:prstGeom>
          </p:spPr>
          <p:txBody>
            <a:bodyPr lIns="0" tIns="0" rIns="0" bIns="0" rtlCol="0" anchor="t">
              <a:spAutoFit/>
            </a:bodyPr>
            <a:lstStyle/>
            <a:p>
              <a:pPr marL="0" lvl="0" indent="0">
                <a:lnSpc>
                  <a:spcPts val="8400"/>
                </a:lnSpc>
                <a:spcBef>
                  <a:spcPct val="0"/>
                </a:spcBef>
              </a:pPr>
              <a:r>
                <a:rPr lang="en-US" sz="7000" dirty="0">
                  <a:solidFill>
                    <a:srgbClr val="0A6AAA"/>
                  </a:solidFill>
                  <a:latin typeface="Gill Sans MT" panose="020B0502020104020203" pitchFamily="34" charset="0"/>
                </a:rPr>
                <a:t>Mapping indicators in OCDS  </a:t>
              </a:r>
            </a:p>
          </p:txBody>
        </p:sp>
      </p:grpSp>
      <p:sp>
        <p:nvSpPr>
          <p:cNvPr id="25" name="Freeform 6">
            <a:extLst>
              <a:ext uri="{FF2B5EF4-FFF2-40B4-BE49-F238E27FC236}">
                <a16:creationId xmlns:a16="http://schemas.microsoft.com/office/drawing/2014/main" id="{6A3613D6-6B67-A9A0-6967-154D64C1E268}"/>
              </a:ext>
            </a:extLst>
          </p:cNvPr>
          <p:cNvSpPr/>
          <p:nvPr/>
        </p:nvSpPr>
        <p:spPr>
          <a:xfrm>
            <a:off x="15544800" y="8724900"/>
            <a:ext cx="3211827" cy="2879938"/>
          </a:xfrm>
          <a:custGeom>
            <a:avLst/>
            <a:gdLst/>
            <a:ahLst/>
            <a:cxnLst/>
            <a:rect l="l" t="t" r="r" b="b"/>
            <a:pathLst>
              <a:path w="3211827" h="2879938">
                <a:moveTo>
                  <a:pt x="0" y="0"/>
                </a:moveTo>
                <a:lnTo>
                  <a:pt x="3211827" y="0"/>
                </a:lnTo>
                <a:lnTo>
                  <a:pt x="3211827" y="2879938"/>
                </a:lnTo>
                <a:lnTo>
                  <a:pt x="0" y="287993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dirty="0"/>
          </a:p>
        </p:txBody>
      </p:sp>
      <p:graphicFrame>
        <p:nvGraphicFramePr>
          <p:cNvPr id="26" name="Table 25">
            <a:extLst>
              <a:ext uri="{FF2B5EF4-FFF2-40B4-BE49-F238E27FC236}">
                <a16:creationId xmlns:a16="http://schemas.microsoft.com/office/drawing/2014/main" id="{7B9F91AC-7B0D-D326-CE22-139D971F8300}"/>
              </a:ext>
            </a:extLst>
          </p:cNvPr>
          <p:cNvGraphicFramePr>
            <a:graphicFrameLocks noGrp="1"/>
          </p:cNvGraphicFramePr>
          <p:nvPr>
            <p:extLst>
              <p:ext uri="{D42A27DB-BD31-4B8C-83A1-F6EECF244321}">
                <p14:modId xmlns:p14="http://schemas.microsoft.com/office/powerpoint/2010/main" val="1928552556"/>
              </p:ext>
            </p:extLst>
          </p:nvPr>
        </p:nvGraphicFramePr>
        <p:xfrm>
          <a:off x="1993160" y="3509062"/>
          <a:ext cx="14618440" cy="4794750"/>
        </p:xfrm>
        <a:graphic>
          <a:graphicData uri="http://schemas.openxmlformats.org/drawingml/2006/table">
            <a:tbl>
              <a:tblPr>
                <a:tableStyleId>{F5AB1C69-6EDB-4FF4-983F-18BD219EF322}</a:tableStyleId>
              </a:tblPr>
              <a:tblGrid>
                <a:gridCol w="2167507">
                  <a:extLst>
                    <a:ext uri="{9D8B030D-6E8A-4147-A177-3AD203B41FA5}">
                      <a16:colId xmlns:a16="http://schemas.microsoft.com/office/drawing/2014/main" val="20000"/>
                    </a:ext>
                  </a:extLst>
                </a:gridCol>
                <a:gridCol w="6410165">
                  <a:extLst>
                    <a:ext uri="{9D8B030D-6E8A-4147-A177-3AD203B41FA5}">
                      <a16:colId xmlns:a16="http://schemas.microsoft.com/office/drawing/2014/main" val="20001"/>
                    </a:ext>
                  </a:extLst>
                </a:gridCol>
                <a:gridCol w="6040768">
                  <a:extLst>
                    <a:ext uri="{9D8B030D-6E8A-4147-A177-3AD203B41FA5}">
                      <a16:colId xmlns:a16="http://schemas.microsoft.com/office/drawing/2014/main" val="20002"/>
                    </a:ext>
                  </a:extLst>
                </a:gridCol>
              </a:tblGrid>
              <a:tr h="505868">
                <a:tc gridSpan="2">
                  <a:txBody>
                    <a:bodyPr/>
                    <a:lstStyle/>
                    <a:p>
                      <a:pPr algn="l" fontAlgn="ctr"/>
                      <a:r>
                        <a:rPr lang="en-GB" sz="2400" u="none" strike="noStrike" dirty="0">
                          <a:effectLst/>
                          <a:latin typeface="Lato" panose="020F0502020204030203" pitchFamily="34" charset="0"/>
                          <a:ea typeface="Lato" panose="020F0502020204030203" pitchFamily="34" charset="0"/>
                          <a:cs typeface="Lato" panose="020F0502020204030203" pitchFamily="34" charset="0"/>
                        </a:rPr>
                        <a:t>Step 4: Estimate Increased Competition</a:t>
                      </a:r>
                      <a:endParaRPr lang="en-GB" sz="2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l" fontAlgn="b"/>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5868">
                <a:tc>
                  <a:txBody>
                    <a:bodyPr/>
                    <a:lstStyle/>
                    <a:p>
                      <a:pPr algn="l" fontAlgn="ctr"/>
                      <a:endParaRPr lang="en-GB" sz="28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Indicators</a:t>
                      </a: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OCDS fields </a:t>
                      </a: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771156"/>
                  </a:ext>
                </a:extLst>
              </a:tr>
              <a:tr h="505868">
                <a:tc rowSpan="6">
                  <a:txBody>
                    <a:bodyPr/>
                    <a:lstStyle/>
                    <a:p>
                      <a:pPr algn="l" fontAlgn="ctr"/>
                      <a:endParaRPr lang="en-GB" sz="2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latin typeface="Lato" panose="020F0502020204030203" pitchFamily="34" charset="0"/>
                          <a:ea typeface="Lato" panose="020F0502020204030203" pitchFamily="34" charset="0"/>
                          <a:cs typeface="Lato" panose="020F0502020204030203" pitchFamily="34" charset="0"/>
                        </a:rPr>
                        <a:t>Number of bidders (average, median, and single bidding);</a:t>
                      </a:r>
                      <a:endParaRPr lang="en-GB" sz="20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Lato" panose="020F0502020204030203" pitchFamily="34" charset="0"/>
                          <a:ea typeface="Lato" panose="020F0502020204030203" pitchFamily="34" charset="0"/>
                          <a:cs typeface="Lato" panose="020F0502020204030203" pitchFamily="34" charset="0"/>
                        </a:rPr>
                        <a:t>tender/tenderers (object, array)</a:t>
                      </a:r>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5868">
                <a:tc vMerge="1">
                  <a:txBody>
                    <a:bodyPr/>
                    <a:lstStyle/>
                    <a:p>
                      <a:pPr algn="l" fontAlgn="ctr"/>
                      <a:endParaRPr lang="en-GB" sz="1300" b="1" i="0" u="none" strike="noStrike">
                        <a:solidFill>
                          <a:srgbClr val="000000"/>
                        </a:solidFill>
                        <a:effectLst/>
                        <a:latin typeface="Times New Roman" panose="02020603050405020304" pitchFamily="18"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Lato" panose="020F0502020204030203" pitchFamily="34" charset="0"/>
                          <a:ea typeface="Lato" panose="020F0502020204030203" pitchFamily="34" charset="0"/>
                          <a:cs typeface="Lato" panose="020F0502020204030203" pitchFamily="34" charset="0"/>
                        </a:rPr>
                        <a:t>tender/numberOfTenderers</a:t>
                      </a:r>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9771">
                <a:tc vMerge="1">
                  <a:txBody>
                    <a:bodyPr/>
                    <a:lstStyle/>
                    <a:p>
                      <a:pPr algn="l" fontAlgn="ctr"/>
                      <a:endParaRPr lang="en-GB" sz="1300" b="1" i="0" u="none" strike="noStrike">
                        <a:solidFill>
                          <a:srgbClr val="000000"/>
                        </a:solidFill>
                        <a:effectLst/>
                        <a:latin typeface="Times New Roman" panose="02020603050405020304" pitchFamily="18"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latin typeface="Lato" panose="020F0502020204030203" pitchFamily="34" charset="0"/>
                          <a:ea typeface="Lato" panose="020F0502020204030203" pitchFamily="34" charset="0"/>
                          <a:cs typeface="Lato" panose="020F0502020204030203" pitchFamily="34" charset="0"/>
                        </a:rPr>
                        <a:t>Percentage of foreign bidders (registered or owned abroad: regional/European/global);</a:t>
                      </a:r>
                      <a:endParaRPr lang="en-GB" sz="20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Lato" panose="020F0502020204030203" pitchFamily="34" charset="0"/>
                          <a:ea typeface="Lato" panose="020F0502020204030203" pitchFamily="34" charset="0"/>
                          <a:cs typeface="Lato" panose="020F0502020204030203" pitchFamily="34" charset="0"/>
                        </a:rPr>
                        <a:t>tender/tenderers/address/countryName</a:t>
                      </a:r>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79771">
                <a:tc vMerge="1">
                  <a:txBody>
                    <a:bodyPr/>
                    <a:lstStyle/>
                    <a:p>
                      <a:pPr algn="l" fontAlgn="ctr"/>
                      <a:endParaRPr lang="en-GB" sz="1300" b="1" i="0" u="none" strike="noStrike">
                        <a:solidFill>
                          <a:srgbClr val="000000"/>
                        </a:solidFill>
                        <a:effectLst/>
                        <a:latin typeface="Times New Roman" panose="02020603050405020304" pitchFamily="18"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fontAlgn="b"/>
                      <a:r>
                        <a:rPr lang="en-GB" sz="2000" u="none" strike="noStrike" dirty="0">
                          <a:effectLst/>
                          <a:latin typeface="Lato" panose="020F0502020204030203" pitchFamily="34" charset="0"/>
                          <a:ea typeface="Lato" panose="020F0502020204030203" pitchFamily="34" charset="0"/>
                          <a:cs typeface="Lato" panose="020F0502020204030203" pitchFamily="34" charset="0"/>
                        </a:rPr>
                        <a:t>Percentage of foreign suppliers (registered or owned abroad: regional/European/global);</a:t>
                      </a:r>
                      <a:endParaRPr lang="en-GB" sz="20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Lato" panose="020F0502020204030203" pitchFamily="34" charset="0"/>
                          <a:ea typeface="Lato" panose="020F0502020204030203" pitchFamily="34" charset="0"/>
                          <a:cs typeface="Lato" panose="020F0502020204030203" pitchFamily="34" charset="0"/>
                        </a:rPr>
                        <a:t>award/suppliers/address/countryName</a:t>
                      </a:r>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5868">
                <a:tc vMerge="1">
                  <a:txBody>
                    <a:bodyPr/>
                    <a:lstStyle/>
                    <a:p>
                      <a:pPr algn="l" fontAlgn="ctr"/>
                      <a:endParaRPr lang="en-GB" sz="1300" b="1" i="0" u="none" strike="noStrike" dirty="0">
                        <a:solidFill>
                          <a:srgbClr val="000000"/>
                        </a:solidFill>
                        <a:effectLst/>
                        <a:latin typeface="Times New Roman" panose="02020603050405020304" pitchFamily="18"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GB" sz="1100" b="0" i="0" u="none" strike="noStrike">
                        <a:solidFill>
                          <a:srgbClr val="000000"/>
                        </a:solidFill>
                        <a:effectLst/>
                        <a:latin typeface="Calibri" panose="020F0502020204030204"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a:effectLst/>
                          <a:latin typeface="Lato" panose="020F0502020204030203" pitchFamily="34" charset="0"/>
                          <a:ea typeface="Lato" panose="020F0502020204030203" pitchFamily="34" charset="0"/>
                          <a:cs typeface="Lato" panose="020F0502020204030203" pitchFamily="34" charset="0"/>
                        </a:rPr>
                        <a:t>parties/address/countryName</a:t>
                      </a:r>
                      <a:endParaRPr lang="en-GB" sz="20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05868">
                <a:tc vMerge="1">
                  <a:txBody>
                    <a:bodyPr/>
                    <a:lstStyle/>
                    <a:p>
                      <a:pPr algn="l" fontAlgn="ctr"/>
                      <a:endParaRPr lang="en-GB" sz="1300" b="1" i="0" u="none" strike="noStrike" dirty="0">
                        <a:solidFill>
                          <a:srgbClr val="000000"/>
                        </a:solidFill>
                        <a:effectLst/>
                        <a:latin typeface="Times New Roman" panose="02020603050405020304" pitchFamily="18" charset="0"/>
                      </a:endParaRPr>
                    </a:p>
                  </a:txBody>
                  <a:tcPr marL="9171" marR="9171" marT="917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2000" u="none" strike="noStrike" dirty="0">
                          <a:effectLst/>
                          <a:latin typeface="Lato" panose="020F0502020204030203" pitchFamily="34" charset="0"/>
                          <a:ea typeface="Lato" panose="020F0502020204030203" pitchFamily="34" charset="0"/>
                          <a:cs typeface="Lato" panose="020F0502020204030203" pitchFamily="34" charset="0"/>
                        </a:rPr>
                        <a:t>parties/roles</a:t>
                      </a:r>
                      <a:endParaRPr lang="en-GB" sz="20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171" marR="9171" marT="917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7" name="TextBox 26">
            <a:extLst>
              <a:ext uri="{FF2B5EF4-FFF2-40B4-BE49-F238E27FC236}">
                <a16:creationId xmlns:a16="http://schemas.microsoft.com/office/drawing/2014/main" id="{442BE763-A7BE-FF8A-22FE-E2C54269DE8D}"/>
              </a:ext>
            </a:extLst>
          </p:cNvPr>
          <p:cNvSpPr txBox="1"/>
          <p:nvPr/>
        </p:nvSpPr>
        <p:spPr>
          <a:xfrm>
            <a:off x="1993160" y="1819788"/>
            <a:ext cx="3539597" cy="461665"/>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An example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010633" y="0"/>
            <a:ext cx="10277367" cy="2739331"/>
          </a:xfrm>
          <a:prstGeom prst="rect">
            <a:avLst/>
          </a:prstGeom>
          <a:solidFill>
            <a:srgbClr val="19598D"/>
          </a:solidFill>
        </p:spPr>
        <p:txBody>
          <a:bodyPr/>
          <a:lstStyle/>
          <a:p>
            <a:endParaRPr lang="en-US"/>
          </a:p>
        </p:txBody>
      </p:sp>
      <p:sp>
        <p:nvSpPr>
          <p:cNvPr id="3" name="AutoShape 3"/>
          <p:cNvSpPr/>
          <p:nvPr/>
        </p:nvSpPr>
        <p:spPr>
          <a:xfrm>
            <a:off x="8741989" y="-1074230"/>
            <a:ext cx="3973783" cy="6148935"/>
          </a:xfrm>
          <a:prstGeom prst="rect">
            <a:avLst/>
          </a:prstGeom>
          <a:solidFill>
            <a:srgbClr val="000000">
              <a:alpha val="21961"/>
            </a:srgbClr>
          </a:solidFill>
        </p:spPr>
        <p:txBody>
          <a:bodyPr/>
          <a:lstStyle/>
          <a:p>
            <a:endParaRPr lang="en-US"/>
          </a:p>
        </p:txBody>
      </p:sp>
      <p:sp>
        <p:nvSpPr>
          <p:cNvPr id="4" name="AutoShape 4"/>
          <p:cNvSpPr/>
          <p:nvPr/>
        </p:nvSpPr>
        <p:spPr>
          <a:xfrm>
            <a:off x="13239987" y="-597972"/>
            <a:ext cx="4688171" cy="8725930"/>
          </a:xfrm>
          <a:prstGeom prst="rect">
            <a:avLst/>
          </a:prstGeom>
          <a:solidFill>
            <a:srgbClr val="000000">
              <a:alpha val="21961"/>
            </a:srgbClr>
          </a:solidFill>
        </p:spPr>
        <p:txBody>
          <a:bodyPr/>
          <a:lstStyle/>
          <a:p>
            <a:endParaRPr lang="en-US"/>
          </a:p>
        </p:txBody>
      </p:sp>
      <p:grpSp>
        <p:nvGrpSpPr>
          <p:cNvPr id="5" name="Group 5"/>
          <p:cNvGrpSpPr/>
          <p:nvPr/>
        </p:nvGrpSpPr>
        <p:grpSpPr>
          <a:xfrm>
            <a:off x="13097112" y="0"/>
            <a:ext cx="4688171" cy="7985083"/>
            <a:chOff x="0" y="0"/>
            <a:chExt cx="6250894" cy="10646778"/>
          </a:xfrm>
        </p:grpSpPr>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6250894" cy="10646778"/>
            </a:xfrm>
            <a:prstGeom prst="rect">
              <a:avLst/>
            </a:prstGeom>
          </p:spPr>
        </p:pic>
      </p:grpSp>
      <p:grpSp>
        <p:nvGrpSpPr>
          <p:cNvPr id="7" name="Group 7"/>
          <p:cNvGrpSpPr/>
          <p:nvPr/>
        </p:nvGrpSpPr>
        <p:grpSpPr>
          <a:xfrm>
            <a:off x="8599114" y="0"/>
            <a:ext cx="3973783" cy="4931830"/>
            <a:chOff x="0" y="0"/>
            <a:chExt cx="5298377" cy="6575773"/>
          </a:xfrm>
        </p:grpSpPr>
        <p:pic>
          <p:nvPicPr>
            <p:cNvPr id="8" name="Picture 8"/>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5298377" cy="6575773"/>
            </a:xfrm>
            <a:prstGeom prst="rect">
              <a:avLst/>
            </a:prstGeom>
          </p:spPr>
        </p:pic>
      </p:grpSp>
      <p:sp>
        <p:nvSpPr>
          <p:cNvPr id="9" name="AutoShape 9"/>
          <p:cNvSpPr/>
          <p:nvPr/>
        </p:nvSpPr>
        <p:spPr>
          <a:xfrm>
            <a:off x="-282420" y="9286875"/>
            <a:ext cx="18852841" cy="0"/>
          </a:xfrm>
          <a:prstGeom prst="line">
            <a:avLst/>
          </a:prstGeom>
          <a:ln w="28575" cap="rnd">
            <a:solidFill>
              <a:srgbClr val="D9D9D9"/>
            </a:solidFill>
            <a:prstDash val="solid"/>
            <a:headEnd type="none" w="sm" len="sm"/>
            <a:tailEnd type="none" w="sm" len="sm"/>
          </a:ln>
        </p:spPr>
        <p:txBody>
          <a:bodyPr/>
          <a:lstStyle/>
          <a:p>
            <a:endParaRPr lang="en-US"/>
          </a:p>
        </p:txBody>
      </p:sp>
      <p:sp>
        <p:nvSpPr>
          <p:cNvPr id="10" name="Freeform 10"/>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5" cstate="email">
              <a:alphaModFix amt="75000"/>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AutoShape 11"/>
          <p:cNvSpPr/>
          <p:nvPr/>
        </p:nvSpPr>
        <p:spPr>
          <a:xfrm rot="-5376337">
            <a:off x="-400441" y="3241875"/>
            <a:ext cx="2075766" cy="0"/>
          </a:xfrm>
          <a:prstGeom prst="line">
            <a:avLst/>
          </a:prstGeom>
          <a:ln w="28575" cap="rnd">
            <a:solidFill>
              <a:srgbClr val="D9D9D9">
                <a:alpha val="74902"/>
              </a:srgbClr>
            </a:solidFill>
            <a:prstDash val="solid"/>
            <a:headEnd type="none" w="sm" len="sm"/>
            <a:tailEnd type="none" w="sm" len="sm"/>
          </a:ln>
        </p:spPr>
        <p:txBody>
          <a:bodyPr/>
          <a:lstStyle/>
          <a:p>
            <a:endParaRPr lang="en-US"/>
          </a:p>
        </p:txBody>
      </p:sp>
      <p:sp>
        <p:nvSpPr>
          <p:cNvPr id="12" name="Freeform 12"/>
          <p:cNvSpPr/>
          <p:nvPr/>
        </p:nvSpPr>
        <p:spPr>
          <a:xfrm>
            <a:off x="742950" y="9584011"/>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TextBox 14"/>
          <p:cNvSpPr txBox="1"/>
          <p:nvPr/>
        </p:nvSpPr>
        <p:spPr>
          <a:xfrm>
            <a:off x="1316454" y="1770956"/>
            <a:ext cx="7097448" cy="1025922"/>
          </a:xfrm>
          <a:prstGeom prst="rect">
            <a:avLst/>
          </a:prstGeom>
        </p:spPr>
        <p:txBody>
          <a:bodyPr lIns="0" tIns="0" rIns="0" bIns="0" rtlCol="0" anchor="t">
            <a:spAutoFit/>
          </a:bodyPr>
          <a:lstStyle/>
          <a:p>
            <a:pPr>
              <a:lnSpc>
                <a:spcPts val="8000"/>
              </a:lnSpc>
              <a:spcBef>
                <a:spcPct val="0"/>
              </a:spcBef>
            </a:pPr>
            <a:r>
              <a:rPr lang="en-US" sz="8000" dirty="0">
                <a:solidFill>
                  <a:srgbClr val="19598D"/>
                </a:solidFill>
                <a:latin typeface="Gill Sans MT" panose="020B0502020104020203" pitchFamily="34" charset="0"/>
              </a:rPr>
              <a:t>At a Glance</a:t>
            </a:r>
          </a:p>
        </p:txBody>
      </p:sp>
      <p:sp>
        <p:nvSpPr>
          <p:cNvPr id="15" name="TextBox 15"/>
          <p:cNvSpPr txBox="1"/>
          <p:nvPr/>
        </p:nvSpPr>
        <p:spPr>
          <a:xfrm>
            <a:off x="1034072" y="3755468"/>
            <a:ext cx="6433785" cy="4001095"/>
          </a:xfrm>
          <a:prstGeom prst="rect">
            <a:avLst/>
          </a:prstGeom>
        </p:spPr>
        <p:txBody>
          <a:bodyPr lIns="0" tIns="0" rIns="0" bIns="0" rtlCol="0" anchor="t">
            <a:spAutoFit/>
          </a:bodyPr>
          <a:lstStyle/>
          <a:p>
            <a:pPr algn="ctr">
              <a:lnSpc>
                <a:spcPts val="2639"/>
              </a:lnSpc>
              <a:spcBef>
                <a:spcPct val="0"/>
              </a:spcBef>
            </a:pPr>
            <a:r>
              <a:rPr lang="en-US" sz="2199" dirty="0" err="1">
                <a:solidFill>
                  <a:srgbClr val="000000"/>
                </a:solidFill>
                <a:latin typeface="Lato"/>
              </a:rPr>
              <a:t>Xinyue</a:t>
            </a:r>
            <a:r>
              <a:rPr lang="en-US" sz="2199" dirty="0">
                <a:solidFill>
                  <a:srgbClr val="000000"/>
                </a:solidFill>
                <a:latin typeface="Lato"/>
              </a:rPr>
              <a:t> </a:t>
            </a:r>
            <a:r>
              <a:rPr lang="en-US" sz="2199" dirty="0" err="1">
                <a:solidFill>
                  <a:srgbClr val="000000"/>
                </a:solidFill>
                <a:latin typeface="Lato"/>
              </a:rPr>
              <a:t>Xue</a:t>
            </a:r>
            <a:r>
              <a:rPr lang="en-US" sz="2199" dirty="0">
                <a:solidFill>
                  <a:srgbClr val="000000"/>
                </a:solidFill>
                <a:latin typeface="Lato"/>
              </a:rPr>
              <a:t> is a PhD Candidate in Law at the University of Birmingham, UK. She is also a Marie </a:t>
            </a:r>
            <a:r>
              <a:rPr lang="en-US" sz="2199" dirty="0" err="1">
                <a:solidFill>
                  <a:srgbClr val="000000"/>
                </a:solidFill>
                <a:latin typeface="Lato"/>
              </a:rPr>
              <a:t>Sklowdoska</a:t>
            </a:r>
            <a:r>
              <a:rPr lang="en-US" sz="2199" dirty="0">
                <a:solidFill>
                  <a:srgbClr val="000000"/>
                </a:solidFill>
                <a:latin typeface="Lato"/>
              </a:rPr>
              <a:t>-Curie early-stage researcher at the SAPIENS Network. </a:t>
            </a:r>
          </a:p>
          <a:p>
            <a:pPr algn="ctr">
              <a:lnSpc>
                <a:spcPts val="2639"/>
              </a:lnSpc>
              <a:spcBef>
                <a:spcPct val="0"/>
              </a:spcBef>
            </a:pPr>
            <a:endParaRPr lang="en-US" sz="2199" dirty="0">
              <a:solidFill>
                <a:srgbClr val="000000"/>
              </a:solidFill>
              <a:latin typeface="Lato"/>
            </a:endParaRPr>
          </a:p>
          <a:p>
            <a:pPr algn="ctr">
              <a:lnSpc>
                <a:spcPts val="2639"/>
              </a:lnSpc>
              <a:spcBef>
                <a:spcPct val="0"/>
              </a:spcBef>
            </a:pPr>
            <a:r>
              <a:rPr lang="en-US" sz="2199" dirty="0">
                <a:solidFill>
                  <a:srgbClr val="000000"/>
                </a:solidFill>
                <a:latin typeface="Lato"/>
              </a:rPr>
              <a:t>Her research focuses on the various legal and policy instruments to empower small and medium-sized enterprises in public procurement from a comparative law and economics perspective. She is also a visiting scholar at George Washington University Law School, researching small business policies in the US federal procurement rules.</a:t>
            </a:r>
          </a:p>
        </p:txBody>
      </p:sp>
      <p:pic>
        <p:nvPicPr>
          <p:cNvPr id="16" name="Picture 15">
            <a:extLst>
              <a:ext uri="{FF2B5EF4-FFF2-40B4-BE49-F238E27FC236}">
                <a16:creationId xmlns:a16="http://schemas.microsoft.com/office/drawing/2014/main" id="{7373ECEF-D2ED-ACD2-EE9A-1AE7193E894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24200" y="9388476"/>
            <a:ext cx="1572769" cy="78638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E4930A76-B505-1863-3A8C-B124DD442283}"/>
              </a:ext>
            </a:extLst>
          </p:cNvPr>
          <p:cNvSpPr/>
          <p:nvPr/>
        </p:nvSpPr>
        <p:spPr>
          <a:xfrm>
            <a:off x="1169534" y="4275651"/>
            <a:ext cx="15006255" cy="94670"/>
          </a:xfrm>
          <a:prstGeom prst="rect">
            <a:avLst/>
          </a:prstGeom>
          <a:solidFill>
            <a:srgbClr val="AAC0C4"/>
          </a:solidFill>
        </p:spPr>
      </p:sp>
      <p:sp>
        <p:nvSpPr>
          <p:cNvPr id="3" name="AutoShape 4">
            <a:extLst>
              <a:ext uri="{FF2B5EF4-FFF2-40B4-BE49-F238E27FC236}">
                <a16:creationId xmlns:a16="http://schemas.microsoft.com/office/drawing/2014/main" id="{15CAD2CE-C77B-131F-B9D6-CA7D6D700781}"/>
              </a:ext>
            </a:extLst>
          </p:cNvPr>
          <p:cNvSpPr/>
          <p:nvPr/>
        </p:nvSpPr>
        <p:spPr>
          <a:xfrm>
            <a:off x="1169534" y="8564052"/>
            <a:ext cx="15006255" cy="9525"/>
          </a:xfrm>
          <a:prstGeom prst="rect">
            <a:avLst/>
          </a:prstGeom>
          <a:solidFill>
            <a:srgbClr val="AAC0C4"/>
          </a:solidFill>
        </p:spPr>
      </p:sp>
      <p:grpSp>
        <p:nvGrpSpPr>
          <p:cNvPr id="4" name="Group 5">
            <a:extLst>
              <a:ext uri="{FF2B5EF4-FFF2-40B4-BE49-F238E27FC236}">
                <a16:creationId xmlns:a16="http://schemas.microsoft.com/office/drawing/2014/main" id="{B27FE831-9349-2926-39EF-8F20A2A710A0}"/>
              </a:ext>
            </a:extLst>
          </p:cNvPr>
          <p:cNvGrpSpPr/>
          <p:nvPr/>
        </p:nvGrpSpPr>
        <p:grpSpPr>
          <a:xfrm>
            <a:off x="1169534" y="1184464"/>
            <a:ext cx="14480927" cy="2424907"/>
            <a:chOff x="0" y="-19051"/>
            <a:chExt cx="19307903" cy="3233209"/>
          </a:xfrm>
        </p:grpSpPr>
        <p:sp>
          <p:nvSpPr>
            <p:cNvPr id="5" name="TextBox 6">
              <a:extLst>
                <a:ext uri="{FF2B5EF4-FFF2-40B4-BE49-F238E27FC236}">
                  <a16:creationId xmlns:a16="http://schemas.microsoft.com/office/drawing/2014/main" id="{49FD6D53-6A43-C414-D21A-82434D51DF95}"/>
                </a:ext>
              </a:extLst>
            </p:cNvPr>
            <p:cNvSpPr txBox="1"/>
            <p:nvPr/>
          </p:nvSpPr>
          <p:spPr>
            <a:xfrm>
              <a:off x="0" y="-19051"/>
              <a:ext cx="19307903" cy="1641474"/>
            </a:xfrm>
            <a:prstGeom prst="rect">
              <a:avLst/>
            </a:prstGeom>
          </p:spPr>
          <p:txBody>
            <a:bodyPr lIns="0" tIns="0" rIns="0" bIns="0" rtlCol="0" anchor="t">
              <a:spAutoFit/>
            </a:bodyPr>
            <a:lstStyle/>
            <a:p>
              <a:pPr>
                <a:lnSpc>
                  <a:spcPts val="9600"/>
                </a:lnSpc>
              </a:pPr>
              <a:r>
                <a:rPr lang="en-US" sz="8000" dirty="0">
                  <a:solidFill>
                    <a:srgbClr val="000000"/>
                  </a:solidFill>
                  <a:latin typeface="Gill Sans MT" panose="020B0502020104020203" pitchFamily="34" charset="0"/>
                </a:rPr>
                <a:t>Acknowledgements</a:t>
              </a:r>
            </a:p>
          </p:txBody>
        </p:sp>
        <p:sp>
          <p:nvSpPr>
            <p:cNvPr id="6" name="TextBox 7">
              <a:extLst>
                <a:ext uri="{FF2B5EF4-FFF2-40B4-BE49-F238E27FC236}">
                  <a16:creationId xmlns:a16="http://schemas.microsoft.com/office/drawing/2014/main" id="{36CD18C0-727B-113B-E1B5-6F0C38302930}"/>
                </a:ext>
              </a:extLst>
            </p:cNvPr>
            <p:cNvSpPr txBox="1"/>
            <p:nvPr/>
          </p:nvSpPr>
          <p:spPr>
            <a:xfrm>
              <a:off x="0" y="2082800"/>
              <a:ext cx="19307903" cy="1131358"/>
            </a:xfrm>
            <a:prstGeom prst="rect">
              <a:avLst/>
            </a:prstGeom>
          </p:spPr>
          <p:txBody>
            <a:bodyPr lIns="0" tIns="0" rIns="0" bIns="0" rtlCol="0" anchor="t">
              <a:spAutoFit/>
            </a:bodyPr>
            <a:lstStyle/>
            <a:p>
              <a:pPr>
                <a:lnSpc>
                  <a:spcPts val="3500"/>
                </a:lnSpc>
                <a:spcBef>
                  <a:spcPct val="0"/>
                </a:spcBef>
              </a:pPr>
              <a:r>
                <a:rPr lang="en-US" sz="2500" dirty="0">
                  <a:solidFill>
                    <a:srgbClr val="000000"/>
                  </a:solidFill>
                  <a:latin typeface="Lato" panose="020F0502020204030203" pitchFamily="34" charset="0"/>
                  <a:ea typeface="Lato" panose="020F0502020204030203" pitchFamily="34" charset="0"/>
                  <a:cs typeface="Lato" panose="020F0502020204030203" pitchFamily="34" charset="0"/>
                </a:rPr>
                <a:t>The SAPIENS Network project has received funding from the European Union’s Horizon 2020 research and innovation </a:t>
              </a:r>
              <a:r>
                <a:rPr lang="en-US" sz="2500" dirty="0" err="1">
                  <a:solidFill>
                    <a:srgbClr val="000000"/>
                  </a:solidFill>
                  <a:latin typeface="Lato" panose="020F0502020204030203" pitchFamily="34" charset="0"/>
                  <a:ea typeface="Lato" panose="020F0502020204030203" pitchFamily="34" charset="0"/>
                  <a:cs typeface="Lato" panose="020F0502020204030203" pitchFamily="34" charset="0"/>
                </a:rPr>
                <a:t>programme</a:t>
              </a:r>
              <a:r>
                <a:rPr lang="en-US" sz="2500" dirty="0">
                  <a:solidFill>
                    <a:srgbClr val="000000"/>
                  </a:solidFill>
                  <a:latin typeface="Lato" panose="020F0502020204030203" pitchFamily="34" charset="0"/>
                  <a:ea typeface="Lato" panose="020F0502020204030203" pitchFamily="34" charset="0"/>
                  <a:cs typeface="Lato" panose="020F0502020204030203" pitchFamily="34" charset="0"/>
                </a:rPr>
                <a:t> under the Marie </a:t>
              </a:r>
              <a:r>
                <a:rPr lang="en-US" sz="2500" dirty="0" err="1">
                  <a:solidFill>
                    <a:srgbClr val="000000"/>
                  </a:solidFill>
                  <a:latin typeface="Lato" panose="020F0502020204030203" pitchFamily="34" charset="0"/>
                  <a:ea typeface="Lato" panose="020F0502020204030203" pitchFamily="34" charset="0"/>
                  <a:cs typeface="Lato" panose="020F0502020204030203" pitchFamily="34" charset="0"/>
                </a:rPr>
                <a:t>Skłodowska</a:t>
              </a:r>
              <a:r>
                <a:rPr lang="en-US" sz="2500" dirty="0">
                  <a:solidFill>
                    <a:srgbClr val="000000"/>
                  </a:solidFill>
                  <a:latin typeface="Lato" panose="020F0502020204030203" pitchFamily="34" charset="0"/>
                  <a:ea typeface="Lato" panose="020F0502020204030203" pitchFamily="34" charset="0"/>
                  <a:cs typeface="Lato" panose="020F0502020204030203" pitchFamily="34" charset="0"/>
                </a:rPr>
                <a:t>-Curie grant agreement No 956696.</a:t>
              </a:r>
            </a:p>
          </p:txBody>
        </p:sp>
      </p:grpSp>
      <p:sp>
        <p:nvSpPr>
          <p:cNvPr id="7" name="TextBox 8">
            <a:extLst>
              <a:ext uri="{FF2B5EF4-FFF2-40B4-BE49-F238E27FC236}">
                <a16:creationId xmlns:a16="http://schemas.microsoft.com/office/drawing/2014/main" id="{52BA2BAD-AE77-7DCD-2293-FC22FFF2CAF9}"/>
              </a:ext>
            </a:extLst>
          </p:cNvPr>
          <p:cNvSpPr txBox="1"/>
          <p:nvPr/>
        </p:nvSpPr>
        <p:spPr>
          <a:xfrm>
            <a:off x="1198109" y="5184999"/>
            <a:ext cx="3804855" cy="771525"/>
          </a:xfrm>
          <a:prstGeom prst="rect">
            <a:avLst/>
          </a:prstGeom>
        </p:spPr>
        <p:txBody>
          <a:bodyPr lIns="0" tIns="0" rIns="0" bIns="0" rtlCol="0" anchor="t">
            <a:spAutoFit/>
          </a:bodyPr>
          <a:lstStyle/>
          <a:p>
            <a:pPr>
              <a:lnSpc>
                <a:spcPts val="6000"/>
              </a:lnSpc>
            </a:pPr>
            <a:r>
              <a:rPr lang="en-US" sz="5000" dirty="0">
                <a:solidFill>
                  <a:srgbClr val="000000"/>
                </a:solidFill>
                <a:latin typeface="Gill Sans MT" panose="020B0502020104020203" pitchFamily="34" charset="0"/>
              </a:rPr>
              <a:t>Contact</a:t>
            </a:r>
          </a:p>
        </p:txBody>
      </p:sp>
      <p:sp>
        <p:nvSpPr>
          <p:cNvPr id="8" name="TextBox 9">
            <a:extLst>
              <a:ext uri="{FF2B5EF4-FFF2-40B4-BE49-F238E27FC236}">
                <a16:creationId xmlns:a16="http://schemas.microsoft.com/office/drawing/2014/main" id="{12B20C5E-D6D6-C467-DBAE-AD8CDB596DC3}"/>
              </a:ext>
            </a:extLst>
          </p:cNvPr>
          <p:cNvSpPr txBox="1"/>
          <p:nvPr/>
        </p:nvSpPr>
        <p:spPr>
          <a:xfrm>
            <a:off x="7755462" y="5415730"/>
            <a:ext cx="9146927" cy="2200282"/>
          </a:xfrm>
          <a:prstGeom prst="rect">
            <a:avLst/>
          </a:prstGeom>
        </p:spPr>
        <p:txBody>
          <a:bodyPr lIns="0" tIns="0" rIns="0" bIns="0" rtlCol="0" anchor="t">
            <a:spAutoFit/>
          </a:bodyPr>
          <a:lstStyle/>
          <a:p>
            <a:pPr>
              <a:lnSpc>
                <a:spcPts val="3499"/>
              </a:lnSpc>
            </a:pPr>
            <a:r>
              <a:rPr lang="en-US" sz="2499" b="1" dirty="0" err="1">
                <a:solidFill>
                  <a:srgbClr val="000000"/>
                </a:solidFill>
                <a:latin typeface="Lato" panose="020F0502020204030203" pitchFamily="34" charset="0"/>
                <a:ea typeface="Lato" panose="020F0502020204030203" pitchFamily="34" charset="0"/>
                <a:cs typeface="Lato" panose="020F0502020204030203" pitchFamily="34" charset="0"/>
              </a:rPr>
              <a:t>Xinyue</a:t>
            </a:r>
            <a:r>
              <a:rPr lang="en-US" sz="2499" b="1" dirty="0">
                <a:solidFill>
                  <a:srgbClr val="000000"/>
                </a:solidFill>
                <a:latin typeface="Lato" panose="020F0502020204030203" pitchFamily="34" charset="0"/>
                <a:ea typeface="Lato" panose="020F0502020204030203" pitchFamily="34" charset="0"/>
                <a:cs typeface="Lato" panose="020F0502020204030203" pitchFamily="34" charset="0"/>
              </a:rPr>
              <a:t> Xue</a:t>
            </a:r>
          </a:p>
          <a:p>
            <a:pPr>
              <a:lnSpc>
                <a:spcPts val="3499"/>
              </a:lnSpc>
            </a:pPr>
            <a:r>
              <a:rPr lang="en-US" sz="2499" dirty="0">
                <a:solidFill>
                  <a:srgbClr val="000000"/>
                </a:solidFill>
                <a:latin typeface="Lato" panose="020F0502020204030203" pitchFamily="34" charset="0"/>
                <a:ea typeface="Lato" panose="020F0502020204030203" pitchFamily="34" charset="0"/>
                <a:cs typeface="Lato" panose="020F0502020204030203" pitchFamily="34" charset="0"/>
              </a:rPr>
              <a:t>University of Birmingham</a:t>
            </a:r>
          </a:p>
          <a:p>
            <a:pPr>
              <a:lnSpc>
                <a:spcPts val="3499"/>
              </a:lnSpc>
            </a:pPr>
            <a:r>
              <a:rPr lang="en-US" sz="2499" dirty="0">
                <a:solidFill>
                  <a:srgbClr val="000000"/>
                </a:solidFill>
                <a:latin typeface="Lato" panose="020F0502020204030203" pitchFamily="34" charset="0"/>
                <a:ea typeface="Lato" panose="020F0502020204030203" pitchFamily="34" charset="0"/>
                <a:cs typeface="Lato" panose="020F0502020204030203" pitchFamily="34" charset="0"/>
              </a:rPr>
              <a:t>Marie </a:t>
            </a:r>
            <a:r>
              <a:rPr lang="en-US" sz="2499" dirty="0" err="1">
                <a:solidFill>
                  <a:srgbClr val="000000"/>
                </a:solidFill>
                <a:latin typeface="Lato" panose="020F0502020204030203" pitchFamily="34" charset="0"/>
                <a:ea typeface="Lato" panose="020F0502020204030203" pitchFamily="34" charset="0"/>
                <a:cs typeface="Lato" panose="020F0502020204030203" pitchFamily="34" charset="0"/>
              </a:rPr>
              <a:t>Sklowdoska</a:t>
            </a:r>
            <a:r>
              <a:rPr lang="en-US" sz="2499" dirty="0">
                <a:solidFill>
                  <a:srgbClr val="000000"/>
                </a:solidFill>
                <a:latin typeface="Lato" panose="020F0502020204030203" pitchFamily="34" charset="0"/>
                <a:ea typeface="Lato" panose="020F0502020204030203" pitchFamily="34" charset="0"/>
                <a:cs typeface="Lato" panose="020F0502020204030203" pitchFamily="34" charset="0"/>
              </a:rPr>
              <a:t>-Curie Ph.D. fellow </a:t>
            </a:r>
          </a:p>
          <a:p>
            <a:pPr>
              <a:lnSpc>
                <a:spcPts val="3499"/>
              </a:lnSpc>
            </a:pPr>
            <a:r>
              <a:rPr lang="en-US" sz="2499" dirty="0">
                <a:solidFill>
                  <a:srgbClr val="000000"/>
                </a:solidFill>
                <a:latin typeface="Lato" panose="020F0502020204030203" pitchFamily="34" charset="0"/>
                <a:ea typeface="Lato" panose="020F0502020204030203" pitchFamily="34" charset="0"/>
                <a:cs typeface="Lato" panose="020F0502020204030203" pitchFamily="34" charset="0"/>
              </a:rPr>
              <a:t>www.sapiensnetwork.eu</a:t>
            </a:r>
          </a:p>
          <a:p>
            <a:pPr>
              <a:lnSpc>
                <a:spcPts val="3499"/>
              </a:lnSpc>
            </a:pPr>
            <a:r>
              <a:rPr lang="en-US" sz="2499" dirty="0">
                <a:solidFill>
                  <a:srgbClr val="000000"/>
                </a:solidFill>
                <a:latin typeface="Lato" panose="020F0502020204030203" pitchFamily="34" charset="0"/>
                <a:ea typeface="Lato" panose="020F0502020204030203" pitchFamily="34" charset="0"/>
                <a:cs typeface="Lato" panose="020F0502020204030203" pitchFamily="34" charset="0"/>
              </a:rPr>
              <a:t>x.xue.3@bham.ac.uk</a:t>
            </a:r>
          </a:p>
        </p:txBody>
      </p:sp>
      <p:sp>
        <p:nvSpPr>
          <p:cNvPr id="9" name="TextBox 10">
            <a:extLst>
              <a:ext uri="{FF2B5EF4-FFF2-40B4-BE49-F238E27FC236}">
                <a16:creationId xmlns:a16="http://schemas.microsoft.com/office/drawing/2014/main" id="{24EB17AD-9C49-68AA-697A-52097DBDACAF}"/>
              </a:ext>
            </a:extLst>
          </p:cNvPr>
          <p:cNvSpPr txBox="1"/>
          <p:nvPr/>
        </p:nvSpPr>
        <p:spPr>
          <a:xfrm>
            <a:off x="1198109" y="7274149"/>
            <a:ext cx="4364491" cy="755976"/>
          </a:xfrm>
          <a:prstGeom prst="rect">
            <a:avLst/>
          </a:prstGeom>
        </p:spPr>
        <p:txBody>
          <a:bodyPr wrap="square" lIns="0" tIns="0" rIns="0" bIns="0" rtlCol="0" anchor="t">
            <a:spAutoFit/>
          </a:bodyPr>
          <a:lstStyle/>
          <a:p>
            <a:pPr>
              <a:lnSpc>
                <a:spcPts val="1950"/>
              </a:lnSpc>
              <a:spcBef>
                <a:spcPct val="0"/>
              </a:spcBef>
            </a:pPr>
            <a:r>
              <a:rPr lang="en-US" sz="1600" dirty="0">
                <a:solidFill>
                  <a:srgbClr val="000000"/>
                </a:solidFill>
                <a:latin typeface="Lato" panose="020F0502020204030203" pitchFamily="34" charset="0"/>
                <a:ea typeface="Lato" panose="020F0502020204030203" pitchFamily="34" charset="0"/>
                <a:cs typeface="Lato" panose="020F0502020204030203" pitchFamily="34" charset="0"/>
              </a:rPr>
              <a:t>PhD Candidate in Law </a:t>
            </a:r>
            <a:r>
              <a:rPr lang="en-US" sz="1500" u="none" spc="15" dirty="0">
                <a:solidFill>
                  <a:srgbClr val="000000"/>
                </a:solidFill>
                <a:latin typeface="Assistant"/>
              </a:rPr>
              <a:t>| </a:t>
            </a:r>
          </a:p>
          <a:p>
            <a:pPr marL="0" lvl="0" indent="0">
              <a:lnSpc>
                <a:spcPts val="1950"/>
              </a:lnSpc>
              <a:spcBef>
                <a:spcPct val="0"/>
              </a:spcBef>
            </a:pPr>
            <a:r>
              <a:rPr lang="en-US" sz="1500" u="none" spc="15" dirty="0">
                <a:solidFill>
                  <a:srgbClr val="AAC0C4"/>
                </a:solidFill>
                <a:latin typeface="Assistant"/>
              </a:rPr>
              <a:t>Unpacking the Impacts of the GPA on Transitional Economies</a:t>
            </a:r>
          </a:p>
        </p:txBody>
      </p:sp>
      <p:sp>
        <p:nvSpPr>
          <p:cNvPr id="10" name="Freeform 11">
            <a:extLst>
              <a:ext uri="{FF2B5EF4-FFF2-40B4-BE49-F238E27FC236}">
                <a16:creationId xmlns:a16="http://schemas.microsoft.com/office/drawing/2014/main" id="{29A8F96C-57EB-BA2E-754A-BA8E76BCF5D8}"/>
              </a:ext>
            </a:extLst>
          </p:cNvPr>
          <p:cNvSpPr/>
          <p:nvPr/>
        </p:nvSpPr>
        <p:spPr>
          <a:xfrm>
            <a:off x="7788800" y="8858729"/>
            <a:ext cx="2511821" cy="1255910"/>
          </a:xfrm>
          <a:custGeom>
            <a:avLst/>
            <a:gdLst/>
            <a:ahLst/>
            <a:cxnLst/>
            <a:rect l="l" t="t" r="r" b="b"/>
            <a:pathLst>
              <a:path w="2511821" h="1255910">
                <a:moveTo>
                  <a:pt x="0" y="0"/>
                </a:moveTo>
                <a:lnTo>
                  <a:pt x="2511821" y="0"/>
                </a:lnTo>
                <a:lnTo>
                  <a:pt x="2511821" y="1255910"/>
                </a:lnTo>
                <a:lnTo>
                  <a:pt x="0" y="125591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sp>
      <p:sp>
        <p:nvSpPr>
          <p:cNvPr id="12" name="Freeform 13">
            <a:extLst>
              <a:ext uri="{FF2B5EF4-FFF2-40B4-BE49-F238E27FC236}">
                <a16:creationId xmlns:a16="http://schemas.microsoft.com/office/drawing/2014/main" id="{FD5CDC31-6630-E24C-0A61-63422D789194}"/>
              </a:ext>
            </a:extLst>
          </p:cNvPr>
          <p:cNvSpPr>
            <a:spLocks noChangeAspect="1"/>
          </p:cNvSpPr>
          <p:nvPr/>
        </p:nvSpPr>
        <p:spPr>
          <a:xfrm>
            <a:off x="14654856" y="9012627"/>
            <a:ext cx="1322688" cy="910771"/>
          </a:xfrm>
          <a:custGeom>
            <a:avLst/>
            <a:gdLst/>
            <a:ahLst/>
            <a:cxnLst/>
            <a:rect l="l" t="t" r="r" b="b"/>
            <a:pathLst>
              <a:path w="1573603" h="1083545">
                <a:moveTo>
                  <a:pt x="0" y="0"/>
                </a:moveTo>
                <a:lnTo>
                  <a:pt x="1573604" y="0"/>
                </a:lnTo>
                <a:lnTo>
                  <a:pt x="1573604" y="1083544"/>
                </a:lnTo>
                <a:lnTo>
                  <a:pt x="0" y="1083544"/>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3" name="Freeform 13">
            <a:extLst>
              <a:ext uri="{FF2B5EF4-FFF2-40B4-BE49-F238E27FC236}">
                <a16:creationId xmlns:a16="http://schemas.microsoft.com/office/drawing/2014/main" id="{51AA1A8B-3958-DBA2-B200-7ECA93E2793A}"/>
              </a:ext>
            </a:extLst>
          </p:cNvPr>
          <p:cNvSpPr>
            <a:spLocks noChangeAspect="1"/>
          </p:cNvSpPr>
          <p:nvPr/>
        </p:nvSpPr>
        <p:spPr>
          <a:xfrm>
            <a:off x="1269433" y="9102536"/>
            <a:ext cx="3662206" cy="861820"/>
          </a:xfrm>
          <a:custGeom>
            <a:avLst/>
            <a:gdLst/>
            <a:ahLst/>
            <a:cxnLst/>
            <a:rect l="l" t="t" r="r" b="b"/>
            <a:pathLst>
              <a:path w="4188386" h="985645">
                <a:moveTo>
                  <a:pt x="0" y="0"/>
                </a:moveTo>
                <a:lnTo>
                  <a:pt x="4188386" y="0"/>
                </a:lnTo>
                <a:lnTo>
                  <a:pt x="4188386" y="985645"/>
                </a:lnTo>
                <a:lnTo>
                  <a:pt x="0" y="98564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56">
            <a:extLst>
              <a:ext uri="{FF2B5EF4-FFF2-40B4-BE49-F238E27FC236}">
                <a16:creationId xmlns:a16="http://schemas.microsoft.com/office/drawing/2014/main" id="{0B1BC280-556D-1F69-6890-D59DAE57A72C}"/>
              </a:ext>
            </a:extLst>
          </p:cNvPr>
          <p:cNvSpPr/>
          <p:nvPr/>
        </p:nvSpPr>
        <p:spPr>
          <a:xfrm rot="9455635" flipV="1">
            <a:off x="11500556" y="-2319607"/>
            <a:ext cx="8953976" cy="10287000"/>
          </a:xfrm>
          <a:custGeom>
            <a:avLst/>
            <a:gdLst/>
            <a:ahLst/>
            <a:cxnLst/>
            <a:rect l="l" t="t" r="r" b="b"/>
            <a:pathLst>
              <a:path w="8953976" h="10287000">
                <a:moveTo>
                  <a:pt x="0" y="10287000"/>
                </a:moveTo>
                <a:lnTo>
                  <a:pt x="8953977" y="10287000"/>
                </a:lnTo>
                <a:lnTo>
                  <a:pt x="8953977" y="0"/>
                </a:lnTo>
                <a:lnTo>
                  <a:pt x="0" y="0"/>
                </a:lnTo>
                <a:lnTo>
                  <a:pt x="0" y="1028700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6950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17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rot="-1801313">
            <a:off x="7006458" y="2305957"/>
            <a:ext cx="1603602" cy="9552208"/>
            <a:chOff x="0" y="0"/>
            <a:chExt cx="422348" cy="2515808"/>
          </a:xfrm>
        </p:grpSpPr>
        <p:sp>
          <p:nvSpPr>
            <p:cNvPr id="4" name="Freeform 4"/>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5DF4D"/>
            </a:solidFill>
          </p:spPr>
          <p:txBody>
            <a:bodyPr/>
            <a:lstStyle/>
            <a:p>
              <a:endParaRPr lang="en-US"/>
            </a:p>
          </p:txBody>
        </p:sp>
        <p:sp>
          <p:nvSpPr>
            <p:cNvPr id="5" name="TextBox 5"/>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1801313">
            <a:off x="17293479" y="-4169084"/>
            <a:ext cx="1603602" cy="9552208"/>
            <a:chOff x="0" y="0"/>
            <a:chExt cx="422348" cy="2515808"/>
          </a:xfrm>
        </p:grpSpPr>
        <p:sp>
          <p:nvSpPr>
            <p:cNvPr id="7" name="Freeform 7"/>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solidFill>
              <a:srgbClr val="F5DF4D"/>
            </a:solidFill>
          </p:spPr>
          <p:txBody>
            <a:bodyPr/>
            <a:lstStyle/>
            <a:p>
              <a:endParaRPr lang="en-US"/>
            </a:p>
          </p:txBody>
        </p:sp>
        <p:sp>
          <p:nvSpPr>
            <p:cNvPr id="8" name="TextBox 8"/>
            <p:cNvSpPr txBox="1"/>
            <p:nvPr/>
          </p:nvSpPr>
          <p:spPr>
            <a:xfrm>
              <a:off x="0" y="-57150"/>
              <a:ext cx="422348" cy="257295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323218">
            <a:off x="-260294" y="-2499941"/>
            <a:ext cx="9329309" cy="13900928"/>
            <a:chOff x="0" y="0"/>
            <a:chExt cx="640025" cy="953655"/>
          </a:xfrm>
        </p:grpSpPr>
        <p:sp>
          <p:nvSpPr>
            <p:cNvPr id="10" name="Freeform 10"/>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solidFill>
              <a:srgbClr val="AAC0C4"/>
            </a:solidFill>
          </p:spPr>
          <p:txBody>
            <a:bodyPr/>
            <a:lstStyle/>
            <a:p>
              <a:endParaRPr lang="en-US"/>
            </a:p>
          </p:txBody>
        </p:sp>
        <p:sp>
          <p:nvSpPr>
            <p:cNvPr id="11" name="TextBox 11"/>
            <p:cNvSpPr txBox="1"/>
            <p:nvPr/>
          </p:nvSpPr>
          <p:spPr>
            <a:xfrm>
              <a:off x="101600" y="-57150"/>
              <a:ext cx="436825" cy="101080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7234808">
            <a:off x="-545671" y="4853273"/>
            <a:ext cx="16230600" cy="770953"/>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4"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3" name="Group 13"/>
          <p:cNvGrpSpPr>
            <a:grpSpLocks noChangeAspect="1"/>
          </p:cNvGrpSpPr>
          <p:nvPr/>
        </p:nvGrpSpPr>
        <p:grpSpPr>
          <a:xfrm>
            <a:off x="0" y="54550"/>
            <a:ext cx="10341615" cy="10508652"/>
            <a:chOff x="0" y="0"/>
            <a:chExt cx="5765800" cy="5858929"/>
          </a:xfrm>
        </p:grpSpPr>
        <p:sp>
          <p:nvSpPr>
            <p:cNvPr id="14" name="Freeform 14"/>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grpSp>
      <p:grpSp>
        <p:nvGrpSpPr>
          <p:cNvPr id="15" name="Group 15"/>
          <p:cNvGrpSpPr/>
          <p:nvPr/>
        </p:nvGrpSpPr>
        <p:grpSpPr>
          <a:xfrm rot="-1801313">
            <a:off x="-1212776" y="4436810"/>
            <a:ext cx="2060748" cy="7889373"/>
            <a:chOff x="0" y="0"/>
            <a:chExt cx="542748" cy="2077860"/>
          </a:xfrm>
        </p:grpSpPr>
        <p:sp>
          <p:nvSpPr>
            <p:cNvPr id="16" name="Freeform 16"/>
            <p:cNvSpPr/>
            <p:nvPr/>
          </p:nvSpPr>
          <p:spPr>
            <a:xfrm>
              <a:off x="0" y="0"/>
              <a:ext cx="542748" cy="2077860"/>
            </a:xfrm>
            <a:custGeom>
              <a:avLst/>
              <a:gdLst/>
              <a:ahLst/>
              <a:cxnLst/>
              <a:rect l="l" t="t" r="r" b="b"/>
              <a:pathLst>
                <a:path w="542748" h="2077860">
                  <a:moveTo>
                    <a:pt x="0" y="0"/>
                  </a:moveTo>
                  <a:lnTo>
                    <a:pt x="542748" y="0"/>
                  </a:lnTo>
                  <a:lnTo>
                    <a:pt x="542748" y="2077860"/>
                  </a:lnTo>
                  <a:lnTo>
                    <a:pt x="0" y="2077860"/>
                  </a:lnTo>
                  <a:close/>
                </a:path>
              </a:pathLst>
            </a:custGeom>
            <a:solidFill>
              <a:srgbClr val="003D60"/>
            </a:solidFill>
          </p:spPr>
          <p:txBody>
            <a:bodyPr/>
            <a:lstStyle/>
            <a:p>
              <a:endParaRPr lang="en-US"/>
            </a:p>
          </p:txBody>
        </p:sp>
        <p:sp>
          <p:nvSpPr>
            <p:cNvPr id="17" name="TextBox 17"/>
            <p:cNvSpPr txBox="1"/>
            <p:nvPr/>
          </p:nvSpPr>
          <p:spPr>
            <a:xfrm>
              <a:off x="0" y="-57150"/>
              <a:ext cx="542748" cy="213501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rot="-3131416">
            <a:off x="-4080653" y="2120145"/>
            <a:ext cx="12285790" cy="583575"/>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6"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p:cNvGrpSpPr/>
          <p:nvPr/>
        </p:nvGrpSpPr>
        <p:grpSpPr>
          <a:xfrm rot="2252587">
            <a:off x="-1105257" y="-2239445"/>
            <a:ext cx="3086100" cy="7845843"/>
            <a:chOff x="0" y="0"/>
            <a:chExt cx="812800" cy="2066395"/>
          </a:xfrm>
        </p:grpSpPr>
        <p:sp>
          <p:nvSpPr>
            <p:cNvPr id="20" name="Freeform 20"/>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solidFill>
              <a:srgbClr val="F5DF4D"/>
            </a:solidFill>
          </p:spPr>
          <p:txBody>
            <a:bodyPr/>
            <a:lstStyle/>
            <a:p>
              <a:endParaRPr lang="en-US"/>
            </a:p>
          </p:txBody>
        </p:sp>
        <p:sp>
          <p:nvSpPr>
            <p:cNvPr id="21" name="TextBox 21"/>
            <p:cNvSpPr txBox="1"/>
            <p:nvPr/>
          </p:nvSpPr>
          <p:spPr>
            <a:xfrm>
              <a:off x="0" y="-57150"/>
              <a:ext cx="812800" cy="2123545"/>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892056" y="1931126"/>
            <a:ext cx="6367244" cy="3377749"/>
          </a:xfrm>
          <a:prstGeom prst="rect">
            <a:avLst/>
          </a:prstGeom>
        </p:spPr>
        <p:txBody>
          <a:bodyPr lIns="0" tIns="0" rIns="0" bIns="0" rtlCol="0" anchor="t">
            <a:spAutoFit/>
          </a:bodyPr>
          <a:lstStyle/>
          <a:p>
            <a:pPr algn="r">
              <a:lnSpc>
                <a:spcPts val="12986"/>
              </a:lnSpc>
            </a:pPr>
            <a:r>
              <a:rPr lang="en-US" sz="12986" dirty="0">
                <a:solidFill>
                  <a:srgbClr val="003D60"/>
                </a:solidFill>
                <a:latin typeface="Gill Sans MT" panose="020B0502020104020203" pitchFamily="34" charset="0"/>
              </a:rPr>
              <a:t>THANK YOU!</a:t>
            </a:r>
          </a:p>
        </p:txBody>
      </p:sp>
      <p:sp>
        <p:nvSpPr>
          <p:cNvPr id="23" name="Freeform 23"/>
          <p:cNvSpPr/>
          <p:nvPr/>
        </p:nvSpPr>
        <p:spPr>
          <a:xfrm>
            <a:off x="16904754" y="7672684"/>
            <a:ext cx="189712" cy="192601"/>
          </a:xfrm>
          <a:custGeom>
            <a:avLst/>
            <a:gdLst/>
            <a:ahLst/>
            <a:cxnLst/>
            <a:rect l="l" t="t" r="r" b="b"/>
            <a:pathLst>
              <a:path w="189712" h="192601">
                <a:moveTo>
                  <a:pt x="0" y="0"/>
                </a:moveTo>
                <a:lnTo>
                  <a:pt x="189712" y="0"/>
                </a:lnTo>
                <a:lnTo>
                  <a:pt x="189712" y="192601"/>
                </a:lnTo>
                <a:lnTo>
                  <a:pt x="0" y="192601"/>
                </a:lnTo>
                <a:lnTo>
                  <a:pt x="0" y="0"/>
                </a:lnTo>
                <a:close/>
              </a:path>
            </a:pathLst>
          </a:cu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p:spPr>
        <p:txBody>
          <a:bodyPr/>
          <a:lstStyle/>
          <a:p>
            <a:endParaRPr lang="en-US"/>
          </a:p>
        </p:txBody>
      </p:sp>
      <p:sp>
        <p:nvSpPr>
          <p:cNvPr id="25" name="TextBox 25"/>
          <p:cNvSpPr txBox="1"/>
          <p:nvPr/>
        </p:nvSpPr>
        <p:spPr>
          <a:xfrm>
            <a:off x="15282201" y="7621620"/>
            <a:ext cx="1676946" cy="276113"/>
          </a:xfrm>
          <a:prstGeom prst="rect">
            <a:avLst/>
          </a:prstGeom>
        </p:spPr>
        <p:txBody>
          <a:bodyPr lIns="0" tIns="0" rIns="0" bIns="0" rtlCol="0" anchor="t">
            <a:spAutoFit/>
          </a:bodyPr>
          <a:lstStyle/>
          <a:p>
            <a:pPr algn="ctr">
              <a:lnSpc>
                <a:spcPts val="2160"/>
              </a:lnSpc>
            </a:pPr>
            <a:r>
              <a:rPr lang="en-US" sz="1800">
                <a:solidFill>
                  <a:srgbClr val="FFFFFF"/>
                </a:solidFill>
                <a:latin typeface="Lato"/>
              </a:rPr>
              <a:t>Start Slide</a:t>
            </a:r>
          </a:p>
        </p:txBody>
      </p:sp>
      <p:sp>
        <p:nvSpPr>
          <p:cNvPr id="27" name="Freeform 13">
            <a:extLst>
              <a:ext uri="{FF2B5EF4-FFF2-40B4-BE49-F238E27FC236}">
                <a16:creationId xmlns:a16="http://schemas.microsoft.com/office/drawing/2014/main" id="{DF994974-064C-AA4D-B2E6-47484414A4E2}"/>
              </a:ext>
            </a:extLst>
          </p:cNvPr>
          <p:cNvSpPr/>
          <p:nvPr/>
        </p:nvSpPr>
        <p:spPr>
          <a:xfrm>
            <a:off x="11025627" y="9301355"/>
            <a:ext cx="4188386" cy="985645"/>
          </a:xfrm>
          <a:custGeom>
            <a:avLst/>
            <a:gdLst/>
            <a:ahLst/>
            <a:cxnLst/>
            <a:rect l="l" t="t" r="r" b="b"/>
            <a:pathLst>
              <a:path w="4188386" h="985645">
                <a:moveTo>
                  <a:pt x="0" y="0"/>
                </a:moveTo>
                <a:lnTo>
                  <a:pt x="4188386" y="0"/>
                </a:lnTo>
                <a:lnTo>
                  <a:pt x="4188386" y="985645"/>
                </a:lnTo>
                <a:lnTo>
                  <a:pt x="0" y="985645"/>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8" name="Picture 27">
            <a:extLst>
              <a:ext uri="{FF2B5EF4-FFF2-40B4-BE49-F238E27FC236}">
                <a16:creationId xmlns:a16="http://schemas.microsoft.com/office/drawing/2014/main" id="{7269228E-B2FA-90C7-E39F-D14E9A1F7C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544800" y="8937535"/>
            <a:ext cx="2775131" cy="13875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D9D9D9"/>
            </a:solidFill>
            <a:prstDash val="solid"/>
            <a:headEnd type="none" w="sm" len="sm"/>
            <a:tailEnd type="none" w="sm" len="sm"/>
          </a:ln>
        </p:spPr>
        <p:txBody>
          <a:bodyPr/>
          <a:lstStyle/>
          <a:p>
            <a:endParaRPr lang="en-US"/>
          </a:p>
        </p:txBody>
      </p:sp>
      <p:grpSp>
        <p:nvGrpSpPr>
          <p:cNvPr id="3" name="Group 3"/>
          <p:cNvGrpSpPr/>
          <p:nvPr/>
        </p:nvGrpSpPr>
        <p:grpSpPr>
          <a:xfrm>
            <a:off x="9601285" y="0"/>
            <a:ext cx="8686715" cy="10287000"/>
            <a:chOff x="0" y="0"/>
            <a:chExt cx="11582287" cy="13716000"/>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582287" cy="13716000"/>
            </a:xfrm>
            <a:prstGeom prst="rect">
              <a:avLst/>
            </a:prstGeom>
          </p:spPr>
        </p:pic>
      </p:grpSp>
      <p:sp>
        <p:nvSpPr>
          <p:cNvPr id="5" name="Freeform 5"/>
          <p:cNvSpPr/>
          <p:nvPr/>
        </p:nvSpPr>
        <p:spPr>
          <a:xfrm rot="-5400000">
            <a:off x="215412" y="1249973"/>
            <a:ext cx="844062" cy="211015"/>
          </a:xfrm>
          <a:custGeom>
            <a:avLst/>
            <a:gdLst/>
            <a:ahLst/>
            <a:cxnLst/>
            <a:rect l="l" t="t" r="r" b="b"/>
            <a:pathLst>
              <a:path w="844062" h="211015">
                <a:moveTo>
                  <a:pt x="0" y="0"/>
                </a:moveTo>
                <a:lnTo>
                  <a:pt x="844061" y="0"/>
                </a:lnTo>
                <a:lnTo>
                  <a:pt x="844061" y="211015"/>
                </a:lnTo>
                <a:lnTo>
                  <a:pt x="0" y="211015"/>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AutoShape 6"/>
          <p:cNvSpPr/>
          <p:nvPr/>
        </p:nvSpPr>
        <p:spPr>
          <a:xfrm rot="-5376337">
            <a:off x="-400441" y="3241875"/>
            <a:ext cx="2075766" cy="0"/>
          </a:xfrm>
          <a:prstGeom prst="line">
            <a:avLst/>
          </a:prstGeom>
          <a:ln w="28575" cap="rnd">
            <a:solidFill>
              <a:srgbClr val="AF3A07"/>
            </a:solidFill>
            <a:prstDash val="solid"/>
            <a:headEnd type="none" w="sm" len="sm"/>
            <a:tailEnd type="none" w="sm" len="sm"/>
          </a:ln>
        </p:spPr>
        <p:txBody>
          <a:bodyPr/>
          <a:lstStyle/>
          <a:p>
            <a:endParaRPr lang="en-US"/>
          </a:p>
        </p:txBody>
      </p:sp>
      <p:grpSp>
        <p:nvGrpSpPr>
          <p:cNvPr id="7" name="Group 7"/>
          <p:cNvGrpSpPr/>
          <p:nvPr/>
        </p:nvGrpSpPr>
        <p:grpSpPr>
          <a:xfrm>
            <a:off x="1550938" y="3755996"/>
            <a:ext cx="577806" cy="577806"/>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A6AAA"/>
            </a:solidFill>
          </p:spPr>
          <p:txBody>
            <a:bodyPr/>
            <a:lstStyle/>
            <a:p>
              <a:endParaRPr lang="en-US"/>
            </a:p>
          </p:txBody>
        </p:sp>
      </p:grpSp>
      <p:grpSp>
        <p:nvGrpSpPr>
          <p:cNvPr id="9" name="Group 9"/>
          <p:cNvGrpSpPr/>
          <p:nvPr/>
        </p:nvGrpSpPr>
        <p:grpSpPr>
          <a:xfrm>
            <a:off x="1550938" y="5435749"/>
            <a:ext cx="577806" cy="577806"/>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A6AAA"/>
            </a:solidFill>
          </p:spPr>
          <p:txBody>
            <a:bodyPr/>
            <a:lstStyle/>
            <a:p>
              <a:endParaRPr lang="en-US"/>
            </a:p>
          </p:txBody>
        </p:sp>
      </p:grpSp>
      <p:sp>
        <p:nvSpPr>
          <p:cNvPr id="15" name="TextBox 15"/>
          <p:cNvSpPr txBox="1"/>
          <p:nvPr/>
        </p:nvSpPr>
        <p:spPr>
          <a:xfrm>
            <a:off x="1550938" y="1162050"/>
            <a:ext cx="6308824" cy="1025922"/>
          </a:xfrm>
          <a:prstGeom prst="rect">
            <a:avLst/>
          </a:prstGeom>
        </p:spPr>
        <p:txBody>
          <a:bodyPr lIns="0" tIns="0" rIns="0" bIns="0" rtlCol="0" anchor="t">
            <a:spAutoFit/>
          </a:bodyPr>
          <a:lstStyle/>
          <a:p>
            <a:pPr>
              <a:lnSpc>
                <a:spcPts val="8000"/>
              </a:lnSpc>
              <a:spcBef>
                <a:spcPct val="0"/>
              </a:spcBef>
            </a:pPr>
            <a:r>
              <a:rPr lang="en-US" sz="8000" dirty="0">
                <a:solidFill>
                  <a:srgbClr val="0A6AAA"/>
                </a:solidFill>
                <a:latin typeface="Gill Sans MT" panose="020B0502020104020203" pitchFamily="34" charset="0"/>
              </a:rPr>
              <a:t>AGENDA</a:t>
            </a:r>
          </a:p>
        </p:txBody>
      </p:sp>
      <p:sp>
        <p:nvSpPr>
          <p:cNvPr id="16" name="TextBox 16"/>
          <p:cNvSpPr txBox="1"/>
          <p:nvPr/>
        </p:nvSpPr>
        <p:spPr>
          <a:xfrm>
            <a:off x="2648833" y="3708371"/>
            <a:ext cx="5210929" cy="853695"/>
          </a:xfrm>
          <a:prstGeom prst="rect">
            <a:avLst/>
          </a:prstGeom>
        </p:spPr>
        <p:txBody>
          <a:bodyPr lIns="0" tIns="0" rIns="0" bIns="0" rtlCol="0" anchor="t">
            <a:spAutoFit/>
          </a:bodyPr>
          <a:lstStyle/>
          <a:p>
            <a:pPr>
              <a:lnSpc>
                <a:spcPts val="3499"/>
              </a:lnSpc>
            </a:pPr>
            <a:r>
              <a:rPr lang="en-US" sz="2499" dirty="0">
                <a:solidFill>
                  <a:srgbClr val="000000"/>
                </a:solidFill>
                <a:latin typeface="Lato"/>
              </a:rPr>
              <a:t>Introduction to the GPA and the qualitative impacts </a:t>
            </a:r>
          </a:p>
        </p:txBody>
      </p:sp>
      <p:sp>
        <p:nvSpPr>
          <p:cNvPr id="17" name="TextBox 17"/>
          <p:cNvSpPr txBox="1"/>
          <p:nvPr/>
        </p:nvSpPr>
        <p:spPr>
          <a:xfrm>
            <a:off x="2648833" y="5388124"/>
            <a:ext cx="5210929" cy="1302536"/>
          </a:xfrm>
          <a:prstGeom prst="rect">
            <a:avLst/>
          </a:prstGeom>
        </p:spPr>
        <p:txBody>
          <a:bodyPr lIns="0" tIns="0" rIns="0" bIns="0" rtlCol="0" anchor="t">
            <a:spAutoFit/>
          </a:bodyPr>
          <a:lstStyle/>
          <a:p>
            <a:pPr>
              <a:lnSpc>
                <a:spcPts val="3499"/>
              </a:lnSpc>
            </a:pPr>
            <a:r>
              <a:rPr lang="en-US" sz="2499" dirty="0">
                <a:solidFill>
                  <a:srgbClr val="000000"/>
                </a:solidFill>
                <a:latin typeface="Lato"/>
              </a:rPr>
              <a:t>A Methodology for Quantitative Impact Assessment before Accession </a:t>
            </a:r>
          </a:p>
          <a:p>
            <a:pPr>
              <a:lnSpc>
                <a:spcPts val="3499"/>
              </a:lnSpc>
            </a:pPr>
            <a:endParaRPr lang="en-US" sz="2499" dirty="0">
              <a:solidFill>
                <a:srgbClr val="000000"/>
              </a:solidFill>
              <a:latin typeface="Lato"/>
            </a:endParaRPr>
          </a:p>
        </p:txBody>
      </p:sp>
      <p:sp>
        <p:nvSpPr>
          <p:cNvPr id="19" name="Freeform 12">
            <a:extLst>
              <a:ext uri="{FF2B5EF4-FFF2-40B4-BE49-F238E27FC236}">
                <a16:creationId xmlns:a16="http://schemas.microsoft.com/office/drawing/2014/main" id="{6A61F6D5-73A9-9D2C-3004-908B14D1838F}"/>
              </a:ext>
            </a:extLst>
          </p:cNvPr>
          <p:cNvSpPr/>
          <p:nvPr/>
        </p:nvSpPr>
        <p:spPr>
          <a:xfrm>
            <a:off x="742950" y="9584011"/>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41B57B38-DD65-4F50-3743-D527E9185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4200" y="9388476"/>
            <a:ext cx="1572769" cy="7863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6AAA"/>
        </a:solidFill>
        <a:effectLst/>
      </p:bgPr>
    </p:bg>
    <p:spTree>
      <p:nvGrpSpPr>
        <p:cNvPr id="1" name=""/>
        <p:cNvGrpSpPr/>
        <p:nvPr/>
      </p:nvGrpSpPr>
      <p:grpSpPr>
        <a:xfrm>
          <a:off x="0" y="0"/>
          <a:ext cx="0" cy="0"/>
          <a:chOff x="0" y="0"/>
          <a:chExt cx="0" cy="0"/>
        </a:xfrm>
      </p:grpSpPr>
      <p:grpSp>
        <p:nvGrpSpPr>
          <p:cNvPr id="2" name="Group 2"/>
          <p:cNvGrpSpPr/>
          <p:nvPr/>
        </p:nvGrpSpPr>
        <p:grpSpPr>
          <a:xfrm>
            <a:off x="724078" y="0"/>
            <a:ext cx="18796005" cy="10287000"/>
            <a:chOff x="0" y="0"/>
            <a:chExt cx="25061340" cy="13716000"/>
          </a:xfrm>
        </p:grpSpPr>
        <p:pic>
          <p:nvPicPr>
            <p:cNvPr id="3" name="Picture 3"/>
            <p:cNvPicPr>
              <a:picLocks noChangeAspect="1"/>
            </p:cNvPicPr>
            <p:nvPr/>
          </p:nvPicPr>
          <p:blipFill>
            <a:blip r:embed="rId3" cstate="email">
              <a:alphaModFix amt="8999"/>
              <a:extLst>
                <a:ext uri="{28A0092B-C50C-407E-A947-70E740481C1C}">
                  <a14:useLocalDpi xmlns:a14="http://schemas.microsoft.com/office/drawing/2010/main"/>
                </a:ext>
              </a:extLst>
            </a:blip>
            <a:srcRect/>
            <a:stretch>
              <a:fillRect/>
            </a:stretch>
          </p:blipFill>
          <p:spPr>
            <a:xfrm>
              <a:off x="0" y="0"/>
              <a:ext cx="25061340" cy="13716000"/>
            </a:xfrm>
            <a:prstGeom prst="rect">
              <a:avLst/>
            </a:prstGeom>
          </p:spPr>
        </p:pic>
      </p:grpSp>
      <p:sp>
        <p:nvSpPr>
          <p:cNvPr id="4" name="Freeform 4"/>
          <p:cNvSpPr/>
          <p:nvPr/>
        </p:nvSpPr>
        <p:spPr>
          <a:xfrm rot="5400000">
            <a:off x="8827022" y="8305590"/>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TextBox 5"/>
          <p:cNvSpPr txBox="1"/>
          <p:nvPr/>
        </p:nvSpPr>
        <p:spPr>
          <a:xfrm>
            <a:off x="2307420" y="1572835"/>
            <a:ext cx="13673160" cy="1965175"/>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GPA’S COMPONENTS AND AIM </a:t>
            </a:r>
          </a:p>
          <a:p>
            <a:pPr algn="ctr">
              <a:lnSpc>
                <a:spcPts val="7699"/>
              </a:lnSpc>
            </a:pPr>
            <a:endParaRPr lang="en-US" sz="6999" dirty="0">
              <a:solidFill>
                <a:srgbClr val="FFFFFF"/>
              </a:solidFill>
              <a:latin typeface="Glacial Indifference Bold"/>
            </a:endParaRPr>
          </a:p>
        </p:txBody>
      </p:sp>
      <p:sp>
        <p:nvSpPr>
          <p:cNvPr id="6" name="TextBox 6"/>
          <p:cNvSpPr txBox="1"/>
          <p:nvPr/>
        </p:nvSpPr>
        <p:spPr>
          <a:xfrm>
            <a:off x="3387027" y="2816186"/>
            <a:ext cx="11513946" cy="1479589"/>
          </a:xfrm>
          <a:prstGeom prst="rect">
            <a:avLst/>
          </a:prstGeom>
        </p:spPr>
        <p:txBody>
          <a:bodyPr lIns="0" tIns="0" rIns="0" bIns="0" rtlCol="0" anchor="t">
            <a:spAutoFit/>
          </a:bodyPr>
          <a:lstStyle/>
          <a:p>
            <a:pPr algn="ctr">
              <a:lnSpc>
                <a:spcPts val="2940"/>
              </a:lnSpc>
            </a:pPr>
            <a:r>
              <a:rPr lang="en-US" sz="2100" dirty="0">
                <a:solidFill>
                  <a:srgbClr val="FFFFFF"/>
                </a:solidFill>
                <a:latin typeface="Lato"/>
              </a:rPr>
              <a:t>“To ensure open, fair and transparent conditions of competition in the government procurement markets, a number of WTO members have negotiated the Agreement on Government Procurement (GPA).”</a:t>
            </a:r>
          </a:p>
          <a:p>
            <a:pPr algn="ctr">
              <a:lnSpc>
                <a:spcPts val="2940"/>
              </a:lnSpc>
            </a:pPr>
            <a:endParaRPr lang="en-US" sz="2100" dirty="0">
              <a:solidFill>
                <a:srgbClr val="FFFFFF"/>
              </a:solidFill>
              <a:latin typeface="Lato"/>
            </a:endParaRPr>
          </a:p>
        </p:txBody>
      </p:sp>
      <p:grpSp>
        <p:nvGrpSpPr>
          <p:cNvPr id="7" name="Group 7"/>
          <p:cNvGrpSpPr/>
          <p:nvPr/>
        </p:nvGrpSpPr>
        <p:grpSpPr>
          <a:xfrm>
            <a:off x="3078038" y="5143500"/>
            <a:ext cx="12091487" cy="1341344"/>
            <a:chOff x="0" y="0"/>
            <a:chExt cx="16121982" cy="1788458"/>
          </a:xfrm>
        </p:grpSpPr>
        <p:grpSp>
          <p:nvGrpSpPr>
            <p:cNvPr id="8" name="Group 8"/>
            <p:cNvGrpSpPr/>
            <p:nvPr/>
          </p:nvGrpSpPr>
          <p:grpSpPr>
            <a:xfrm>
              <a:off x="0" y="0"/>
              <a:ext cx="7598989" cy="1427038"/>
              <a:chOff x="0" y="0"/>
              <a:chExt cx="2164084" cy="406400"/>
            </a:xfrm>
          </p:grpSpPr>
          <p:sp>
            <p:nvSpPr>
              <p:cNvPr id="9" name="Freeform 9"/>
              <p:cNvSpPr/>
              <p:nvPr/>
            </p:nvSpPr>
            <p:spPr>
              <a:xfrm>
                <a:off x="0" y="0"/>
                <a:ext cx="2164084" cy="406400"/>
              </a:xfrm>
              <a:custGeom>
                <a:avLst/>
                <a:gdLst/>
                <a:ahLst/>
                <a:cxnLst/>
                <a:rect l="l" t="t" r="r" b="b"/>
                <a:pathLst>
                  <a:path w="2164084" h="406400">
                    <a:moveTo>
                      <a:pt x="1960884" y="0"/>
                    </a:moveTo>
                    <a:cubicBezTo>
                      <a:pt x="2073108" y="0"/>
                      <a:pt x="2164084" y="90976"/>
                      <a:pt x="2164084" y="203200"/>
                    </a:cubicBezTo>
                    <a:cubicBezTo>
                      <a:pt x="2164084" y="315424"/>
                      <a:pt x="2073108" y="406400"/>
                      <a:pt x="1960884" y="406400"/>
                    </a:cubicBezTo>
                    <a:lnTo>
                      <a:pt x="203200" y="406400"/>
                    </a:lnTo>
                    <a:cubicBezTo>
                      <a:pt x="90976" y="406400"/>
                      <a:pt x="0" y="315424"/>
                      <a:pt x="0" y="203200"/>
                    </a:cubicBezTo>
                    <a:cubicBezTo>
                      <a:pt x="0" y="90976"/>
                      <a:pt x="90976" y="0"/>
                      <a:pt x="203200" y="0"/>
                    </a:cubicBezTo>
                    <a:close/>
                  </a:path>
                </a:pathLst>
              </a:custGeom>
              <a:solidFill>
                <a:srgbClr val="AF3A07"/>
              </a:solidFill>
            </p:spPr>
            <p:txBody>
              <a:bodyPr/>
              <a:lstStyle/>
              <a:p>
                <a:endParaRPr lang="en-US"/>
              </a:p>
            </p:txBody>
          </p:sp>
          <p:sp>
            <p:nvSpPr>
              <p:cNvPr id="10" name="TextBox 10"/>
              <p:cNvSpPr txBox="1"/>
              <p:nvPr/>
            </p:nvSpPr>
            <p:spPr>
              <a:xfrm>
                <a:off x="0" y="-9525"/>
                <a:ext cx="2164084" cy="415925"/>
              </a:xfrm>
              <a:prstGeom prst="rect">
                <a:avLst/>
              </a:prstGeom>
            </p:spPr>
            <p:txBody>
              <a:bodyPr lIns="50800" tIns="50800" rIns="50800" bIns="50800" rtlCol="0" anchor="ctr"/>
              <a:lstStyle/>
              <a:p>
                <a:pPr algn="ctr">
                  <a:lnSpc>
                    <a:spcPts val="2160"/>
                  </a:lnSpc>
                </a:pPr>
                <a:endParaRPr/>
              </a:p>
            </p:txBody>
          </p:sp>
        </p:grpSp>
        <p:grpSp>
          <p:nvGrpSpPr>
            <p:cNvPr id="11" name="Group 11"/>
            <p:cNvGrpSpPr/>
            <p:nvPr/>
          </p:nvGrpSpPr>
          <p:grpSpPr>
            <a:xfrm>
              <a:off x="8522993" y="0"/>
              <a:ext cx="7598989" cy="1427038"/>
              <a:chOff x="0" y="0"/>
              <a:chExt cx="2164084" cy="406400"/>
            </a:xfrm>
          </p:grpSpPr>
          <p:sp>
            <p:nvSpPr>
              <p:cNvPr id="12" name="Freeform 12"/>
              <p:cNvSpPr/>
              <p:nvPr/>
            </p:nvSpPr>
            <p:spPr>
              <a:xfrm>
                <a:off x="0" y="0"/>
                <a:ext cx="2164084" cy="406400"/>
              </a:xfrm>
              <a:custGeom>
                <a:avLst/>
                <a:gdLst/>
                <a:ahLst/>
                <a:cxnLst/>
                <a:rect l="l" t="t" r="r" b="b"/>
                <a:pathLst>
                  <a:path w="2164084" h="406400">
                    <a:moveTo>
                      <a:pt x="1960884" y="0"/>
                    </a:moveTo>
                    <a:cubicBezTo>
                      <a:pt x="2073108" y="0"/>
                      <a:pt x="2164084" y="90976"/>
                      <a:pt x="2164084" y="203200"/>
                    </a:cubicBezTo>
                    <a:cubicBezTo>
                      <a:pt x="2164084" y="315424"/>
                      <a:pt x="2073108" y="406400"/>
                      <a:pt x="1960884" y="406400"/>
                    </a:cubicBezTo>
                    <a:lnTo>
                      <a:pt x="203200" y="406400"/>
                    </a:lnTo>
                    <a:cubicBezTo>
                      <a:pt x="90976" y="406400"/>
                      <a:pt x="0" y="315424"/>
                      <a:pt x="0" y="203200"/>
                    </a:cubicBezTo>
                    <a:cubicBezTo>
                      <a:pt x="0" y="90976"/>
                      <a:pt x="90976" y="0"/>
                      <a:pt x="203200" y="0"/>
                    </a:cubicBezTo>
                    <a:close/>
                  </a:path>
                </a:pathLst>
              </a:custGeom>
              <a:solidFill>
                <a:srgbClr val="AF3A07"/>
              </a:solidFill>
            </p:spPr>
            <p:txBody>
              <a:bodyPr/>
              <a:lstStyle/>
              <a:p>
                <a:endParaRPr lang="en-US"/>
              </a:p>
            </p:txBody>
          </p:sp>
          <p:sp>
            <p:nvSpPr>
              <p:cNvPr id="13" name="TextBox 13"/>
              <p:cNvSpPr txBox="1"/>
              <p:nvPr/>
            </p:nvSpPr>
            <p:spPr>
              <a:xfrm>
                <a:off x="0" y="-9525"/>
                <a:ext cx="2164084" cy="415925"/>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7327200" y="0"/>
              <a:ext cx="1514724" cy="1514724"/>
            </a:xfrm>
            <a:custGeom>
              <a:avLst/>
              <a:gdLst/>
              <a:ahLst/>
              <a:cxnLst/>
              <a:rect l="l" t="t" r="r" b="b"/>
              <a:pathLst>
                <a:path w="1514724" h="1514724">
                  <a:moveTo>
                    <a:pt x="0" y="0"/>
                  </a:moveTo>
                  <a:lnTo>
                    <a:pt x="1514725" y="0"/>
                  </a:lnTo>
                  <a:lnTo>
                    <a:pt x="1514725" y="1514724"/>
                  </a:lnTo>
                  <a:lnTo>
                    <a:pt x="0" y="151472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TextBox 15"/>
            <p:cNvSpPr txBox="1"/>
            <p:nvPr/>
          </p:nvSpPr>
          <p:spPr>
            <a:xfrm>
              <a:off x="1724762" y="436834"/>
              <a:ext cx="6082707" cy="990203"/>
            </a:xfrm>
            <a:prstGeom prst="rect">
              <a:avLst/>
            </a:prstGeom>
          </p:spPr>
          <p:txBody>
            <a:bodyPr lIns="0" tIns="0" rIns="0" bIns="0" rtlCol="0" anchor="t">
              <a:spAutoFit/>
            </a:bodyPr>
            <a:lstStyle/>
            <a:p>
              <a:pPr>
                <a:lnSpc>
                  <a:spcPts val="2999"/>
                </a:lnSpc>
              </a:pPr>
              <a:r>
                <a:rPr lang="en-US" sz="2499" dirty="0">
                  <a:solidFill>
                    <a:srgbClr val="FFFFFF"/>
                  </a:solidFill>
                  <a:latin typeface="Lato Bold"/>
                </a:rPr>
                <a:t>Text of the Agreement</a:t>
              </a:r>
            </a:p>
            <a:p>
              <a:pPr>
                <a:lnSpc>
                  <a:spcPts val="2999"/>
                </a:lnSpc>
              </a:pPr>
              <a:endParaRPr lang="en-US" sz="2499" dirty="0">
                <a:solidFill>
                  <a:srgbClr val="FFFFFF"/>
                </a:solidFill>
                <a:latin typeface="Lato Bold"/>
              </a:endParaRPr>
            </a:p>
          </p:txBody>
        </p:sp>
        <p:sp>
          <p:nvSpPr>
            <p:cNvPr id="16" name="TextBox 16"/>
            <p:cNvSpPr txBox="1"/>
            <p:nvPr/>
          </p:nvSpPr>
          <p:spPr>
            <a:xfrm>
              <a:off x="9392057" y="303153"/>
              <a:ext cx="6082706" cy="1485305"/>
            </a:xfrm>
            <a:prstGeom prst="rect">
              <a:avLst/>
            </a:prstGeom>
          </p:spPr>
          <p:txBody>
            <a:bodyPr lIns="0" tIns="0" rIns="0" bIns="0" rtlCol="0" anchor="t">
              <a:spAutoFit/>
            </a:bodyPr>
            <a:lstStyle/>
            <a:p>
              <a:pPr>
                <a:lnSpc>
                  <a:spcPts val="2999"/>
                </a:lnSpc>
              </a:pPr>
              <a:r>
                <a:rPr lang="en-US" sz="2499" dirty="0">
                  <a:solidFill>
                    <a:srgbClr val="FFFFFF"/>
                  </a:solidFill>
                  <a:latin typeface="Lato Bold"/>
                </a:rPr>
                <a:t>Parties’ market access schedules of commitments</a:t>
              </a:r>
            </a:p>
            <a:p>
              <a:pPr>
                <a:lnSpc>
                  <a:spcPts val="2999"/>
                </a:lnSpc>
              </a:pPr>
              <a:endParaRPr lang="en-US" sz="2499" dirty="0">
                <a:solidFill>
                  <a:srgbClr val="FFFFFF"/>
                </a:solidFill>
                <a:latin typeface="Lato Bold"/>
              </a:endParaRPr>
            </a:p>
          </p:txBody>
        </p:sp>
      </p:grpSp>
      <p:sp>
        <p:nvSpPr>
          <p:cNvPr id="17" name="TextBox 17"/>
          <p:cNvSpPr txBox="1"/>
          <p:nvPr/>
        </p:nvSpPr>
        <p:spPr>
          <a:xfrm>
            <a:off x="5212553" y="9262547"/>
            <a:ext cx="7862894" cy="513514"/>
          </a:xfrm>
          <a:prstGeom prst="rect">
            <a:avLst/>
          </a:prstGeom>
        </p:spPr>
        <p:txBody>
          <a:bodyPr lIns="0" tIns="0" rIns="0" bIns="0" rtlCol="0" anchor="t">
            <a:spAutoFit/>
          </a:bodyPr>
          <a:lstStyle/>
          <a:p>
            <a:pPr algn="ctr">
              <a:lnSpc>
                <a:spcPts val="2016"/>
              </a:lnSpc>
            </a:pPr>
            <a:r>
              <a:rPr lang="en-US" sz="1800" dirty="0">
                <a:solidFill>
                  <a:srgbClr val="FFFFFF"/>
                </a:solidFill>
                <a:latin typeface="Lato"/>
              </a:rPr>
              <a:t>Mutually open government procurement markets among its parties </a:t>
            </a:r>
          </a:p>
          <a:p>
            <a:pPr algn="ctr">
              <a:lnSpc>
                <a:spcPts val="2016"/>
              </a:lnSpc>
            </a:pPr>
            <a:endParaRPr lang="en-US" sz="1800" dirty="0">
              <a:solidFill>
                <a:srgbClr val="FFFFFF"/>
              </a:solidFill>
              <a:latin typeface="Lato"/>
            </a:endParaRPr>
          </a:p>
        </p:txBody>
      </p:sp>
      <p:grpSp>
        <p:nvGrpSpPr>
          <p:cNvPr id="18" name="Group 18"/>
          <p:cNvGrpSpPr/>
          <p:nvPr/>
        </p:nvGrpSpPr>
        <p:grpSpPr>
          <a:xfrm>
            <a:off x="4260431" y="7293523"/>
            <a:ext cx="9767136" cy="603356"/>
            <a:chOff x="0" y="0"/>
            <a:chExt cx="13022849" cy="804474"/>
          </a:xfrm>
        </p:grpSpPr>
        <p:grpSp>
          <p:nvGrpSpPr>
            <p:cNvPr id="19" name="Group 19"/>
            <p:cNvGrpSpPr/>
            <p:nvPr/>
          </p:nvGrpSpPr>
          <p:grpSpPr>
            <a:xfrm>
              <a:off x="0" y="0"/>
              <a:ext cx="4017256" cy="754413"/>
              <a:chOff x="0" y="0"/>
              <a:chExt cx="2164084" cy="406400"/>
            </a:xfrm>
          </p:grpSpPr>
          <p:sp>
            <p:nvSpPr>
              <p:cNvPr id="20" name="Freeform 20"/>
              <p:cNvSpPr/>
              <p:nvPr/>
            </p:nvSpPr>
            <p:spPr>
              <a:xfrm>
                <a:off x="0" y="0"/>
                <a:ext cx="2164084" cy="406400"/>
              </a:xfrm>
              <a:custGeom>
                <a:avLst/>
                <a:gdLst/>
                <a:ahLst/>
                <a:cxnLst/>
                <a:rect l="l" t="t" r="r" b="b"/>
                <a:pathLst>
                  <a:path w="2164084" h="406400">
                    <a:moveTo>
                      <a:pt x="1960884" y="0"/>
                    </a:moveTo>
                    <a:cubicBezTo>
                      <a:pt x="2073108" y="0"/>
                      <a:pt x="2164084" y="90976"/>
                      <a:pt x="2164084" y="203200"/>
                    </a:cubicBezTo>
                    <a:cubicBezTo>
                      <a:pt x="2164084" y="315424"/>
                      <a:pt x="2073108" y="406400"/>
                      <a:pt x="1960884"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US"/>
              </a:p>
            </p:txBody>
          </p:sp>
          <p:sp>
            <p:nvSpPr>
              <p:cNvPr id="21" name="TextBox 21"/>
              <p:cNvSpPr txBox="1"/>
              <p:nvPr/>
            </p:nvSpPr>
            <p:spPr>
              <a:xfrm>
                <a:off x="0" y="-9525"/>
                <a:ext cx="2164084" cy="415925"/>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4505737" y="0"/>
              <a:ext cx="4017256" cy="754413"/>
              <a:chOff x="0" y="0"/>
              <a:chExt cx="2164084" cy="406400"/>
            </a:xfrm>
          </p:grpSpPr>
          <p:sp>
            <p:nvSpPr>
              <p:cNvPr id="23" name="Freeform 23"/>
              <p:cNvSpPr/>
              <p:nvPr/>
            </p:nvSpPr>
            <p:spPr>
              <a:xfrm>
                <a:off x="0" y="0"/>
                <a:ext cx="2164084" cy="406400"/>
              </a:xfrm>
              <a:custGeom>
                <a:avLst/>
                <a:gdLst/>
                <a:ahLst/>
                <a:cxnLst/>
                <a:rect l="l" t="t" r="r" b="b"/>
                <a:pathLst>
                  <a:path w="2164084" h="406400">
                    <a:moveTo>
                      <a:pt x="1960884" y="0"/>
                    </a:moveTo>
                    <a:cubicBezTo>
                      <a:pt x="2073108" y="0"/>
                      <a:pt x="2164084" y="90976"/>
                      <a:pt x="2164084" y="203200"/>
                    </a:cubicBezTo>
                    <a:cubicBezTo>
                      <a:pt x="2164084" y="315424"/>
                      <a:pt x="2073108" y="406400"/>
                      <a:pt x="1960884"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US"/>
              </a:p>
            </p:txBody>
          </p:sp>
          <p:sp>
            <p:nvSpPr>
              <p:cNvPr id="24" name="TextBox 24"/>
              <p:cNvSpPr txBox="1"/>
              <p:nvPr/>
            </p:nvSpPr>
            <p:spPr>
              <a:xfrm>
                <a:off x="0" y="-9525"/>
                <a:ext cx="2164084" cy="415925"/>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9005593" y="5489"/>
              <a:ext cx="4017256" cy="754413"/>
              <a:chOff x="0" y="0"/>
              <a:chExt cx="2164084" cy="406400"/>
            </a:xfrm>
          </p:grpSpPr>
          <p:sp>
            <p:nvSpPr>
              <p:cNvPr id="26" name="Freeform 26"/>
              <p:cNvSpPr/>
              <p:nvPr/>
            </p:nvSpPr>
            <p:spPr>
              <a:xfrm>
                <a:off x="0" y="0"/>
                <a:ext cx="2164084" cy="406400"/>
              </a:xfrm>
              <a:custGeom>
                <a:avLst/>
                <a:gdLst/>
                <a:ahLst/>
                <a:cxnLst/>
                <a:rect l="l" t="t" r="r" b="b"/>
                <a:pathLst>
                  <a:path w="2164084" h="406400">
                    <a:moveTo>
                      <a:pt x="1960884" y="0"/>
                    </a:moveTo>
                    <a:cubicBezTo>
                      <a:pt x="2073108" y="0"/>
                      <a:pt x="2164084" y="90976"/>
                      <a:pt x="2164084" y="203200"/>
                    </a:cubicBezTo>
                    <a:cubicBezTo>
                      <a:pt x="2164084" y="315424"/>
                      <a:pt x="2073108" y="406400"/>
                      <a:pt x="1960884" y="406400"/>
                    </a:cubicBezTo>
                    <a:lnTo>
                      <a:pt x="203200" y="406400"/>
                    </a:lnTo>
                    <a:cubicBezTo>
                      <a:pt x="90976" y="406400"/>
                      <a:pt x="0" y="315424"/>
                      <a:pt x="0" y="203200"/>
                    </a:cubicBezTo>
                    <a:cubicBezTo>
                      <a:pt x="0" y="90976"/>
                      <a:pt x="90976" y="0"/>
                      <a:pt x="203200" y="0"/>
                    </a:cubicBezTo>
                    <a:close/>
                  </a:path>
                </a:pathLst>
              </a:custGeom>
              <a:solidFill>
                <a:srgbClr val="FFFFFF"/>
              </a:solidFill>
            </p:spPr>
            <p:txBody>
              <a:bodyPr/>
              <a:lstStyle/>
              <a:p>
                <a:endParaRPr lang="en-US"/>
              </a:p>
            </p:txBody>
          </p:sp>
          <p:sp>
            <p:nvSpPr>
              <p:cNvPr id="27" name="TextBox 27"/>
              <p:cNvSpPr txBox="1"/>
              <p:nvPr/>
            </p:nvSpPr>
            <p:spPr>
              <a:xfrm>
                <a:off x="0" y="-9525"/>
                <a:ext cx="2164084" cy="415925"/>
              </a:xfrm>
              <a:prstGeom prst="rect">
                <a:avLst/>
              </a:prstGeom>
            </p:spPr>
            <p:txBody>
              <a:bodyPr lIns="50800" tIns="50800" rIns="50800" bIns="50800" rtlCol="0" anchor="ctr"/>
              <a:lstStyle/>
              <a:p>
                <a:pPr algn="ctr">
                  <a:lnSpc>
                    <a:spcPts val="2160"/>
                  </a:lnSpc>
                </a:pPr>
                <a:endParaRPr/>
              </a:p>
            </p:txBody>
          </p:sp>
        </p:grpSp>
        <p:sp>
          <p:nvSpPr>
            <p:cNvPr id="28" name="TextBox 28"/>
            <p:cNvSpPr txBox="1"/>
            <p:nvPr/>
          </p:nvSpPr>
          <p:spPr>
            <a:xfrm>
              <a:off x="417894" y="251827"/>
              <a:ext cx="3215664" cy="533301"/>
            </a:xfrm>
            <a:prstGeom prst="rect">
              <a:avLst/>
            </a:prstGeom>
          </p:spPr>
          <p:txBody>
            <a:bodyPr lIns="0" tIns="0" rIns="0" bIns="0" rtlCol="0" anchor="t">
              <a:spAutoFit/>
            </a:bodyPr>
            <a:lstStyle/>
            <a:p>
              <a:pPr algn="ctr">
                <a:lnSpc>
                  <a:spcPts val="1585"/>
                </a:lnSpc>
              </a:pPr>
              <a:r>
                <a:rPr lang="en-US" dirty="0">
                  <a:solidFill>
                    <a:srgbClr val="000000"/>
                  </a:solidFill>
                  <a:latin typeface="Lato Bold"/>
                </a:rPr>
                <a:t>Non-discrimination </a:t>
              </a:r>
            </a:p>
            <a:p>
              <a:pPr algn="ctr">
                <a:lnSpc>
                  <a:spcPts val="1585"/>
                </a:lnSpc>
              </a:pPr>
              <a:endParaRPr lang="en-US" sz="1321" dirty="0">
                <a:solidFill>
                  <a:srgbClr val="000000"/>
                </a:solidFill>
                <a:latin typeface="Lato Bold"/>
              </a:endParaRPr>
            </a:p>
          </p:txBody>
        </p:sp>
        <p:sp>
          <p:nvSpPr>
            <p:cNvPr id="29" name="TextBox 29"/>
            <p:cNvSpPr txBox="1"/>
            <p:nvPr/>
          </p:nvSpPr>
          <p:spPr>
            <a:xfrm>
              <a:off x="4923631" y="251827"/>
              <a:ext cx="3215664" cy="533301"/>
            </a:xfrm>
            <a:prstGeom prst="rect">
              <a:avLst/>
            </a:prstGeom>
          </p:spPr>
          <p:txBody>
            <a:bodyPr lIns="0" tIns="0" rIns="0" bIns="0" rtlCol="0" anchor="t">
              <a:spAutoFit/>
            </a:bodyPr>
            <a:lstStyle/>
            <a:p>
              <a:pPr algn="ctr">
                <a:lnSpc>
                  <a:spcPts val="1585"/>
                </a:lnSpc>
              </a:pPr>
              <a:r>
                <a:rPr lang="en-US" dirty="0">
                  <a:solidFill>
                    <a:srgbClr val="000000"/>
                  </a:solidFill>
                  <a:latin typeface="Lato Bold"/>
                </a:rPr>
                <a:t>Transparency</a:t>
              </a:r>
              <a:r>
                <a:rPr lang="en-US" sz="1321" dirty="0">
                  <a:solidFill>
                    <a:srgbClr val="000000"/>
                  </a:solidFill>
                  <a:latin typeface="Lato Bold"/>
                </a:rPr>
                <a:t> </a:t>
              </a:r>
            </a:p>
            <a:p>
              <a:pPr algn="ctr">
                <a:lnSpc>
                  <a:spcPts val="1585"/>
                </a:lnSpc>
              </a:pPr>
              <a:endParaRPr lang="en-US" sz="1321" dirty="0">
                <a:solidFill>
                  <a:srgbClr val="000000"/>
                </a:solidFill>
                <a:latin typeface="Lato Bold"/>
              </a:endParaRPr>
            </a:p>
          </p:txBody>
        </p:sp>
        <p:sp>
          <p:nvSpPr>
            <p:cNvPr id="30" name="TextBox 30"/>
            <p:cNvSpPr txBox="1"/>
            <p:nvPr/>
          </p:nvSpPr>
          <p:spPr>
            <a:xfrm>
              <a:off x="9423488" y="257316"/>
              <a:ext cx="3215664" cy="547158"/>
            </a:xfrm>
            <a:prstGeom prst="rect">
              <a:avLst/>
            </a:prstGeom>
          </p:spPr>
          <p:txBody>
            <a:bodyPr lIns="0" tIns="0" rIns="0" bIns="0" rtlCol="0" anchor="t">
              <a:spAutoFit/>
            </a:bodyPr>
            <a:lstStyle/>
            <a:p>
              <a:pPr algn="ctr">
                <a:lnSpc>
                  <a:spcPts val="1585"/>
                </a:lnSpc>
              </a:pPr>
              <a:r>
                <a:rPr lang="en-US" dirty="0">
                  <a:solidFill>
                    <a:srgbClr val="000000"/>
                  </a:solidFill>
                  <a:latin typeface="Lato Bold"/>
                </a:rPr>
                <a:t>Procedure fairness</a:t>
              </a:r>
            </a:p>
            <a:p>
              <a:pPr algn="ctr">
                <a:lnSpc>
                  <a:spcPts val="1585"/>
                </a:lnSpc>
              </a:pPr>
              <a:endParaRPr lang="en-US" dirty="0">
                <a:solidFill>
                  <a:srgbClr val="000000"/>
                </a:solidFill>
                <a:latin typeface="Lato Bol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336579" y="4375523"/>
            <a:ext cx="4036755" cy="2333972"/>
          </a:xfrm>
          <a:prstGeom prst="rect">
            <a:avLst/>
          </a:prstGeom>
        </p:spPr>
        <p:txBody>
          <a:bodyPr wrap="square" lIns="0" tIns="0" rIns="0" bIns="0" rtlCol="0" anchor="t">
            <a:spAutoFit/>
          </a:bodyPr>
          <a:lstStyle/>
          <a:p>
            <a:pPr algn="ctr">
              <a:lnSpc>
                <a:spcPts val="9129"/>
              </a:lnSpc>
            </a:pPr>
            <a:r>
              <a:rPr lang="en-US" sz="8000" dirty="0">
                <a:solidFill>
                  <a:srgbClr val="0A6AAA"/>
                </a:solidFill>
                <a:latin typeface="Gill Sans MT" panose="020B0502020104020203" pitchFamily="34" charset="0"/>
              </a:rPr>
              <a:t>IMPACTS OF GPA</a:t>
            </a:r>
          </a:p>
        </p:txBody>
      </p:sp>
      <p:sp>
        <p:nvSpPr>
          <p:cNvPr id="4" name="Freeform 4"/>
          <p:cNvSpPr/>
          <p:nvPr/>
        </p:nvSpPr>
        <p:spPr>
          <a:xfrm>
            <a:off x="14350299" y="9258300"/>
            <a:ext cx="3211827" cy="2879938"/>
          </a:xfrm>
          <a:custGeom>
            <a:avLst/>
            <a:gdLst/>
            <a:ahLst/>
            <a:cxnLst/>
            <a:rect l="l" t="t" r="r" b="b"/>
            <a:pathLst>
              <a:path w="3211827" h="2879938">
                <a:moveTo>
                  <a:pt x="0" y="0"/>
                </a:moveTo>
                <a:lnTo>
                  <a:pt x="3211827" y="0"/>
                </a:lnTo>
                <a:lnTo>
                  <a:pt x="3211827" y="2879938"/>
                </a:lnTo>
                <a:lnTo>
                  <a:pt x="0" y="287993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2559159" y="1640103"/>
            <a:ext cx="7591596" cy="7591596"/>
          </a:xfrm>
          <a:custGeom>
            <a:avLst/>
            <a:gdLst/>
            <a:ahLst/>
            <a:cxnLst/>
            <a:rect l="l" t="t" r="r" b="b"/>
            <a:pathLst>
              <a:path w="7591596" h="7591596">
                <a:moveTo>
                  <a:pt x="0" y="0"/>
                </a:moveTo>
                <a:lnTo>
                  <a:pt x="7591596" y="0"/>
                </a:lnTo>
                <a:lnTo>
                  <a:pt x="7591596" y="7591596"/>
                </a:lnTo>
                <a:lnTo>
                  <a:pt x="0" y="7591596"/>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a:p>
        </p:txBody>
      </p:sp>
      <p:sp>
        <p:nvSpPr>
          <p:cNvPr id="7" name="TextBox 7"/>
          <p:cNvSpPr txBox="1"/>
          <p:nvPr/>
        </p:nvSpPr>
        <p:spPr>
          <a:xfrm rot="-2774072">
            <a:off x="-98880" y="1187611"/>
            <a:ext cx="4825299" cy="741550"/>
          </a:xfrm>
          <a:prstGeom prst="rect">
            <a:avLst/>
          </a:prstGeom>
        </p:spPr>
        <p:txBody>
          <a:bodyPr wrap="square" lIns="0" tIns="0" rIns="0" bIns="0" rtlCol="0" anchor="t">
            <a:spAutoFit/>
          </a:bodyPr>
          <a:lstStyle/>
          <a:p>
            <a:pPr algn="ctr">
              <a:lnSpc>
                <a:spcPts val="2999"/>
              </a:lnSpc>
              <a:spcBef>
                <a:spcPct val="0"/>
              </a:spcBef>
            </a:pPr>
            <a:r>
              <a:rPr lang="en-US" sz="2499" dirty="0">
                <a:solidFill>
                  <a:srgbClr val="000000"/>
                </a:solidFill>
                <a:latin typeface="Lato Bold"/>
              </a:rPr>
              <a:t>Improved Transparency, </a:t>
            </a:r>
          </a:p>
          <a:p>
            <a:pPr algn="ctr">
              <a:lnSpc>
                <a:spcPts val="2999"/>
              </a:lnSpc>
              <a:spcBef>
                <a:spcPct val="0"/>
              </a:spcBef>
            </a:pPr>
            <a:r>
              <a:rPr lang="en-US" sz="2499" dirty="0">
                <a:solidFill>
                  <a:srgbClr val="000000"/>
                </a:solidFill>
                <a:latin typeface="Lato Bold"/>
              </a:rPr>
              <a:t>Good governance</a:t>
            </a:r>
          </a:p>
        </p:txBody>
      </p:sp>
      <p:sp>
        <p:nvSpPr>
          <p:cNvPr id="8" name="TextBox 8"/>
          <p:cNvSpPr txBox="1"/>
          <p:nvPr/>
        </p:nvSpPr>
        <p:spPr>
          <a:xfrm rot="2936672">
            <a:off x="5309143" y="2817212"/>
            <a:ext cx="3679958" cy="3789702"/>
          </a:xfrm>
          <a:prstGeom prst="rect">
            <a:avLst/>
          </a:prstGeom>
        </p:spPr>
        <p:txBody>
          <a:bodyPr lIns="0" tIns="0" rIns="0" bIns="0" rtlCol="0" anchor="t">
            <a:prstTxWarp prst="textArchUp">
              <a:avLst/>
            </a:prstTxWarp>
            <a:spAutoFit/>
          </a:bodyPr>
          <a:lstStyle/>
          <a:p>
            <a:pPr algn="ctr">
              <a:lnSpc>
                <a:spcPts val="4199"/>
              </a:lnSpc>
            </a:pPr>
            <a:r>
              <a:rPr lang="en-US" sz="2999" dirty="0">
                <a:solidFill>
                  <a:srgbClr val="FFFFFF"/>
                </a:solidFill>
                <a:latin typeface="Lato Light"/>
              </a:rPr>
              <a:t>Public Buyers</a:t>
            </a:r>
          </a:p>
          <a:p>
            <a:pPr algn="ctr">
              <a:lnSpc>
                <a:spcPts val="4199"/>
              </a:lnSpc>
            </a:pPr>
            <a:endParaRPr lang="en-US" sz="2999" dirty="0">
              <a:solidFill>
                <a:srgbClr val="FFFFFF"/>
              </a:solidFill>
              <a:latin typeface="Lato Light"/>
            </a:endParaRPr>
          </a:p>
        </p:txBody>
      </p:sp>
      <p:sp>
        <p:nvSpPr>
          <p:cNvPr id="9" name="TextBox 9"/>
          <p:cNvSpPr txBox="1"/>
          <p:nvPr/>
        </p:nvSpPr>
        <p:spPr>
          <a:xfrm rot="2700000">
            <a:off x="8818270" y="1157787"/>
            <a:ext cx="3559186" cy="1126270"/>
          </a:xfrm>
          <a:prstGeom prst="rect">
            <a:avLst/>
          </a:prstGeom>
        </p:spPr>
        <p:txBody>
          <a:bodyPr lIns="0" tIns="0" rIns="0" bIns="0" rtlCol="0" anchor="t">
            <a:spAutoFit/>
          </a:bodyPr>
          <a:lstStyle/>
          <a:p>
            <a:pPr algn="ctr">
              <a:lnSpc>
                <a:spcPts val="2999"/>
              </a:lnSpc>
              <a:spcBef>
                <a:spcPct val="0"/>
              </a:spcBef>
            </a:pPr>
            <a:r>
              <a:rPr lang="en-US" sz="2499" dirty="0">
                <a:solidFill>
                  <a:srgbClr val="000000"/>
                </a:solidFill>
                <a:latin typeface="Lato Bold"/>
              </a:rPr>
              <a:t>Enhanced  competition</a:t>
            </a:r>
          </a:p>
          <a:p>
            <a:pPr algn="ctr">
              <a:lnSpc>
                <a:spcPts val="2999"/>
              </a:lnSpc>
              <a:spcBef>
                <a:spcPct val="0"/>
              </a:spcBef>
            </a:pPr>
            <a:r>
              <a:rPr lang="en-US" sz="2499" dirty="0">
                <a:solidFill>
                  <a:srgbClr val="000000"/>
                </a:solidFill>
                <a:latin typeface="Lato Bold"/>
              </a:rPr>
              <a:t>Potential improved value for money</a:t>
            </a:r>
          </a:p>
        </p:txBody>
      </p:sp>
      <p:sp>
        <p:nvSpPr>
          <p:cNvPr id="10" name="TextBox 10"/>
          <p:cNvSpPr txBox="1"/>
          <p:nvPr/>
        </p:nvSpPr>
        <p:spPr>
          <a:xfrm rot="-2622837">
            <a:off x="6519802" y="6935288"/>
            <a:ext cx="3685359" cy="1282481"/>
          </a:xfrm>
          <a:prstGeom prst="rect">
            <a:avLst/>
          </a:prstGeom>
        </p:spPr>
        <p:txBody>
          <a:bodyPr lIns="0" tIns="0" rIns="0" bIns="0" rtlCol="0" anchor="t">
            <a:prstTxWarp prst="textArchDown">
              <a:avLst/>
            </a:prstTxWarp>
            <a:spAutoFit/>
          </a:bodyPr>
          <a:lstStyle/>
          <a:p>
            <a:pPr algn="ctr">
              <a:lnSpc>
                <a:spcPts val="4199"/>
              </a:lnSpc>
            </a:pPr>
            <a:r>
              <a:rPr lang="en-US" sz="2999" dirty="0">
                <a:solidFill>
                  <a:srgbClr val="000000"/>
                </a:solidFill>
                <a:latin typeface="Lato Light"/>
              </a:rPr>
              <a:t> Domestic Suppliers</a:t>
            </a:r>
          </a:p>
          <a:p>
            <a:pPr algn="ctr">
              <a:lnSpc>
                <a:spcPts val="4199"/>
              </a:lnSpc>
            </a:pPr>
            <a:endParaRPr lang="en-US" sz="2999" dirty="0">
              <a:solidFill>
                <a:srgbClr val="000000"/>
              </a:solidFill>
              <a:latin typeface="Lato Light"/>
            </a:endParaRPr>
          </a:p>
        </p:txBody>
      </p:sp>
      <p:sp>
        <p:nvSpPr>
          <p:cNvPr id="11" name="TextBox 11"/>
          <p:cNvSpPr txBox="1"/>
          <p:nvPr/>
        </p:nvSpPr>
        <p:spPr>
          <a:xfrm>
            <a:off x="8766700" y="9105900"/>
            <a:ext cx="3951015" cy="1126270"/>
          </a:xfrm>
          <a:prstGeom prst="rect">
            <a:avLst/>
          </a:prstGeom>
        </p:spPr>
        <p:txBody>
          <a:bodyPr lIns="0" tIns="0" rIns="0" bIns="0" rtlCol="0" anchor="t">
            <a:spAutoFit/>
          </a:bodyPr>
          <a:lstStyle/>
          <a:p>
            <a:pPr algn="ctr">
              <a:lnSpc>
                <a:spcPts val="2999"/>
              </a:lnSpc>
              <a:spcBef>
                <a:spcPct val="0"/>
              </a:spcBef>
            </a:pPr>
            <a:r>
              <a:rPr lang="en-US" sz="2499" dirty="0">
                <a:solidFill>
                  <a:srgbClr val="000000"/>
                </a:solidFill>
                <a:latin typeface="Lato Bold"/>
              </a:rPr>
              <a:t>Potential export gains</a:t>
            </a:r>
          </a:p>
          <a:p>
            <a:pPr algn="ctr">
              <a:lnSpc>
                <a:spcPts val="2999"/>
              </a:lnSpc>
              <a:spcBef>
                <a:spcPct val="0"/>
              </a:spcBef>
            </a:pPr>
            <a:r>
              <a:rPr lang="en-US" sz="2499" dirty="0">
                <a:solidFill>
                  <a:srgbClr val="000000"/>
                </a:solidFill>
                <a:latin typeface="Lato Bold"/>
              </a:rPr>
              <a:t>More predictability rules and remedies  </a:t>
            </a:r>
          </a:p>
        </p:txBody>
      </p:sp>
      <p:sp>
        <p:nvSpPr>
          <p:cNvPr id="12" name="TextBox 12"/>
          <p:cNvSpPr txBox="1"/>
          <p:nvPr/>
        </p:nvSpPr>
        <p:spPr>
          <a:xfrm rot="3113127">
            <a:off x="3140995" y="4806895"/>
            <a:ext cx="3759244" cy="3641156"/>
          </a:xfrm>
          <a:prstGeom prst="rect">
            <a:avLst/>
          </a:prstGeom>
        </p:spPr>
        <p:txBody>
          <a:bodyPr lIns="0" tIns="0" rIns="0" bIns="0" rtlCol="0" anchor="t">
            <a:prstTxWarp prst="textArchDown">
              <a:avLst/>
            </a:prstTxWarp>
            <a:spAutoFit/>
          </a:bodyPr>
          <a:lstStyle/>
          <a:p>
            <a:pPr algn="ctr">
              <a:lnSpc>
                <a:spcPts val="4199"/>
              </a:lnSpc>
            </a:pPr>
            <a:r>
              <a:rPr lang="en-US" sz="2800" dirty="0">
                <a:solidFill>
                  <a:srgbClr val="FFFFFF"/>
                </a:solidFill>
                <a:latin typeface="Lato Light"/>
              </a:rPr>
              <a:t>Legal System</a:t>
            </a:r>
          </a:p>
        </p:txBody>
      </p:sp>
      <p:sp>
        <p:nvSpPr>
          <p:cNvPr id="13" name="TextBox 13"/>
          <p:cNvSpPr txBox="1"/>
          <p:nvPr/>
        </p:nvSpPr>
        <p:spPr>
          <a:xfrm>
            <a:off x="377155" y="9112679"/>
            <a:ext cx="4361244" cy="1126270"/>
          </a:xfrm>
          <a:prstGeom prst="rect">
            <a:avLst/>
          </a:prstGeom>
        </p:spPr>
        <p:txBody>
          <a:bodyPr wrap="square" lIns="0" tIns="0" rIns="0" bIns="0" rtlCol="0" anchor="t">
            <a:spAutoFit/>
          </a:bodyPr>
          <a:lstStyle/>
          <a:p>
            <a:pPr algn="ctr">
              <a:lnSpc>
                <a:spcPts val="2999"/>
              </a:lnSpc>
            </a:pPr>
            <a:r>
              <a:rPr lang="en-US" sz="2499" dirty="0">
                <a:solidFill>
                  <a:srgbClr val="000000"/>
                </a:solidFill>
                <a:latin typeface="Lato Bold"/>
              </a:rPr>
              <a:t>Regional/ international </a:t>
            </a:r>
            <a:r>
              <a:rPr lang="en-US" sz="2499" dirty="0" err="1">
                <a:solidFill>
                  <a:srgbClr val="000000"/>
                </a:solidFill>
                <a:latin typeface="Lato Bold"/>
              </a:rPr>
              <a:t>harmonisation</a:t>
            </a:r>
            <a:r>
              <a:rPr lang="en-US" sz="2499" dirty="0">
                <a:solidFill>
                  <a:srgbClr val="000000"/>
                </a:solidFill>
                <a:latin typeface="Lato Bold"/>
              </a:rPr>
              <a:t> of procurement rules</a:t>
            </a:r>
          </a:p>
        </p:txBody>
      </p:sp>
      <p:sp>
        <p:nvSpPr>
          <p:cNvPr id="16" name="Rectangle 15">
            <a:extLst>
              <a:ext uri="{FF2B5EF4-FFF2-40B4-BE49-F238E27FC236}">
                <a16:creationId xmlns:a16="http://schemas.microsoft.com/office/drawing/2014/main" id="{8A0B09CF-0FF9-1681-9F36-E7F2CE24AF24}"/>
              </a:ext>
            </a:extLst>
          </p:cNvPr>
          <p:cNvSpPr/>
          <p:nvPr/>
        </p:nvSpPr>
        <p:spPr>
          <a:xfrm rot="13212858">
            <a:off x="3082516" y="1933732"/>
            <a:ext cx="5936240" cy="6288192"/>
          </a:xfrm>
          <a:prstGeom prst="rect">
            <a:avLst/>
          </a:prstGeom>
          <a:noFill/>
          <a:ln>
            <a:noFill/>
          </a:ln>
        </p:spPr>
        <p:txBody>
          <a:bodyPr wrap="none" lIns="91440" tIns="45720" rIns="91440" bIns="45720">
            <a:prstTxWarp prst="textCircle">
              <a:avLst>
                <a:gd name="adj" fmla="val 17328346"/>
              </a:avLst>
            </a:prstTxWarp>
            <a:spAutoFit/>
          </a:bodyPr>
          <a:lstStyle/>
          <a:p>
            <a:pPr algn="ctr"/>
            <a:r>
              <a:rPr lang="en-US" sz="3200" dirty="0">
                <a:ln w="0">
                  <a:noFill/>
                </a:ln>
                <a:latin typeface="Lato Light"/>
              </a:rPr>
              <a:t>Procurement System</a:t>
            </a:r>
            <a:endParaRPr lang="en-US" sz="3200" dirty="0">
              <a:ln w="0">
                <a:noFill/>
              </a:ln>
            </a:endParaRPr>
          </a:p>
        </p:txBody>
      </p:sp>
      <p:sp>
        <p:nvSpPr>
          <p:cNvPr id="6" name="Freeform 12">
            <a:extLst>
              <a:ext uri="{FF2B5EF4-FFF2-40B4-BE49-F238E27FC236}">
                <a16:creationId xmlns:a16="http://schemas.microsoft.com/office/drawing/2014/main" id="{E74D134E-FB39-F292-8922-A613D549BCE3}"/>
              </a:ext>
            </a:extLst>
          </p:cNvPr>
          <p:cNvSpPr/>
          <p:nvPr/>
        </p:nvSpPr>
        <p:spPr>
          <a:xfrm>
            <a:off x="14094184" y="400058"/>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7" name="Picture 16">
            <a:extLst>
              <a:ext uri="{FF2B5EF4-FFF2-40B4-BE49-F238E27FC236}">
                <a16:creationId xmlns:a16="http://schemas.microsoft.com/office/drawing/2014/main" id="{DD15CFC9-A9E4-7CD5-B0C3-6876BB5EE28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75434" y="204523"/>
            <a:ext cx="1572769" cy="786384"/>
          </a:xfrm>
          <a:prstGeom prst="rect">
            <a:avLst/>
          </a:prstGeom>
        </p:spPr>
      </p:pic>
      <p:sp>
        <p:nvSpPr>
          <p:cNvPr id="15" name="TextBox 20">
            <a:extLst>
              <a:ext uri="{FF2B5EF4-FFF2-40B4-BE49-F238E27FC236}">
                <a16:creationId xmlns:a16="http://schemas.microsoft.com/office/drawing/2014/main" id="{203C7AC9-08AB-DA90-72C9-9B32818C6C66}"/>
              </a:ext>
            </a:extLst>
          </p:cNvPr>
          <p:cNvSpPr txBox="1"/>
          <p:nvPr/>
        </p:nvSpPr>
        <p:spPr>
          <a:xfrm>
            <a:off x="13376091" y="3192696"/>
            <a:ext cx="7143391" cy="817531"/>
          </a:xfrm>
          <a:prstGeom prst="rect">
            <a:avLst/>
          </a:prstGeom>
        </p:spPr>
        <p:txBody>
          <a:bodyPr lIns="0" tIns="0" rIns="0" bIns="0" rtlCol="0" anchor="t">
            <a:spAutoFit/>
          </a:bodyPr>
          <a:lstStyle/>
          <a:p>
            <a:pPr>
              <a:lnSpc>
                <a:spcPts val="7259"/>
              </a:lnSpc>
            </a:pPr>
            <a:r>
              <a:rPr lang="en-US" sz="3600" dirty="0">
                <a:solidFill>
                  <a:srgbClr val="0A6AAA"/>
                </a:solidFill>
                <a:latin typeface="Gill Sans MT" panose="020B0502020104020203" pitchFamily="34" charset="0"/>
              </a:rPr>
              <a:t>Qualitative impacts</a:t>
            </a:r>
          </a:p>
        </p:txBody>
      </p:sp>
      <p:sp>
        <p:nvSpPr>
          <p:cNvPr id="19" name="TextBox 20">
            <a:extLst>
              <a:ext uri="{FF2B5EF4-FFF2-40B4-BE49-F238E27FC236}">
                <a16:creationId xmlns:a16="http://schemas.microsoft.com/office/drawing/2014/main" id="{D0797B11-1900-B818-E1F1-0E33F3122975}"/>
              </a:ext>
            </a:extLst>
          </p:cNvPr>
          <p:cNvSpPr txBox="1"/>
          <p:nvPr/>
        </p:nvSpPr>
        <p:spPr>
          <a:xfrm>
            <a:off x="13376091" y="5560116"/>
            <a:ext cx="7143391" cy="817531"/>
          </a:xfrm>
          <a:prstGeom prst="rect">
            <a:avLst/>
          </a:prstGeom>
        </p:spPr>
        <p:txBody>
          <a:bodyPr lIns="0" tIns="0" rIns="0" bIns="0" rtlCol="0" anchor="t">
            <a:spAutoFit/>
          </a:bodyPr>
          <a:lstStyle/>
          <a:p>
            <a:pPr>
              <a:lnSpc>
                <a:spcPts val="7259"/>
              </a:lnSpc>
            </a:pPr>
            <a:r>
              <a:rPr lang="en-US" sz="3600" dirty="0">
                <a:solidFill>
                  <a:srgbClr val="0A6AAA"/>
                </a:solidFill>
                <a:latin typeface="Gill Sans MT" panose="020B0502020104020203" pitchFamily="34" charset="0"/>
              </a:rPr>
              <a:t>Quantitative impacts</a:t>
            </a:r>
          </a:p>
        </p:txBody>
      </p:sp>
      <p:sp>
        <p:nvSpPr>
          <p:cNvPr id="21" name="Freeform 4">
            <a:extLst>
              <a:ext uri="{FF2B5EF4-FFF2-40B4-BE49-F238E27FC236}">
                <a16:creationId xmlns:a16="http://schemas.microsoft.com/office/drawing/2014/main" id="{33A547C3-9323-01D4-3149-1C6A7943BF1D}"/>
              </a:ext>
            </a:extLst>
          </p:cNvPr>
          <p:cNvSpPr/>
          <p:nvPr/>
        </p:nvSpPr>
        <p:spPr>
          <a:xfrm rot="5400000">
            <a:off x="14756240" y="4678675"/>
            <a:ext cx="633956" cy="613208"/>
          </a:xfrm>
          <a:custGeom>
            <a:avLst/>
            <a:gdLst/>
            <a:ahLst/>
            <a:cxnLst/>
            <a:rect l="l" t="t" r="r" b="b"/>
            <a:pathLst>
              <a:path w="633956" h="613208">
                <a:moveTo>
                  <a:pt x="0" y="0"/>
                </a:moveTo>
                <a:lnTo>
                  <a:pt x="633956" y="0"/>
                </a:lnTo>
                <a:lnTo>
                  <a:pt x="633956" y="613208"/>
                </a:lnTo>
                <a:lnTo>
                  <a:pt x="0" y="613208"/>
                </a:lnTo>
                <a:lnTo>
                  <a:pt x="0" y="0"/>
                </a:lnTo>
                <a:close/>
              </a:path>
            </a:pathLst>
          </a:custGeom>
          <a: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25477" y="-1148036"/>
            <a:ext cx="3211827" cy="2879938"/>
          </a:xfrm>
          <a:custGeom>
            <a:avLst/>
            <a:gdLst/>
            <a:ahLst/>
            <a:cxnLst/>
            <a:rect l="l" t="t" r="r" b="b"/>
            <a:pathLst>
              <a:path w="3211827" h="2879938">
                <a:moveTo>
                  <a:pt x="0" y="0"/>
                </a:moveTo>
                <a:lnTo>
                  <a:pt x="3211827" y="0"/>
                </a:lnTo>
                <a:lnTo>
                  <a:pt x="3211827" y="2879938"/>
                </a:lnTo>
                <a:lnTo>
                  <a:pt x="0" y="287993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5" name="Group 5"/>
          <p:cNvGrpSpPr/>
          <p:nvPr/>
        </p:nvGrpSpPr>
        <p:grpSpPr>
          <a:xfrm>
            <a:off x="-6995826" y="557045"/>
            <a:ext cx="8167774" cy="10608567"/>
            <a:chOff x="0" y="0"/>
            <a:chExt cx="2151183" cy="2794026"/>
          </a:xfrm>
        </p:grpSpPr>
        <p:sp>
          <p:nvSpPr>
            <p:cNvPr id="6" name="Freeform 6"/>
            <p:cNvSpPr/>
            <p:nvPr/>
          </p:nvSpPr>
          <p:spPr>
            <a:xfrm>
              <a:off x="0" y="0"/>
              <a:ext cx="2151183" cy="2794026"/>
            </a:xfrm>
            <a:custGeom>
              <a:avLst/>
              <a:gdLst/>
              <a:ahLst/>
              <a:cxnLst/>
              <a:rect l="l" t="t" r="r" b="b"/>
              <a:pathLst>
                <a:path w="2151183" h="2794026">
                  <a:moveTo>
                    <a:pt x="0" y="0"/>
                  </a:moveTo>
                  <a:lnTo>
                    <a:pt x="2151183" y="0"/>
                  </a:lnTo>
                  <a:lnTo>
                    <a:pt x="2151183" y="2794026"/>
                  </a:lnTo>
                  <a:lnTo>
                    <a:pt x="0" y="2794026"/>
                  </a:lnTo>
                  <a:close/>
                </a:path>
              </a:pathLst>
            </a:custGeom>
            <a:solidFill>
              <a:srgbClr val="AAC0C4"/>
            </a:solidFill>
          </p:spPr>
          <p:txBody>
            <a:bodyPr/>
            <a:lstStyle/>
            <a:p>
              <a:endParaRPr lang="en-US"/>
            </a:p>
          </p:txBody>
        </p:sp>
        <p:sp>
          <p:nvSpPr>
            <p:cNvPr id="7" name="TextBox 7"/>
            <p:cNvSpPr txBox="1"/>
            <p:nvPr/>
          </p:nvSpPr>
          <p:spPr>
            <a:xfrm>
              <a:off x="0" y="-47625"/>
              <a:ext cx="2151183" cy="2841651"/>
            </a:xfrm>
            <a:prstGeom prst="rect">
              <a:avLst/>
            </a:prstGeom>
          </p:spPr>
          <p:txBody>
            <a:bodyPr lIns="50800" tIns="50800" rIns="50800" bIns="50800" rtlCol="0" anchor="ctr"/>
            <a:lstStyle/>
            <a:p>
              <a:pPr algn="ctr">
                <a:lnSpc>
                  <a:spcPts val="2940"/>
                </a:lnSpc>
              </a:pPr>
              <a:endParaRPr/>
            </a:p>
          </p:txBody>
        </p:sp>
      </p:grpSp>
      <p:sp>
        <p:nvSpPr>
          <p:cNvPr id="9" name="TextBox 9"/>
          <p:cNvSpPr txBox="1"/>
          <p:nvPr/>
        </p:nvSpPr>
        <p:spPr>
          <a:xfrm>
            <a:off x="1705348" y="349083"/>
            <a:ext cx="9874402" cy="930274"/>
          </a:xfrm>
          <a:prstGeom prst="rect">
            <a:avLst/>
          </a:prstGeom>
        </p:spPr>
        <p:txBody>
          <a:bodyPr lIns="0" tIns="0" rIns="0" bIns="0" rtlCol="0" anchor="t">
            <a:spAutoFit/>
          </a:bodyPr>
          <a:lstStyle/>
          <a:p>
            <a:pPr>
              <a:lnSpc>
                <a:spcPts val="7149"/>
              </a:lnSpc>
            </a:pPr>
            <a:r>
              <a:rPr lang="en-US" sz="6499" dirty="0">
                <a:solidFill>
                  <a:srgbClr val="0A6AAA"/>
                </a:solidFill>
                <a:latin typeface="Gill Sans MT" panose="020B0502020104020203" pitchFamily="34" charset="0"/>
              </a:rPr>
              <a:t>A METHODOLOGY FOR</a:t>
            </a:r>
          </a:p>
        </p:txBody>
      </p:sp>
      <p:sp>
        <p:nvSpPr>
          <p:cNvPr id="10" name="TextBox 10"/>
          <p:cNvSpPr txBox="1"/>
          <p:nvPr/>
        </p:nvSpPr>
        <p:spPr>
          <a:xfrm>
            <a:off x="1705348" y="1311486"/>
            <a:ext cx="13687052" cy="936154"/>
          </a:xfrm>
          <a:prstGeom prst="rect">
            <a:avLst/>
          </a:prstGeom>
        </p:spPr>
        <p:txBody>
          <a:bodyPr wrap="square" lIns="0" tIns="0" rIns="0" bIns="0" rtlCol="0" anchor="t">
            <a:spAutoFit/>
          </a:bodyPr>
          <a:lstStyle/>
          <a:p>
            <a:pPr>
              <a:lnSpc>
                <a:spcPts val="7259"/>
              </a:lnSpc>
            </a:pPr>
            <a:r>
              <a:rPr lang="en-US" sz="6599" dirty="0">
                <a:solidFill>
                  <a:srgbClr val="0A6AAA"/>
                </a:solidFill>
                <a:latin typeface="Gill Sans MT" panose="020B0502020104020203" pitchFamily="34" charset="0"/>
              </a:rPr>
              <a:t>ASSESSMENT BEFORE ACCESSION </a:t>
            </a:r>
          </a:p>
        </p:txBody>
      </p:sp>
      <p:sp>
        <p:nvSpPr>
          <p:cNvPr id="11" name="Freeform 12">
            <a:extLst>
              <a:ext uri="{FF2B5EF4-FFF2-40B4-BE49-F238E27FC236}">
                <a16:creationId xmlns:a16="http://schemas.microsoft.com/office/drawing/2014/main" id="{4CC6DC44-F304-2610-EB5C-C08E895B4796}"/>
              </a:ext>
            </a:extLst>
          </p:cNvPr>
          <p:cNvSpPr/>
          <p:nvPr/>
        </p:nvSpPr>
        <p:spPr>
          <a:xfrm>
            <a:off x="1447800" y="9584011"/>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5183A4B5-2072-5676-7935-390AC58B4E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9050" y="9388476"/>
            <a:ext cx="1572769" cy="786384"/>
          </a:xfrm>
          <a:prstGeom prst="rect">
            <a:avLst/>
          </a:prstGeom>
        </p:spPr>
      </p:pic>
      <p:graphicFrame>
        <p:nvGraphicFramePr>
          <p:cNvPr id="2" name="Diagram 1">
            <a:extLst>
              <a:ext uri="{FF2B5EF4-FFF2-40B4-BE49-F238E27FC236}">
                <a16:creationId xmlns:a16="http://schemas.microsoft.com/office/drawing/2014/main" id="{29020F55-A36C-5A61-8AB5-B5E11322589A}"/>
              </a:ext>
            </a:extLst>
          </p:cNvPr>
          <p:cNvGraphicFramePr/>
          <p:nvPr>
            <p:extLst>
              <p:ext uri="{D42A27DB-BD31-4B8C-83A1-F6EECF244321}">
                <p14:modId xmlns:p14="http://schemas.microsoft.com/office/powerpoint/2010/main" val="782330883"/>
              </p:ext>
            </p:extLst>
          </p:nvPr>
        </p:nvGraphicFramePr>
        <p:xfrm>
          <a:off x="2057400" y="2247640"/>
          <a:ext cx="15925800" cy="7336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50276" y="6511102"/>
            <a:ext cx="581254" cy="562231"/>
          </a:xfrm>
          <a:custGeom>
            <a:avLst/>
            <a:gdLst/>
            <a:ahLst/>
            <a:cxnLst/>
            <a:rect l="l" t="t" r="r" b="b"/>
            <a:pathLst>
              <a:path w="581254" h="562231">
                <a:moveTo>
                  <a:pt x="0" y="0"/>
                </a:moveTo>
                <a:lnTo>
                  <a:pt x="581254" y="0"/>
                </a:lnTo>
                <a:lnTo>
                  <a:pt x="581254" y="562231"/>
                </a:lnTo>
                <a:lnTo>
                  <a:pt x="0" y="56223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grpSp>
        <p:nvGrpSpPr>
          <p:cNvPr id="3" name="Group 3"/>
          <p:cNvGrpSpPr/>
          <p:nvPr/>
        </p:nvGrpSpPr>
        <p:grpSpPr>
          <a:xfrm>
            <a:off x="0" y="2195976"/>
            <a:ext cx="8601389" cy="3531742"/>
            <a:chOff x="0" y="0"/>
            <a:chExt cx="11468519" cy="4708989"/>
          </a:xfrm>
        </p:grpSpPr>
        <p:pic>
          <p:nvPicPr>
            <p:cNvPr id="4" name="Picture 4"/>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0"/>
              <a:ext cx="11468519" cy="4708989"/>
            </a:xfrm>
            <a:prstGeom prst="rect">
              <a:avLst/>
            </a:prstGeom>
          </p:spPr>
        </p:pic>
      </p:grpSp>
      <p:sp>
        <p:nvSpPr>
          <p:cNvPr id="5" name="TextBox 5"/>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ill Sans MT" panose="020B0502020104020203" pitchFamily="34" charset="0"/>
              </a:rPr>
              <a:t>A METHODOLOGY FOR</a:t>
            </a:r>
          </a:p>
        </p:txBody>
      </p:sp>
      <p:sp>
        <p:nvSpPr>
          <p:cNvPr id="6" name="TextBox 6"/>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ill Sans MT" panose="020B0502020104020203" pitchFamily="34" charset="0"/>
              </a:rPr>
              <a:t>ASSESSMENT BEFORE ACCESSION </a:t>
            </a:r>
          </a:p>
        </p:txBody>
      </p:sp>
      <p:sp>
        <p:nvSpPr>
          <p:cNvPr id="7" name="TextBox 7"/>
          <p:cNvSpPr txBox="1"/>
          <p:nvPr/>
        </p:nvSpPr>
        <p:spPr>
          <a:xfrm>
            <a:off x="9247107" y="4058451"/>
            <a:ext cx="6833030" cy="1479589"/>
          </a:xfrm>
          <a:prstGeom prst="rect">
            <a:avLst/>
          </a:prstGeom>
        </p:spPr>
        <p:txBody>
          <a:bodyPr lIns="0" tIns="0" rIns="0" bIns="0" rtlCol="0" anchor="t">
            <a:spAutoFit/>
          </a:bodyPr>
          <a:lstStyle/>
          <a:p>
            <a:pPr>
              <a:lnSpc>
                <a:spcPts val="2940"/>
              </a:lnSpc>
            </a:pPr>
            <a:r>
              <a:rPr lang="en-US" sz="2100" dirty="0">
                <a:solidFill>
                  <a:srgbClr val="565656"/>
                </a:solidFill>
                <a:latin typeface="Lato"/>
              </a:rPr>
              <a:t>Identify the laws, policies, and practices relating to national procurement </a:t>
            </a:r>
            <a:r>
              <a:rPr lang="en-US" sz="2100" dirty="0">
                <a:solidFill>
                  <a:srgbClr val="565656"/>
                </a:solidFill>
                <a:latin typeface="Lato Bold"/>
              </a:rPr>
              <a:t>that must be changed</a:t>
            </a:r>
            <a:r>
              <a:rPr lang="en-US" sz="2100" dirty="0">
                <a:solidFill>
                  <a:srgbClr val="565656"/>
                </a:solidFill>
                <a:latin typeface="Lato"/>
              </a:rPr>
              <a:t> to comply </a:t>
            </a:r>
            <a:r>
              <a:rPr lang="en-US" sz="2100" dirty="0">
                <a:solidFill>
                  <a:srgbClr val="565656"/>
                </a:solidFill>
                <a:latin typeface="Lato Bold"/>
              </a:rPr>
              <a:t>with the GPA text</a:t>
            </a:r>
            <a:r>
              <a:rPr lang="en-US" sz="2100" dirty="0">
                <a:solidFill>
                  <a:srgbClr val="565656"/>
                </a:solidFill>
                <a:latin typeface="Lato"/>
              </a:rPr>
              <a:t>. </a:t>
            </a:r>
          </a:p>
          <a:p>
            <a:pPr>
              <a:lnSpc>
                <a:spcPts val="2940"/>
              </a:lnSpc>
            </a:pPr>
            <a:endParaRPr lang="en-US" sz="2100" dirty="0">
              <a:solidFill>
                <a:srgbClr val="565656"/>
              </a:solidFill>
              <a:latin typeface="Lato"/>
            </a:endParaRPr>
          </a:p>
        </p:txBody>
      </p:sp>
      <p:grpSp>
        <p:nvGrpSpPr>
          <p:cNvPr id="8" name="Group 8"/>
          <p:cNvGrpSpPr/>
          <p:nvPr/>
        </p:nvGrpSpPr>
        <p:grpSpPr>
          <a:xfrm>
            <a:off x="7029451" y="6223018"/>
            <a:ext cx="12753033" cy="2356684"/>
            <a:chOff x="0" y="0"/>
            <a:chExt cx="3358824" cy="620690"/>
          </a:xfrm>
        </p:grpSpPr>
        <p:sp>
          <p:nvSpPr>
            <p:cNvPr id="9" name="Freeform 9"/>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10" name="TextBox 10"/>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12" name="Freeform 12"/>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TextBox 16"/>
          <p:cNvSpPr txBox="1"/>
          <p:nvPr/>
        </p:nvSpPr>
        <p:spPr>
          <a:xfrm>
            <a:off x="2472686" y="6518519"/>
            <a:ext cx="4353862" cy="2423740"/>
          </a:xfrm>
          <a:prstGeom prst="rect">
            <a:avLst/>
          </a:prstGeom>
        </p:spPr>
        <p:txBody>
          <a:bodyPr lIns="0" tIns="0" rIns="0" bIns="0" rtlCol="0" anchor="t">
            <a:spAutoFit/>
          </a:bodyPr>
          <a:lstStyle/>
          <a:p>
            <a:pPr>
              <a:lnSpc>
                <a:spcPts val="2120"/>
              </a:lnSpc>
            </a:pPr>
            <a:r>
              <a:rPr lang="en-US" dirty="0">
                <a:solidFill>
                  <a:srgbClr val="000000"/>
                </a:solidFill>
                <a:latin typeface="Lato"/>
              </a:rPr>
              <a:t>The WTO’s Checklist of Issues for Provision of Information Relating to Accession to the Revised Agreements on Government Procurement GPA/132 (14 October 2015)</a:t>
            </a:r>
          </a:p>
          <a:p>
            <a:pPr>
              <a:lnSpc>
                <a:spcPts val="2120"/>
              </a:lnSpc>
            </a:pPr>
            <a:endParaRPr lang="en-US" dirty="0">
              <a:solidFill>
                <a:srgbClr val="000000"/>
              </a:solidFill>
              <a:latin typeface="Lato"/>
            </a:endParaRPr>
          </a:p>
          <a:p>
            <a:pPr>
              <a:lnSpc>
                <a:spcPts val="2120"/>
              </a:lnSpc>
            </a:pPr>
            <a:r>
              <a:rPr lang="en-US" dirty="0">
                <a:solidFill>
                  <a:srgbClr val="000000"/>
                </a:solidFill>
                <a:latin typeface="Lato"/>
              </a:rPr>
              <a:t>The OECD taxonomy of measures affecting trade in government procurement processes (02 Mar 2017)</a:t>
            </a:r>
          </a:p>
        </p:txBody>
      </p:sp>
      <p:sp>
        <p:nvSpPr>
          <p:cNvPr id="17" name="TextBox 17"/>
          <p:cNvSpPr txBox="1"/>
          <p:nvPr/>
        </p:nvSpPr>
        <p:spPr>
          <a:xfrm>
            <a:off x="260137" y="6706151"/>
            <a:ext cx="1402519" cy="247613"/>
          </a:xfrm>
          <a:prstGeom prst="rect">
            <a:avLst/>
          </a:prstGeom>
        </p:spPr>
        <p:txBody>
          <a:bodyPr lIns="0" tIns="0" rIns="0" bIns="0" rtlCol="0" anchor="t">
            <a:spAutoFit/>
          </a:bodyPr>
          <a:lstStyle/>
          <a:p>
            <a:pPr algn="ctr">
              <a:lnSpc>
                <a:spcPts val="1980"/>
              </a:lnSpc>
              <a:spcBef>
                <a:spcPct val="0"/>
              </a:spcBef>
            </a:pPr>
            <a:r>
              <a:rPr lang="en-US" sz="1650" dirty="0">
                <a:solidFill>
                  <a:srgbClr val="000000"/>
                </a:solidFill>
                <a:latin typeface="Lato Bold"/>
              </a:rPr>
              <a:t>Where to find?</a:t>
            </a:r>
          </a:p>
        </p:txBody>
      </p:sp>
      <p:sp>
        <p:nvSpPr>
          <p:cNvPr id="18" name="TextBox 18"/>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19" name="Freeform 19"/>
          <p:cNvSpPr/>
          <p:nvPr/>
        </p:nvSpPr>
        <p:spPr>
          <a:xfrm>
            <a:off x="1750276" y="8010269"/>
            <a:ext cx="581254" cy="562231"/>
          </a:xfrm>
          <a:custGeom>
            <a:avLst/>
            <a:gdLst/>
            <a:ahLst/>
            <a:cxnLst/>
            <a:rect l="l" t="t" r="r" b="b"/>
            <a:pathLst>
              <a:path w="581254" h="562231">
                <a:moveTo>
                  <a:pt x="0" y="0"/>
                </a:moveTo>
                <a:lnTo>
                  <a:pt x="581254" y="0"/>
                </a:lnTo>
                <a:lnTo>
                  <a:pt x="581254" y="562231"/>
                </a:lnTo>
                <a:lnTo>
                  <a:pt x="0" y="562231"/>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20" name="Freeform 12">
            <a:extLst>
              <a:ext uri="{FF2B5EF4-FFF2-40B4-BE49-F238E27FC236}">
                <a16:creationId xmlns:a16="http://schemas.microsoft.com/office/drawing/2014/main" id="{32344C84-5FC1-D55D-0FC3-01C940F6B656}"/>
              </a:ext>
            </a:extLst>
          </p:cNvPr>
          <p:cNvSpPr/>
          <p:nvPr/>
        </p:nvSpPr>
        <p:spPr>
          <a:xfrm>
            <a:off x="14097000" y="375311"/>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1" name="Picture 20">
            <a:extLst>
              <a:ext uri="{FF2B5EF4-FFF2-40B4-BE49-F238E27FC236}">
                <a16:creationId xmlns:a16="http://schemas.microsoft.com/office/drawing/2014/main" id="{39A6A348-67F3-0511-E4EC-056DA10A80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478250" y="179776"/>
            <a:ext cx="1572769" cy="786384"/>
          </a:xfrm>
          <a:prstGeom prst="rect">
            <a:avLst/>
          </a:prstGeom>
        </p:spPr>
      </p:pic>
      <p:sp>
        <p:nvSpPr>
          <p:cNvPr id="23" name="TextBox 11">
            <a:extLst>
              <a:ext uri="{FF2B5EF4-FFF2-40B4-BE49-F238E27FC236}">
                <a16:creationId xmlns:a16="http://schemas.microsoft.com/office/drawing/2014/main" id="{6F83CDDE-85F2-6DEE-665C-5A6616F0A1BC}"/>
              </a:ext>
            </a:extLst>
          </p:cNvPr>
          <p:cNvSpPr txBox="1"/>
          <p:nvPr/>
        </p:nvSpPr>
        <p:spPr>
          <a:xfrm>
            <a:off x="10252184" y="6490251"/>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STEP 1</a:t>
            </a:r>
          </a:p>
        </p:txBody>
      </p:sp>
      <p:sp>
        <p:nvSpPr>
          <p:cNvPr id="24" name="TextBox 15">
            <a:extLst>
              <a:ext uri="{FF2B5EF4-FFF2-40B4-BE49-F238E27FC236}">
                <a16:creationId xmlns:a16="http://schemas.microsoft.com/office/drawing/2014/main" id="{69BAEC5F-8A6A-5A49-B8F1-8D33B2F78E19}"/>
              </a:ext>
            </a:extLst>
          </p:cNvPr>
          <p:cNvSpPr txBox="1"/>
          <p:nvPr/>
        </p:nvSpPr>
        <p:spPr>
          <a:xfrm>
            <a:off x="11064683" y="7708103"/>
            <a:ext cx="3567782" cy="276113"/>
          </a:xfrm>
          <a:prstGeom prst="rect">
            <a:avLst/>
          </a:prstGeom>
        </p:spPr>
        <p:txBody>
          <a:bodyPr lIns="0" tIns="0" rIns="0" bIns="0" rtlCol="0" anchor="t">
            <a:spAutoFit/>
          </a:bodyPr>
          <a:lstStyle/>
          <a:p>
            <a:pPr algn="ctr">
              <a:lnSpc>
                <a:spcPts val="2160"/>
              </a:lnSpc>
              <a:spcBef>
                <a:spcPct val="0"/>
              </a:spcBef>
            </a:pPr>
            <a:r>
              <a:rPr lang="en-US" sz="1800" dirty="0">
                <a:solidFill>
                  <a:srgbClr val="FFFFFF"/>
                </a:solidFill>
                <a:latin typeface="Lato"/>
              </a:rPr>
              <a:t>Define the GPA Accession Scenario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95976"/>
            <a:ext cx="8601389" cy="3531742"/>
            <a:chOff x="0" y="0"/>
            <a:chExt cx="11468519" cy="4708989"/>
          </a:xfrm>
        </p:grpSpPr>
        <p:pic>
          <p:nvPicPr>
            <p:cNvPr id="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1468519" cy="4708989"/>
            </a:xfrm>
            <a:prstGeom prst="rect">
              <a:avLst/>
            </a:prstGeom>
          </p:spPr>
        </p:pic>
      </p:grpSp>
      <p:sp>
        <p:nvSpPr>
          <p:cNvPr id="4" name="TextBox 4"/>
          <p:cNvSpPr txBox="1"/>
          <p:nvPr/>
        </p:nvSpPr>
        <p:spPr>
          <a:xfrm>
            <a:off x="8982075" y="2238540"/>
            <a:ext cx="9720446" cy="908610"/>
          </a:xfrm>
          <a:prstGeom prst="rect">
            <a:avLst/>
          </a:prstGeom>
        </p:spPr>
        <p:txBody>
          <a:bodyPr lIns="0" tIns="0" rIns="0" bIns="0" rtlCol="0" anchor="t">
            <a:spAutoFit/>
          </a:bodyPr>
          <a:lstStyle/>
          <a:p>
            <a:pPr>
              <a:lnSpc>
                <a:spcPts val="6929"/>
              </a:lnSpc>
            </a:pPr>
            <a:r>
              <a:rPr lang="en-US" sz="6299" dirty="0">
                <a:solidFill>
                  <a:srgbClr val="0A6AAA"/>
                </a:solidFill>
                <a:latin typeface="Gill Sans MT" panose="020B0502020104020203" pitchFamily="34" charset="0"/>
              </a:rPr>
              <a:t>A METHODOLOGY FOR</a:t>
            </a:r>
          </a:p>
        </p:txBody>
      </p:sp>
      <p:sp>
        <p:nvSpPr>
          <p:cNvPr id="5" name="TextBox 5"/>
          <p:cNvSpPr txBox="1"/>
          <p:nvPr/>
        </p:nvSpPr>
        <p:spPr>
          <a:xfrm>
            <a:off x="8982075" y="3154014"/>
            <a:ext cx="8551434" cy="625998"/>
          </a:xfrm>
          <a:prstGeom prst="rect">
            <a:avLst/>
          </a:prstGeom>
        </p:spPr>
        <p:txBody>
          <a:bodyPr lIns="0" tIns="0" rIns="0" bIns="0" rtlCol="0" anchor="t">
            <a:spAutoFit/>
          </a:bodyPr>
          <a:lstStyle/>
          <a:p>
            <a:pPr>
              <a:lnSpc>
                <a:spcPts val="4729"/>
              </a:lnSpc>
            </a:pPr>
            <a:r>
              <a:rPr lang="en-US" sz="4299" dirty="0">
                <a:solidFill>
                  <a:srgbClr val="0A6AAA"/>
                </a:solidFill>
                <a:latin typeface="Gill Sans MT" panose="020B0502020104020203" pitchFamily="34" charset="0"/>
              </a:rPr>
              <a:t>ASSESSMENT BEFORE ACCESSION </a:t>
            </a:r>
          </a:p>
        </p:txBody>
      </p:sp>
      <p:sp>
        <p:nvSpPr>
          <p:cNvPr id="6" name="TextBox 6"/>
          <p:cNvSpPr txBox="1"/>
          <p:nvPr/>
        </p:nvSpPr>
        <p:spPr>
          <a:xfrm>
            <a:off x="9093829" y="3936972"/>
            <a:ext cx="8828994" cy="2567691"/>
          </a:xfrm>
          <a:prstGeom prst="rect">
            <a:avLst/>
          </a:prstGeom>
        </p:spPr>
        <p:txBody>
          <a:bodyPr wrap="square" lIns="0" tIns="0" rIns="0" bIns="0" rtlCol="0" anchor="t">
            <a:spAutoFit/>
          </a:bodyPr>
          <a:lstStyle/>
          <a:p>
            <a:pPr>
              <a:lnSpc>
                <a:spcPts val="2940"/>
              </a:lnSpc>
            </a:pPr>
            <a:r>
              <a:rPr lang="en-US" sz="2100" dirty="0">
                <a:solidFill>
                  <a:srgbClr val="565656"/>
                </a:solidFill>
                <a:latin typeface="Lato"/>
              </a:rPr>
              <a:t>The value of goods (also services, works) purchased by state bodies that are above standard GPA thresholds (also expressed as a percentage of the total value of all goods purchased).</a:t>
            </a:r>
          </a:p>
          <a:p>
            <a:pPr>
              <a:lnSpc>
                <a:spcPts val="2940"/>
              </a:lnSpc>
            </a:pPr>
            <a:endParaRPr lang="en-US" sz="2100" dirty="0">
              <a:solidFill>
                <a:srgbClr val="565656"/>
              </a:solidFill>
              <a:latin typeface="Lato"/>
            </a:endParaRPr>
          </a:p>
          <a:p>
            <a:pPr>
              <a:lnSpc>
                <a:spcPts val="2940"/>
              </a:lnSpc>
            </a:pPr>
            <a:r>
              <a:rPr lang="en-US" sz="2100" dirty="0">
                <a:solidFill>
                  <a:srgbClr val="565656"/>
                </a:solidFill>
                <a:latin typeface="Lato"/>
              </a:rPr>
              <a:t>Express the range of potentially contestable government procurement spending as a percentage of GDP and compare it to the total share of existing imports in GDP. </a:t>
            </a:r>
          </a:p>
        </p:txBody>
      </p:sp>
      <p:grpSp>
        <p:nvGrpSpPr>
          <p:cNvPr id="7" name="Group 7"/>
          <p:cNvGrpSpPr/>
          <p:nvPr/>
        </p:nvGrpSpPr>
        <p:grpSpPr>
          <a:xfrm>
            <a:off x="7029451" y="6549904"/>
            <a:ext cx="12753033" cy="2356684"/>
            <a:chOff x="0" y="0"/>
            <a:chExt cx="3358824" cy="620690"/>
          </a:xfrm>
        </p:grpSpPr>
        <p:sp>
          <p:nvSpPr>
            <p:cNvPr id="8" name="Freeform 8"/>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9" name="TextBox 9"/>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10" name="TextBox 10"/>
          <p:cNvSpPr txBox="1"/>
          <p:nvPr/>
        </p:nvSpPr>
        <p:spPr>
          <a:xfrm>
            <a:off x="10252184" y="6817137"/>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STEP 2</a:t>
            </a:r>
          </a:p>
        </p:txBody>
      </p:sp>
      <p:sp>
        <p:nvSpPr>
          <p:cNvPr id="11" name="Freeform 11"/>
          <p:cNvSpPr/>
          <p:nvPr/>
        </p:nvSpPr>
        <p:spPr>
          <a:xfrm flipV="1">
            <a:off x="5389562" y="-1276283"/>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TextBox 14"/>
          <p:cNvSpPr txBox="1"/>
          <p:nvPr/>
        </p:nvSpPr>
        <p:spPr>
          <a:xfrm>
            <a:off x="11709295" y="8034989"/>
            <a:ext cx="2278559" cy="542841"/>
          </a:xfrm>
          <a:prstGeom prst="rect">
            <a:avLst/>
          </a:prstGeom>
        </p:spPr>
        <p:txBody>
          <a:bodyPr lIns="0" tIns="0" rIns="0" bIns="0" rtlCol="0" anchor="t">
            <a:spAutoFit/>
          </a:bodyPr>
          <a:lstStyle/>
          <a:p>
            <a:pPr algn="ctr">
              <a:lnSpc>
                <a:spcPts val="2160"/>
              </a:lnSpc>
              <a:spcBef>
                <a:spcPct val="0"/>
              </a:spcBef>
            </a:pPr>
            <a:r>
              <a:rPr lang="en-US" sz="1800" dirty="0">
                <a:solidFill>
                  <a:srgbClr val="FFFFFF"/>
                </a:solidFill>
                <a:latin typeface="Lato"/>
              </a:rPr>
              <a:t>Estimate of Own Procurement Covered </a:t>
            </a:r>
          </a:p>
        </p:txBody>
      </p:sp>
      <p:sp>
        <p:nvSpPr>
          <p:cNvPr id="17" name="TextBox 17"/>
          <p:cNvSpPr txBox="1"/>
          <p:nvPr/>
        </p:nvSpPr>
        <p:spPr>
          <a:xfrm>
            <a:off x="213715" y="6975719"/>
            <a:ext cx="1402519" cy="247613"/>
          </a:xfrm>
          <a:prstGeom prst="rect">
            <a:avLst/>
          </a:prstGeom>
        </p:spPr>
        <p:txBody>
          <a:bodyPr lIns="0" tIns="0" rIns="0" bIns="0" rtlCol="0" anchor="t">
            <a:spAutoFit/>
          </a:bodyPr>
          <a:lstStyle/>
          <a:p>
            <a:pPr algn="ctr">
              <a:lnSpc>
                <a:spcPts val="1980"/>
              </a:lnSpc>
              <a:spcBef>
                <a:spcPct val="0"/>
              </a:spcBef>
            </a:pPr>
            <a:r>
              <a:rPr lang="en-US" sz="1650">
                <a:solidFill>
                  <a:srgbClr val="000000"/>
                </a:solidFill>
                <a:latin typeface="Lato Bold"/>
              </a:rPr>
              <a:t>Where to find?</a:t>
            </a:r>
          </a:p>
        </p:txBody>
      </p:sp>
      <p:sp>
        <p:nvSpPr>
          <p:cNvPr id="20" name="TextBox 20"/>
          <p:cNvSpPr txBox="1"/>
          <p:nvPr/>
        </p:nvSpPr>
        <p:spPr>
          <a:xfrm>
            <a:off x="2472686" y="6909044"/>
            <a:ext cx="4353862" cy="1346522"/>
          </a:xfrm>
          <a:prstGeom prst="rect">
            <a:avLst/>
          </a:prstGeom>
        </p:spPr>
        <p:txBody>
          <a:bodyPr lIns="0" tIns="0" rIns="0" bIns="0" rtlCol="0" anchor="t">
            <a:spAutoFit/>
          </a:bodyPr>
          <a:lstStyle/>
          <a:p>
            <a:pPr>
              <a:lnSpc>
                <a:spcPts val="2120"/>
              </a:lnSpc>
            </a:pPr>
            <a:r>
              <a:rPr lang="en-US" dirty="0">
                <a:solidFill>
                  <a:srgbClr val="000000"/>
                </a:solidFill>
                <a:latin typeface="Lato"/>
              </a:rPr>
              <a:t>Utilize UN COMTRADE, WTO Trade Profile, and GPA members' procurement databases.</a:t>
            </a:r>
          </a:p>
          <a:p>
            <a:pPr>
              <a:lnSpc>
                <a:spcPts val="2120"/>
              </a:lnSpc>
            </a:pPr>
            <a:endParaRPr lang="en-US" dirty="0">
              <a:solidFill>
                <a:srgbClr val="000000"/>
              </a:solidFill>
              <a:latin typeface="Lato"/>
            </a:endParaRPr>
          </a:p>
          <a:p>
            <a:pPr>
              <a:lnSpc>
                <a:spcPts val="2120"/>
              </a:lnSpc>
            </a:pPr>
            <a:endParaRPr lang="en-US" dirty="0">
              <a:solidFill>
                <a:srgbClr val="000000"/>
              </a:solidFill>
              <a:latin typeface="Lato"/>
            </a:endParaRPr>
          </a:p>
        </p:txBody>
      </p:sp>
      <p:sp>
        <p:nvSpPr>
          <p:cNvPr id="21" name="Freeform 21"/>
          <p:cNvSpPr/>
          <p:nvPr/>
        </p:nvSpPr>
        <p:spPr>
          <a:xfrm>
            <a:off x="1750276" y="6823829"/>
            <a:ext cx="581254" cy="562231"/>
          </a:xfrm>
          <a:custGeom>
            <a:avLst/>
            <a:gdLst/>
            <a:ahLst/>
            <a:cxnLst/>
            <a:rect l="l" t="t" r="r" b="b"/>
            <a:pathLst>
              <a:path w="581254" h="562231">
                <a:moveTo>
                  <a:pt x="0" y="0"/>
                </a:moveTo>
                <a:lnTo>
                  <a:pt x="581254" y="0"/>
                </a:lnTo>
                <a:lnTo>
                  <a:pt x="581254" y="562230"/>
                </a:lnTo>
                <a:lnTo>
                  <a:pt x="0" y="56223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22" name="TextBox 22"/>
          <p:cNvSpPr txBox="1"/>
          <p:nvPr/>
        </p:nvSpPr>
        <p:spPr>
          <a:xfrm>
            <a:off x="6635148" y="10019733"/>
            <a:ext cx="11572033" cy="190351"/>
          </a:xfrm>
          <a:prstGeom prst="rect">
            <a:avLst/>
          </a:prstGeom>
        </p:spPr>
        <p:txBody>
          <a:bodyPr lIns="0" tIns="0" rIns="0" bIns="0" rtlCol="0" anchor="t">
            <a:spAutoFit/>
          </a:bodyPr>
          <a:lstStyle/>
          <a:p>
            <a:pPr algn="ctr">
              <a:lnSpc>
                <a:spcPts val="1440"/>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23" name="Freeform 12">
            <a:extLst>
              <a:ext uri="{FF2B5EF4-FFF2-40B4-BE49-F238E27FC236}">
                <a16:creationId xmlns:a16="http://schemas.microsoft.com/office/drawing/2014/main" id="{B0CC3940-0250-4914-EFF3-0CD590E63DF8}"/>
              </a:ext>
            </a:extLst>
          </p:cNvPr>
          <p:cNvSpPr/>
          <p:nvPr/>
        </p:nvSpPr>
        <p:spPr>
          <a:xfrm>
            <a:off x="13987854" y="432376"/>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24" name="Picture 23">
            <a:extLst>
              <a:ext uri="{FF2B5EF4-FFF2-40B4-BE49-F238E27FC236}">
                <a16:creationId xmlns:a16="http://schemas.microsoft.com/office/drawing/2014/main" id="{5A8F487B-AF41-833A-E772-6F316B62CB3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369104" y="236841"/>
            <a:ext cx="1572769" cy="786384"/>
          </a:xfrm>
          <a:prstGeom prst="rect">
            <a:avLst/>
          </a:prstGeom>
        </p:spPr>
      </p:pic>
      <p:sp>
        <p:nvSpPr>
          <p:cNvPr id="12" name="Freeform 21">
            <a:extLst>
              <a:ext uri="{FF2B5EF4-FFF2-40B4-BE49-F238E27FC236}">
                <a16:creationId xmlns:a16="http://schemas.microsoft.com/office/drawing/2014/main" id="{6CBB5B32-F00B-6DC9-F9C0-15FBCDD9D073}"/>
              </a:ext>
            </a:extLst>
          </p:cNvPr>
          <p:cNvSpPr/>
          <p:nvPr/>
        </p:nvSpPr>
        <p:spPr>
          <a:xfrm>
            <a:off x="1776756" y="8344357"/>
            <a:ext cx="581254" cy="562231"/>
          </a:xfrm>
          <a:custGeom>
            <a:avLst/>
            <a:gdLst/>
            <a:ahLst/>
            <a:cxnLst/>
            <a:rect l="l" t="t" r="r" b="b"/>
            <a:pathLst>
              <a:path w="581254" h="562231">
                <a:moveTo>
                  <a:pt x="0" y="0"/>
                </a:moveTo>
                <a:lnTo>
                  <a:pt x="581254" y="0"/>
                </a:lnTo>
                <a:lnTo>
                  <a:pt x="581254" y="562230"/>
                </a:lnTo>
                <a:lnTo>
                  <a:pt x="0" y="562230"/>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41C8DC99-D5DE-F7DF-87B8-E2519372D518}"/>
              </a:ext>
            </a:extLst>
          </p:cNvPr>
          <p:cNvSpPr txBox="1"/>
          <p:nvPr/>
        </p:nvSpPr>
        <p:spPr>
          <a:xfrm>
            <a:off x="2456741" y="8350545"/>
            <a:ext cx="4353862" cy="1077218"/>
          </a:xfrm>
          <a:prstGeom prst="rect">
            <a:avLst/>
          </a:prstGeom>
        </p:spPr>
        <p:txBody>
          <a:bodyPr lIns="0" tIns="0" rIns="0" bIns="0" rtlCol="0" anchor="t">
            <a:spAutoFit/>
          </a:bodyPr>
          <a:lstStyle/>
          <a:p>
            <a:pPr>
              <a:lnSpc>
                <a:spcPts val="2120"/>
              </a:lnSpc>
            </a:pPr>
            <a:r>
              <a:rPr lang="en-US" dirty="0">
                <a:solidFill>
                  <a:srgbClr val="000000"/>
                </a:solidFill>
                <a:latin typeface="Lato"/>
              </a:rPr>
              <a:t>WTO Integrated Government Procurement Market Access Information (e-GPA) portal</a:t>
            </a:r>
          </a:p>
          <a:p>
            <a:pPr>
              <a:lnSpc>
                <a:spcPts val="2120"/>
              </a:lnSpc>
            </a:pPr>
            <a:endParaRPr lang="en-US" sz="1766" dirty="0">
              <a:solidFill>
                <a:srgbClr val="000000"/>
              </a:solidFill>
              <a:latin typeface="Lato"/>
            </a:endParaRPr>
          </a:p>
          <a:p>
            <a:pPr>
              <a:lnSpc>
                <a:spcPts val="2120"/>
              </a:lnSpc>
            </a:pPr>
            <a:endParaRPr lang="en-US" sz="1766" dirty="0">
              <a:solidFill>
                <a:srgbClr val="000000"/>
              </a:solidFill>
              <a:latin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04862" y="2371940"/>
            <a:ext cx="8439138" cy="3436144"/>
          </a:xfrm>
          <a:prstGeom prst="rect">
            <a:avLst/>
          </a:prstGeom>
        </p:spPr>
        <p:txBody>
          <a:bodyPr lIns="0" tIns="0" rIns="0" bIns="0" rtlCol="0" anchor="t">
            <a:spAutoFit/>
          </a:bodyPr>
          <a:lstStyle/>
          <a:p>
            <a:pPr>
              <a:lnSpc>
                <a:spcPts val="9000"/>
              </a:lnSpc>
            </a:pPr>
            <a:r>
              <a:rPr lang="en-US" sz="7500" dirty="0">
                <a:solidFill>
                  <a:srgbClr val="0A6AAA"/>
                </a:solidFill>
                <a:latin typeface="Gill Sans MT" panose="020B0502020104020203" pitchFamily="34" charset="0"/>
              </a:rPr>
              <a:t>A Methodology for </a:t>
            </a:r>
          </a:p>
          <a:p>
            <a:pPr marL="0" lvl="0" indent="0">
              <a:lnSpc>
                <a:spcPts val="9000"/>
              </a:lnSpc>
              <a:spcBef>
                <a:spcPct val="0"/>
              </a:spcBef>
            </a:pPr>
            <a:r>
              <a:rPr lang="en-US" sz="7500" dirty="0">
                <a:solidFill>
                  <a:srgbClr val="0A6AAA"/>
                </a:solidFill>
                <a:latin typeface="Gill Sans MT" panose="020B0502020104020203" pitchFamily="34" charset="0"/>
              </a:rPr>
              <a:t>Impact Assessment before Accession </a:t>
            </a:r>
          </a:p>
        </p:txBody>
      </p:sp>
      <p:grpSp>
        <p:nvGrpSpPr>
          <p:cNvPr id="5" name="Group 5"/>
          <p:cNvGrpSpPr/>
          <p:nvPr/>
        </p:nvGrpSpPr>
        <p:grpSpPr>
          <a:xfrm>
            <a:off x="9344025" y="813653"/>
            <a:ext cx="8115300" cy="2473976"/>
            <a:chOff x="0" y="0"/>
            <a:chExt cx="10820400" cy="3298635"/>
          </a:xfrm>
        </p:grpSpPr>
        <p:grpSp>
          <p:nvGrpSpPr>
            <p:cNvPr id="6" name="Group 6"/>
            <p:cNvGrpSpPr/>
            <p:nvPr/>
          </p:nvGrpSpPr>
          <p:grpSpPr>
            <a:xfrm>
              <a:off x="507984" y="0"/>
              <a:ext cx="4835057" cy="2970063"/>
              <a:chOff x="0" y="0"/>
              <a:chExt cx="3005831" cy="1846411"/>
            </a:xfrm>
          </p:grpSpPr>
          <p:sp>
            <p:nvSpPr>
              <p:cNvPr id="7" name="Freeform 7"/>
              <p:cNvSpPr/>
              <p:nvPr/>
            </p:nvSpPr>
            <p:spPr>
              <a:xfrm>
                <a:off x="0" y="0"/>
                <a:ext cx="3007101" cy="1846411"/>
              </a:xfrm>
              <a:custGeom>
                <a:avLst/>
                <a:gdLst/>
                <a:ahLst/>
                <a:cxnLst/>
                <a:rect l="l" t="t" r="r" b="b"/>
                <a:pathLst>
                  <a:path w="3007101" h="1846411">
                    <a:moveTo>
                      <a:pt x="2453380" y="1846411"/>
                    </a:moveTo>
                    <a:lnTo>
                      <a:pt x="553720" y="1846411"/>
                    </a:lnTo>
                    <a:cubicBezTo>
                      <a:pt x="247650" y="1846411"/>
                      <a:pt x="0" y="1433141"/>
                      <a:pt x="0" y="924334"/>
                    </a:cubicBezTo>
                    <a:cubicBezTo>
                      <a:pt x="0" y="413406"/>
                      <a:pt x="247650" y="0"/>
                      <a:pt x="553720" y="0"/>
                    </a:cubicBezTo>
                    <a:lnTo>
                      <a:pt x="2453380" y="0"/>
                    </a:lnTo>
                    <a:cubicBezTo>
                      <a:pt x="2759451" y="0"/>
                      <a:pt x="3007101" y="413406"/>
                      <a:pt x="3007101" y="924334"/>
                    </a:cubicBezTo>
                    <a:cubicBezTo>
                      <a:pt x="3005830" y="1433141"/>
                      <a:pt x="2758180" y="1846411"/>
                      <a:pt x="2453380" y="1846411"/>
                    </a:cubicBezTo>
                    <a:close/>
                  </a:path>
                </a:pathLst>
              </a:custGeom>
              <a:solidFill>
                <a:srgbClr val="F5DF4D"/>
              </a:solidFill>
            </p:spPr>
            <p:txBody>
              <a:bodyPr/>
              <a:lstStyle/>
              <a:p>
                <a:endParaRPr lang="en-US"/>
              </a:p>
            </p:txBody>
          </p:sp>
        </p:grpSp>
        <p:grpSp>
          <p:nvGrpSpPr>
            <p:cNvPr id="8" name="Group 8"/>
            <p:cNvGrpSpPr/>
            <p:nvPr/>
          </p:nvGrpSpPr>
          <p:grpSpPr>
            <a:xfrm>
              <a:off x="0" y="695599"/>
              <a:ext cx="10820400" cy="2603036"/>
              <a:chOff x="0" y="0"/>
              <a:chExt cx="2745176" cy="660400"/>
            </a:xfrm>
          </p:grpSpPr>
          <p:sp>
            <p:nvSpPr>
              <p:cNvPr id="9" name="Freeform 9"/>
              <p:cNvSpPr/>
              <p:nvPr/>
            </p:nvSpPr>
            <p:spPr>
              <a:xfrm>
                <a:off x="0" y="0"/>
                <a:ext cx="2745176" cy="660400"/>
              </a:xfrm>
              <a:custGeom>
                <a:avLst/>
                <a:gdLst/>
                <a:ahLst/>
                <a:cxnLst/>
                <a:rect l="l" t="t" r="r" b="b"/>
                <a:pathLst>
                  <a:path w="2745176" h="660400">
                    <a:moveTo>
                      <a:pt x="2620715" y="660400"/>
                    </a:moveTo>
                    <a:lnTo>
                      <a:pt x="124460" y="660400"/>
                    </a:lnTo>
                    <a:cubicBezTo>
                      <a:pt x="55880" y="660400"/>
                      <a:pt x="0" y="604520"/>
                      <a:pt x="0" y="535940"/>
                    </a:cubicBezTo>
                    <a:lnTo>
                      <a:pt x="0" y="124460"/>
                    </a:lnTo>
                    <a:cubicBezTo>
                      <a:pt x="0" y="55880"/>
                      <a:pt x="55880" y="0"/>
                      <a:pt x="124460" y="0"/>
                    </a:cubicBezTo>
                    <a:lnTo>
                      <a:pt x="2620716" y="0"/>
                    </a:lnTo>
                    <a:cubicBezTo>
                      <a:pt x="2689296" y="0"/>
                      <a:pt x="2745176" y="55880"/>
                      <a:pt x="2745176" y="124460"/>
                    </a:cubicBezTo>
                    <a:lnTo>
                      <a:pt x="2745176" y="535940"/>
                    </a:lnTo>
                    <a:cubicBezTo>
                      <a:pt x="2745176" y="604520"/>
                      <a:pt x="2689296" y="660400"/>
                      <a:pt x="2620716" y="660400"/>
                    </a:cubicBezTo>
                    <a:close/>
                  </a:path>
                </a:pathLst>
              </a:custGeom>
              <a:solidFill>
                <a:srgbClr val="F5DF4D"/>
              </a:solidFill>
            </p:spPr>
            <p:txBody>
              <a:bodyPr/>
              <a:lstStyle/>
              <a:p>
                <a:endParaRPr lang="en-US"/>
              </a:p>
            </p:txBody>
          </p:sp>
        </p:grpSp>
      </p:grpSp>
      <p:grpSp>
        <p:nvGrpSpPr>
          <p:cNvPr id="10" name="Group 10"/>
          <p:cNvGrpSpPr/>
          <p:nvPr/>
        </p:nvGrpSpPr>
        <p:grpSpPr>
          <a:xfrm>
            <a:off x="9344025" y="3716012"/>
            <a:ext cx="8115300" cy="2473976"/>
            <a:chOff x="0" y="0"/>
            <a:chExt cx="10820400" cy="3298635"/>
          </a:xfrm>
        </p:grpSpPr>
        <p:grpSp>
          <p:nvGrpSpPr>
            <p:cNvPr id="11" name="Group 11"/>
            <p:cNvGrpSpPr/>
            <p:nvPr/>
          </p:nvGrpSpPr>
          <p:grpSpPr>
            <a:xfrm>
              <a:off x="507984" y="0"/>
              <a:ext cx="4835057" cy="2970063"/>
              <a:chOff x="0" y="0"/>
              <a:chExt cx="3005831" cy="1846411"/>
            </a:xfrm>
          </p:grpSpPr>
          <p:sp>
            <p:nvSpPr>
              <p:cNvPr id="12" name="Freeform 12"/>
              <p:cNvSpPr/>
              <p:nvPr/>
            </p:nvSpPr>
            <p:spPr>
              <a:xfrm>
                <a:off x="0" y="0"/>
                <a:ext cx="3007101" cy="1846411"/>
              </a:xfrm>
              <a:custGeom>
                <a:avLst/>
                <a:gdLst/>
                <a:ahLst/>
                <a:cxnLst/>
                <a:rect l="l" t="t" r="r" b="b"/>
                <a:pathLst>
                  <a:path w="3007101" h="1846411">
                    <a:moveTo>
                      <a:pt x="2453380" y="1846411"/>
                    </a:moveTo>
                    <a:lnTo>
                      <a:pt x="553720" y="1846411"/>
                    </a:lnTo>
                    <a:cubicBezTo>
                      <a:pt x="247650" y="1846411"/>
                      <a:pt x="0" y="1433141"/>
                      <a:pt x="0" y="924334"/>
                    </a:cubicBezTo>
                    <a:cubicBezTo>
                      <a:pt x="0" y="413406"/>
                      <a:pt x="247650" y="0"/>
                      <a:pt x="553720" y="0"/>
                    </a:cubicBezTo>
                    <a:lnTo>
                      <a:pt x="2453380" y="0"/>
                    </a:lnTo>
                    <a:cubicBezTo>
                      <a:pt x="2759451" y="0"/>
                      <a:pt x="3007101" y="413406"/>
                      <a:pt x="3007101" y="924334"/>
                    </a:cubicBezTo>
                    <a:cubicBezTo>
                      <a:pt x="3005830" y="1433141"/>
                      <a:pt x="2758180" y="1846411"/>
                      <a:pt x="2453380" y="1846411"/>
                    </a:cubicBezTo>
                    <a:close/>
                  </a:path>
                </a:pathLst>
              </a:custGeom>
              <a:solidFill>
                <a:srgbClr val="AF3A07"/>
              </a:solidFill>
            </p:spPr>
            <p:txBody>
              <a:bodyPr/>
              <a:lstStyle/>
              <a:p>
                <a:endParaRPr lang="en-US"/>
              </a:p>
            </p:txBody>
          </p:sp>
        </p:grpSp>
        <p:grpSp>
          <p:nvGrpSpPr>
            <p:cNvPr id="13" name="Group 13"/>
            <p:cNvGrpSpPr/>
            <p:nvPr/>
          </p:nvGrpSpPr>
          <p:grpSpPr>
            <a:xfrm>
              <a:off x="0" y="695599"/>
              <a:ext cx="10820400" cy="2603036"/>
              <a:chOff x="0" y="0"/>
              <a:chExt cx="2745176" cy="660400"/>
            </a:xfrm>
          </p:grpSpPr>
          <p:sp>
            <p:nvSpPr>
              <p:cNvPr id="14" name="Freeform 14"/>
              <p:cNvSpPr/>
              <p:nvPr/>
            </p:nvSpPr>
            <p:spPr>
              <a:xfrm>
                <a:off x="0" y="0"/>
                <a:ext cx="2745176" cy="660400"/>
              </a:xfrm>
              <a:custGeom>
                <a:avLst/>
                <a:gdLst/>
                <a:ahLst/>
                <a:cxnLst/>
                <a:rect l="l" t="t" r="r" b="b"/>
                <a:pathLst>
                  <a:path w="2745176" h="660400">
                    <a:moveTo>
                      <a:pt x="2620715" y="660400"/>
                    </a:moveTo>
                    <a:lnTo>
                      <a:pt x="124460" y="660400"/>
                    </a:lnTo>
                    <a:cubicBezTo>
                      <a:pt x="55880" y="660400"/>
                      <a:pt x="0" y="604520"/>
                      <a:pt x="0" y="535940"/>
                    </a:cubicBezTo>
                    <a:lnTo>
                      <a:pt x="0" y="124460"/>
                    </a:lnTo>
                    <a:cubicBezTo>
                      <a:pt x="0" y="55880"/>
                      <a:pt x="55880" y="0"/>
                      <a:pt x="124460" y="0"/>
                    </a:cubicBezTo>
                    <a:lnTo>
                      <a:pt x="2620716" y="0"/>
                    </a:lnTo>
                    <a:cubicBezTo>
                      <a:pt x="2689296" y="0"/>
                      <a:pt x="2745176" y="55880"/>
                      <a:pt x="2745176" y="124460"/>
                    </a:cubicBezTo>
                    <a:lnTo>
                      <a:pt x="2745176" y="535940"/>
                    </a:lnTo>
                    <a:cubicBezTo>
                      <a:pt x="2745176" y="604520"/>
                      <a:pt x="2689296" y="660400"/>
                      <a:pt x="2620716" y="660400"/>
                    </a:cubicBezTo>
                    <a:close/>
                  </a:path>
                </a:pathLst>
              </a:custGeom>
              <a:solidFill>
                <a:srgbClr val="AF3A07"/>
              </a:solidFill>
            </p:spPr>
            <p:txBody>
              <a:bodyPr/>
              <a:lstStyle/>
              <a:p>
                <a:endParaRPr lang="en-US"/>
              </a:p>
            </p:txBody>
          </p:sp>
        </p:grpSp>
      </p:grpSp>
      <p:sp>
        <p:nvSpPr>
          <p:cNvPr id="15" name="TextBox 15"/>
          <p:cNvSpPr txBox="1"/>
          <p:nvPr/>
        </p:nvSpPr>
        <p:spPr>
          <a:xfrm>
            <a:off x="9858363" y="4967009"/>
            <a:ext cx="7086625" cy="1592039"/>
          </a:xfrm>
          <a:prstGeom prst="rect">
            <a:avLst/>
          </a:prstGeom>
        </p:spPr>
        <p:txBody>
          <a:bodyPr lIns="0" tIns="0" rIns="0" bIns="0" rtlCol="0" anchor="t">
            <a:spAutoFit/>
          </a:bodyPr>
          <a:lstStyle/>
          <a:p>
            <a:pPr>
              <a:lnSpc>
                <a:spcPts val="2520"/>
              </a:lnSpc>
            </a:pPr>
            <a:r>
              <a:rPr lang="en-US" sz="1800" dirty="0">
                <a:solidFill>
                  <a:srgbClr val="FFFFFF"/>
                </a:solidFill>
                <a:latin typeface="Lato" panose="020F0502020204030203" pitchFamily="34" charset="0"/>
                <a:ea typeface="Lato" panose="020F0502020204030203" pitchFamily="34" charset="0"/>
                <a:cs typeface="Lato" panose="020F0502020204030203" pitchFamily="34" charset="0"/>
              </a:rPr>
              <a:t>Requires a reform (in procurement rules) that happened in this country on transparency (non-discrimination); detailed tender information before and after this intervention.</a:t>
            </a:r>
          </a:p>
          <a:p>
            <a:pPr>
              <a:lnSpc>
                <a:spcPts val="2520"/>
              </a:lnSpc>
            </a:pPr>
            <a:endParaRPr lang="en-US" sz="1800" dirty="0">
              <a:solidFill>
                <a:srgbClr val="FFFFFF"/>
              </a:solidFill>
              <a:latin typeface="HK Grotesk Medium"/>
            </a:endParaRPr>
          </a:p>
          <a:p>
            <a:pPr>
              <a:lnSpc>
                <a:spcPts val="2520"/>
              </a:lnSpc>
            </a:pPr>
            <a:endParaRPr lang="en-US" sz="1800" dirty="0">
              <a:solidFill>
                <a:srgbClr val="FFFFFF"/>
              </a:solidFill>
              <a:latin typeface="HK Grotesk Medium"/>
            </a:endParaRPr>
          </a:p>
        </p:txBody>
      </p:sp>
      <p:sp>
        <p:nvSpPr>
          <p:cNvPr id="16" name="TextBox 16"/>
          <p:cNvSpPr txBox="1"/>
          <p:nvPr/>
        </p:nvSpPr>
        <p:spPr>
          <a:xfrm>
            <a:off x="10271322" y="3999586"/>
            <a:ext cx="2533675" cy="923330"/>
          </a:xfrm>
          <a:prstGeom prst="rect">
            <a:avLst/>
          </a:prstGeom>
        </p:spPr>
        <p:txBody>
          <a:bodyPr lIns="0" tIns="0" rIns="0" bIns="0" rtlCol="0" anchor="t">
            <a:spAutoFit/>
          </a:bodyPr>
          <a:lstStyle/>
          <a:p>
            <a:pPr marL="0" lvl="0" indent="0">
              <a:lnSpc>
                <a:spcPts val="3600"/>
              </a:lnSpc>
              <a:spcBef>
                <a:spcPct val="0"/>
              </a:spcBef>
            </a:pPr>
            <a:r>
              <a:rPr lang="en-US" sz="3000" dirty="0">
                <a:solidFill>
                  <a:srgbClr val="FFFFFF"/>
                </a:solidFill>
                <a:latin typeface="Lato" panose="020F0502020204030203" pitchFamily="34" charset="0"/>
                <a:ea typeface="Lato" panose="020F0502020204030203" pitchFamily="34" charset="0"/>
                <a:cs typeface="Lato" panose="020F0502020204030203" pitchFamily="34" charset="0"/>
              </a:rPr>
              <a:t>2. Detect the intervention</a:t>
            </a:r>
          </a:p>
        </p:txBody>
      </p:sp>
      <p:grpSp>
        <p:nvGrpSpPr>
          <p:cNvPr id="17" name="Group 17"/>
          <p:cNvGrpSpPr/>
          <p:nvPr/>
        </p:nvGrpSpPr>
        <p:grpSpPr>
          <a:xfrm>
            <a:off x="9344025" y="6612277"/>
            <a:ext cx="8115300" cy="2473976"/>
            <a:chOff x="0" y="0"/>
            <a:chExt cx="10820400" cy="3298635"/>
          </a:xfrm>
        </p:grpSpPr>
        <p:grpSp>
          <p:nvGrpSpPr>
            <p:cNvPr id="18" name="Group 18"/>
            <p:cNvGrpSpPr/>
            <p:nvPr/>
          </p:nvGrpSpPr>
          <p:grpSpPr>
            <a:xfrm>
              <a:off x="507984" y="0"/>
              <a:ext cx="4835057" cy="2970063"/>
              <a:chOff x="0" y="0"/>
              <a:chExt cx="3005831" cy="1846411"/>
            </a:xfrm>
          </p:grpSpPr>
          <p:sp>
            <p:nvSpPr>
              <p:cNvPr id="19" name="Freeform 19"/>
              <p:cNvSpPr/>
              <p:nvPr/>
            </p:nvSpPr>
            <p:spPr>
              <a:xfrm>
                <a:off x="0" y="0"/>
                <a:ext cx="3007101" cy="1846411"/>
              </a:xfrm>
              <a:custGeom>
                <a:avLst/>
                <a:gdLst/>
                <a:ahLst/>
                <a:cxnLst/>
                <a:rect l="l" t="t" r="r" b="b"/>
                <a:pathLst>
                  <a:path w="3007101" h="1846411">
                    <a:moveTo>
                      <a:pt x="2453380" y="1846411"/>
                    </a:moveTo>
                    <a:lnTo>
                      <a:pt x="553720" y="1846411"/>
                    </a:lnTo>
                    <a:cubicBezTo>
                      <a:pt x="247650" y="1846411"/>
                      <a:pt x="0" y="1433141"/>
                      <a:pt x="0" y="924334"/>
                    </a:cubicBezTo>
                    <a:cubicBezTo>
                      <a:pt x="0" y="413406"/>
                      <a:pt x="247650" y="0"/>
                      <a:pt x="553720" y="0"/>
                    </a:cubicBezTo>
                    <a:lnTo>
                      <a:pt x="2453380" y="0"/>
                    </a:lnTo>
                    <a:cubicBezTo>
                      <a:pt x="2759451" y="0"/>
                      <a:pt x="3007101" y="413406"/>
                      <a:pt x="3007101" y="924334"/>
                    </a:cubicBezTo>
                    <a:cubicBezTo>
                      <a:pt x="3005830" y="1433141"/>
                      <a:pt x="2758180" y="1846411"/>
                      <a:pt x="2453380" y="1846411"/>
                    </a:cubicBezTo>
                    <a:close/>
                  </a:path>
                </a:pathLst>
              </a:custGeom>
              <a:solidFill>
                <a:srgbClr val="AAC0C4"/>
              </a:solidFill>
            </p:spPr>
            <p:txBody>
              <a:bodyPr/>
              <a:lstStyle/>
              <a:p>
                <a:endParaRPr lang="en-US"/>
              </a:p>
            </p:txBody>
          </p:sp>
        </p:grpSp>
        <p:grpSp>
          <p:nvGrpSpPr>
            <p:cNvPr id="20" name="Group 20"/>
            <p:cNvGrpSpPr/>
            <p:nvPr/>
          </p:nvGrpSpPr>
          <p:grpSpPr>
            <a:xfrm>
              <a:off x="0" y="695599"/>
              <a:ext cx="10820400" cy="2603036"/>
              <a:chOff x="0" y="0"/>
              <a:chExt cx="2745176" cy="660400"/>
            </a:xfrm>
          </p:grpSpPr>
          <p:sp>
            <p:nvSpPr>
              <p:cNvPr id="21" name="Freeform 21"/>
              <p:cNvSpPr/>
              <p:nvPr/>
            </p:nvSpPr>
            <p:spPr>
              <a:xfrm>
                <a:off x="0" y="0"/>
                <a:ext cx="2745176" cy="660400"/>
              </a:xfrm>
              <a:custGeom>
                <a:avLst/>
                <a:gdLst/>
                <a:ahLst/>
                <a:cxnLst/>
                <a:rect l="l" t="t" r="r" b="b"/>
                <a:pathLst>
                  <a:path w="2745176" h="660400">
                    <a:moveTo>
                      <a:pt x="2620715" y="660400"/>
                    </a:moveTo>
                    <a:lnTo>
                      <a:pt x="124460" y="660400"/>
                    </a:lnTo>
                    <a:cubicBezTo>
                      <a:pt x="55880" y="660400"/>
                      <a:pt x="0" y="604520"/>
                      <a:pt x="0" y="535940"/>
                    </a:cubicBezTo>
                    <a:lnTo>
                      <a:pt x="0" y="124460"/>
                    </a:lnTo>
                    <a:cubicBezTo>
                      <a:pt x="0" y="55880"/>
                      <a:pt x="55880" y="0"/>
                      <a:pt x="124460" y="0"/>
                    </a:cubicBezTo>
                    <a:lnTo>
                      <a:pt x="2620716" y="0"/>
                    </a:lnTo>
                    <a:cubicBezTo>
                      <a:pt x="2689296" y="0"/>
                      <a:pt x="2745176" y="55880"/>
                      <a:pt x="2745176" y="124460"/>
                    </a:cubicBezTo>
                    <a:lnTo>
                      <a:pt x="2745176" y="535940"/>
                    </a:lnTo>
                    <a:cubicBezTo>
                      <a:pt x="2745176" y="604520"/>
                      <a:pt x="2689296" y="660400"/>
                      <a:pt x="2620716" y="660400"/>
                    </a:cubicBezTo>
                    <a:close/>
                  </a:path>
                </a:pathLst>
              </a:custGeom>
              <a:solidFill>
                <a:srgbClr val="AAC0C4"/>
              </a:solidFill>
            </p:spPr>
            <p:txBody>
              <a:bodyPr/>
              <a:lstStyle/>
              <a:p>
                <a:endParaRPr lang="en-US"/>
              </a:p>
            </p:txBody>
          </p:sp>
        </p:grpSp>
      </p:grpSp>
      <p:sp>
        <p:nvSpPr>
          <p:cNvPr id="22" name="TextBox 22"/>
          <p:cNvSpPr txBox="1"/>
          <p:nvPr/>
        </p:nvSpPr>
        <p:spPr>
          <a:xfrm>
            <a:off x="9858363" y="7886228"/>
            <a:ext cx="7382446" cy="950838"/>
          </a:xfrm>
          <a:prstGeom prst="rect">
            <a:avLst/>
          </a:prstGeom>
        </p:spPr>
        <p:txBody>
          <a:bodyPr wrap="square" lIns="0" tIns="0" rIns="0" bIns="0" rtlCol="0" anchor="t">
            <a:spAutoFit/>
          </a:bodyPr>
          <a:lstStyle/>
          <a:p>
            <a:pPr>
              <a:lnSpc>
                <a:spcPts val="2520"/>
              </a:lnSpc>
            </a:pPr>
            <a:r>
              <a:rPr lang="en-US" sz="1800" dirty="0">
                <a:solidFill>
                  <a:srgbClr val="000000"/>
                </a:solidFill>
                <a:latin typeface="Lato" panose="020F0502020204030203" pitchFamily="34" charset="0"/>
                <a:ea typeface="Lato" panose="020F0502020204030203" pitchFamily="34" charset="0"/>
                <a:cs typeface="Lato" panose="020F0502020204030203" pitchFamily="34" charset="0"/>
              </a:rPr>
              <a:t>Call for tender publication rate; missing information rate; Winning price; foreign bidder rate; foreign contractor rate.</a:t>
            </a:r>
          </a:p>
          <a:p>
            <a:pPr>
              <a:lnSpc>
                <a:spcPts val="2520"/>
              </a:lnSpc>
            </a:pPr>
            <a:endParaRPr lang="en-US" sz="1800" dirty="0">
              <a:solidFill>
                <a:srgbClr val="000000"/>
              </a:solidFill>
              <a:latin typeface="HK Grotesk Medium"/>
            </a:endParaRPr>
          </a:p>
        </p:txBody>
      </p:sp>
      <p:sp>
        <p:nvSpPr>
          <p:cNvPr id="23" name="TextBox 23"/>
          <p:cNvSpPr txBox="1"/>
          <p:nvPr/>
        </p:nvSpPr>
        <p:spPr>
          <a:xfrm>
            <a:off x="10271322" y="6895851"/>
            <a:ext cx="3399592" cy="923702"/>
          </a:xfrm>
          <a:prstGeom prst="rect">
            <a:avLst/>
          </a:prstGeom>
        </p:spPr>
        <p:txBody>
          <a:bodyPr lIns="0" tIns="0" rIns="0" bIns="0" rtlCol="0" anchor="t">
            <a:spAutoFit/>
          </a:bodyPr>
          <a:lstStyle/>
          <a:p>
            <a:pPr marL="0" lvl="0" indent="0">
              <a:lnSpc>
                <a:spcPts val="3600"/>
              </a:lnSpc>
              <a:spcBef>
                <a:spcPct val="0"/>
              </a:spcBef>
            </a:pPr>
            <a:r>
              <a:rPr lang="en-US" sz="3000" dirty="0">
                <a:solidFill>
                  <a:srgbClr val="000000"/>
                </a:solidFill>
                <a:latin typeface="Lato" panose="020F0502020204030203" pitchFamily="34" charset="0"/>
                <a:ea typeface="Lato" panose="020F0502020204030203" pitchFamily="34" charset="0"/>
                <a:cs typeface="Lato" panose="020F0502020204030203" pitchFamily="34" charset="0"/>
              </a:rPr>
              <a:t>3. Potential Variables</a:t>
            </a:r>
          </a:p>
        </p:txBody>
      </p:sp>
      <p:sp>
        <p:nvSpPr>
          <p:cNvPr id="24" name="TextBox 24"/>
          <p:cNvSpPr txBox="1"/>
          <p:nvPr/>
        </p:nvSpPr>
        <p:spPr>
          <a:xfrm>
            <a:off x="9858363" y="2228858"/>
            <a:ext cx="7086625" cy="930832"/>
          </a:xfrm>
          <a:prstGeom prst="rect">
            <a:avLst/>
          </a:prstGeom>
        </p:spPr>
        <p:txBody>
          <a:bodyPr lIns="0" tIns="0" rIns="0" bIns="0" rtlCol="0" anchor="t">
            <a:spAutoFit/>
          </a:bodyPr>
          <a:lstStyle/>
          <a:p>
            <a:pPr>
              <a:lnSpc>
                <a:spcPts val="2520"/>
              </a:lnSpc>
            </a:pPr>
            <a:r>
              <a:rPr lang="en-US" sz="1800" dirty="0">
                <a:solidFill>
                  <a:srgbClr val="272727"/>
                </a:solidFill>
                <a:latin typeface="Lato" panose="020F0502020204030203" pitchFamily="34" charset="0"/>
                <a:ea typeface="Lato" panose="020F0502020204030203" pitchFamily="34" charset="0"/>
                <a:cs typeface="Lato" panose="020F0502020204030203" pitchFamily="34" charset="0"/>
              </a:rPr>
              <a:t>Design an econometric identification strategy based on the timing and products and services covered by a transparency improvement or non—discrimination improvement in procurement rules.</a:t>
            </a:r>
          </a:p>
        </p:txBody>
      </p:sp>
      <p:sp>
        <p:nvSpPr>
          <p:cNvPr id="25" name="TextBox 25"/>
          <p:cNvSpPr txBox="1"/>
          <p:nvPr/>
        </p:nvSpPr>
        <p:spPr>
          <a:xfrm>
            <a:off x="10271322" y="1097227"/>
            <a:ext cx="2682678" cy="923330"/>
          </a:xfrm>
          <a:prstGeom prst="rect">
            <a:avLst/>
          </a:prstGeom>
        </p:spPr>
        <p:txBody>
          <a:bodyPr wrap="square" lIns="0" tIns="0" rIns="0" bIns="0" rtlCol="0" anchor="t">
            <a:spAutoFit/>
          </a:bodyPr>
          <a:lstStyle/>
          <a:p>
            <a:pPr marL="0" lvl="0" indent="0">
              <a:lnSpc>
                <a:spcPts val="3600"/>
              </a:lnSpc>
              <a:spcBef>
                <a:spcPct val="0"/>
              </a:spcBef>
            </a:pPr>
            <a:r>
              <a:rPr lang="en-US" sz="3000" dirty="0">
                <a:solidFill>
                  <a:srgbClr val="272727"/>
                </a:solidFill>
                <a:latin typeface="Lato" panose="020F0502020204030203" pitchFamily="34" charset="0"/>
                <a:ea typeface="Lato" panose="020F0502020204030203" pitchFamily="34" charset="0"/>
                <a:cs typeface="Lato" panose="020F0502020204030203" pitchFamily="34" charset="0"/>
              </a:rPr>
              <a:t>1. Identification Strategy</a:t>
            </a:r>
          </a:p>
        </p:txBody>
      </p:sp>
      <p:sp>
        <p:nvSpPr>
          <p:cNvPr id="27" name="Freeform 27"/>
          <p:cNvSpPr/>
          <p:nvPr/>
        </p:nvSpPr>
        <p:spPr>
          <a:xfrm flipV="1">
            <a:off x="704862" y="-1599559"/>
            <a:ext cx="3211827" cy="2879938"/>
          </a:xfrm>
          <a:custGeom>
            <a:avLst/>
            <a:gdLst/>
            <a:ahLst/>
            <a:cxnLst/>
            <a:rect l="l" t="t" r="r" b="b"/>
            <a:pathLst>
              <a:path w="3211827" h="2879938">
                <a:moveTo>
                  <a:pt x="0" y="2879938"/>
                </a:moveTo>
                <a:lnTo>
                  <a:pt x="3211827" y="2879938"/>
                </a:lnTo>
                <a:lnTo>
                  <a:pt x="3211827" y="0"/>
                </a:lnTo>
                <a:lnTo>
                  <a:pt x="0" y="0"/>
                </a:lnTo>
                <a:lnTo>
                  <a:pt x="0" y="2879938"/>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p:spPr>
        <p:txBody>
          <a:bodyPr/>
          <a:lstStyle/>
          <a:p>
            <a:endParaRPr lang="en-US"/>
          </a:p>
        </p:txBody>
      </p:sp>
      <p:sp>
        <p:nvSpPr>
          <p:cNvPr id="30" name="TextBox 30"/>
          <p:cNvSpPr txBox="1"/>
          <p:nvPr/>
        </p:nvSpPr>
        <p:spPr>
          <a:xfrm>
            <a:off x="6614751" y="9928404"/>
            <a:ext cx="11454743" cy="190351"/>
          </a:xfrm>
          <a:prstGeom prst="rect">
            <a:avLst/>
          </a:prstGeom>
        </p:spPr>
        <p:txBody>
          <a:bodyPr lIns="0" tIns="0" rIns="0" bIns="0" rtlCol="0" anchor="t">
            <a:spAutoFit/>
          </a:bodyPr>
          <a:lstStyle/>
          <a:p>
            <a:pPr algn="ctr">
              <a:lnSpc>
                <a:spcPts val="1439"/>
              </a:lnSpc>
              <a:spcBef>
                <a:spcPct val="0"/>
              </a:spcBef>
            </a:pPr>
            <a:r>
              <a:rPr lang="en-US" sz="1200">
                <a:solidFill>
                  <a:srgbClr val="000000"/>
                </a:solidFill>
                <a:latin typeface="Lato"/>
              </a:rPr>
              <a:t>Source: PUTTING NUMBERS ON ACCESSION TO THE WTO’S AGREEMENT ON GOVERNMENT PROCUREMENT: A RECIPE BOOK APPROACH, Simon J. Evenett, 2018</a:t>
            </a:r>
          </a:p>
        </p:txBody>
      </p:sp>
      <p:sp>
        <p:nvSpPr>
          <p:cNvPr id="31" name="Freeform 12">
            <a:extLst>
              <a:ext uri="{FF2B5EF4-FFF2-40B4-BE49-F238E27FC236}">
                <a16:creationId xmlns:a16="http://schemas.microsoft.com/office/drawing/2014/main" id="{36E37E42-47F0-CDD7-5919-577859300794}"/>
              </a:ext>
            </a:extLst>
          </p:cNvPr>
          <p:cNvSpPr/>
          <p:nvPr/>
        </p:nvSpPr>
        <p:spPr>
          <a:xfrm>
            <a:off x="1447800" y="9584011"/>
            <a:ext cx="2194907" cy="516523"/>
          </a:xfrm>
          <a:custGeom>
            <a:avLst/>
            <a:gdLst/>
            <a:ahLst/>
            <a:cxnLst/>
            <a:rect l="l" t="t" r="r" b="b"/>
            <a:pathLst>
              <a:path w="2194907" h="516523">
                <a:moveTo>
                  <a:pt x="0" y="0"/>
                </a:moveTo>
                <a:lnTo>
                  <a:pt x="2194907" y="0"/>
                </a:lnTo>
                <a:lnTo>
                  <a:pt x="2194907" y="516523"/>
                </a:lnTo>
                <a:lnTo>
                  <a:pt x="0" y="51652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32" name="Picture 31">
            <a:extLst>
              <a:ext uri="{FF2B5EF4-FFF2-40B4-BE49-F238E27FC236}">
                <a16:creationId xmlns:a16="http://schemas.microsoft.com/office/drawing/2014/main" id="{9D2EE72F-9A06-1760-E830-6E7225A72A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29050" y="9388476"/>
            <a:ext cx="1572769" cy="786384"/>
          </a:xfrm>
          <a:prstGeom prst="rect">
            <a:avLst/>
          </a:prstGeom>
        </p:spPr>
      </p:pic>
      <p:grpSp>
        <p:nvGrpSpPr>
          <p:cNvPr id="28" name="Group 7">
            <a:extLst>
              <a:ext uri="{FF2B5EF4-FFF2-40B4-BE49-F238E27FC236}">
                <a16:creationId xmlns:a16="http://schemas.microsoft.com/office/drawing/2014/main" id="{6C693AA5-47C1-9BB6-355F-72795AEC8A6E}"/>
              </a:ext>
            </a:extLst>
          </p:cNvPr>
          <p:cNvGrpSpPr/>
          <p:nvPr/>
        </p:nvGrpSpPr>
        <p:grpSpPr>
          <a:xfrm>
            <a:off x="-4065742" y="6515048"/>
            <a:ext cx="12753033" cy="2356684"/>
            <a:chOff x="0" y="0"/>
            <a:chExt cx="3358824" cy="620690"/>
          </a:xfrm>
        </p:grpSpPr>
        <p:sp>
          <p:nvSpPr>
            <p:cNvPr id="29" name="Freeform 8">
              <a:extLst>
                <a:ext uri="{FF2B5EF4-FFF2-40B4-BE49-F238E27FC236}">
                  <a16:creationId xmlns:a16="http://schemas.microsoft.com/office/drawing/2014/main" id="{A68ADEF8-1C4B-B76C-EAE2-30A4221B8FA6}"/>
                </a:ext>
              </a:extLst>
            </p:cNvPr>
            <p:cNvSpPr/>
            <p:nvPr/>
          </p:nvSpPr>
          <p:spPr>
            <a:xfrm>
              <a:off x="0" y="0"/>
              <a:ext cx="3358824" cy="620690"/>
            </a:xfrm>
            <a:custGeom>
              <a:avLst/>
              <a:gdLst/>
              <a:ahLst/>
              <a:cxnLst/>
              <a:rect l="l" t="t" r="r" b="b"/>
              <a:pathLst>
                <a:path w="3358824" h="620690">
                  <a:moveTo>
                    <a:pt x="0" y="0"/>
                  </a:moveTo>
                  <a:lnTo>
                    <a:pt x="3358824" y="0"/>
                  </a:lnTo>
                  <a:lnTo>
                    <a:pt x="3358824" y="620690"/>
                  </a:lnTo>
                  <a:lnTo>
                    <a:pt x="0" y="620690"/>
                  </a:lnTo>
                  <a:close/>
                </a:path>
              </a:pathLst>
            </a:custGeom>
            <a:solidFill>
              <a:srgbClr val="0A6AAA"/>
            </a:solidFill>
          </p:spPr>
          <p:txBody>
            <a:bodyPr/>
            <a:lstStyle/>
            <a:p>
              <a:endParaRPr lang="en-US"/>
            </a:p>
          </p:txBody>
        </p:sp>
        <p:sp>
          <p:nvSpPr>
            <p:cNvPr id="33" name="TextBox 9">
              <a:extLst>
                <a:ext uri="{FF2B5EF4-FFF2-40B4-BE49-F238E27FC236}">
                  <a16:creationId xmlns:a16="http://schemas.microsoft.com/office/drawing/2014/main" id="{47DF91E1-F930-F143-3C6E-C0211215030E}"/>
                </a:ext>
              </a:extLst>
            </p:cNvPr>
            <p:cNvSpPr txBox="1"/>
            <p:nvPr/>
          </p:nvSpPr>
          <p:spPr>
            <a:xfrm>
              <a:off x="0" y="-47625"/>
              <a:ext cx="3358824" cy="668315"/>
            </a:xfrm>
            <a:prstGeom prst="rect">
              <a:avLst/>
            </a:prstGeom>
          </p:spPr>
          <p:txBody>
            <a:bodyPr lIns="50800" tIns="50800" rIns="50800" bIns="50800" rtlCol="0" anchor="ctr"/>
            <a:lstStyle/>
            <a:p>
              <a:pPr algn="ctr">
                <a:lnSpc>
                  <a:spcPts val="2940"/>
                </a:lnSpc>
              </a:pPr>
              <a:endParaRPr/>
            </a:p>
          </p:txBody>
        </p:sp>
      </p:grpSp>
      <p:sp>
        <p:nvSpPr>
          <p:cNvPr id="34" name="TextBox 10">
            <a:extLst>
              <a:ext uri="{FF2B5EF4-FFF2-40B4-BE49-F238E27FC236}">
                <a16:creationId xmlns:a16="http://schemas.microsoft.com/office/drawing/2014/main" id="{DF3E2DDC-0E9C-C23F-3FB3-96462EC7C2B7}"/>
              </a:ext>
            </a:extLst>
          </p:cNvPr>
          <p:cNvSpPr txBox="1"/>
          <p:nvPr/>
        </p:nvSpPr>
        <p:spPr>
          <a:xfrm>
            <a:off x="1628051" y="6972300"/>
            <a:ext cx="5192781" cy="993699"/>
          </a:xfrm>
          <a:prstGeom prst="rect">
            <a:avLst/>
          </a:prstGeom>
        </p:spPr>
        <p:txBody>
          <a:bodyPr lIns="0" tIns="0" rIns="0" bIns="0" rtlCol="0" anchor="t">
            <a:spAutoFit/>
          </a:bodyPr>
          <a:lstStyle/>
          <a:p>
            <a:pPr algn="ctr">
              <a:lnSpc>
                <a:spcPts val="7699"/>
              </a:lnSpc>
            </a:pPr>
            <a:r>
              <a:rPr lang="en-US" sz="6999" dirty="0">
                <a:solidFill>
                  <a:srgbClr val="FFFFFF"/>
                </a:solidFill>
                <a:latin typeface="Gill Sans MT" panose="020B0502020104020203" pitchFamily="34" charset="0"/>
              </a:rPr>
              <a:t>STEP 3</a:t>
            </a:r>
          </a:p>
        </p:txBody>
      </p:sp>
      <p:sp>
        <p:nvSpPr>
          <p:cNvPr id="35" name="TextBox 14">
            <a:extLst>
              <a:ext uri="{FF2B5EF4-FFF2-40B4-BE49-F238E27FC236}">
                <a16:creationId xmlns:a16="http://schemas.microsoft.com/office/drawing/2014/main" id="{1B9A463F-48EB-048D-7AC3-8F4589DE585E}"/>
              </a:ext>
            </a:extLst>
          </p:cNvPr>
          <p:cNvSpPr txBox="1"/>
          <p:nvPr/>
        </p:nvSpPr>
        <p:spPr>
          <a:xfrm>
            <a:off x="1047191" y="8243133"/>
            <a:ext cx="6801409" cy="260712"/>
          </a:xfrm>
          <a:prstGeom prst="rect">
            <a:avLst/>
          </a:prstGeom>
        </p:spPr>
        <p:txBody>
          <a:bodyPr wrap="square" lIns="0" tIns="0" rIns="0" bIns="0" rtlCol="0" anchor="t">
            <a:spAutoFit/>
          </a:bodyPr>
          <a:lstStyle/>
          <a:p>
            <a:pPr algn="ctr">
              <a:lnSpc>
                <a:spcPts val="2160"/>
              </a:lnSpc>
              <a:spcBef>
                <a:spcPct val="0"/>
              </a:spcBef>
            </a:pPr>
            <a:r>
              <a:rPr lang="en-US" sz="1800" dirty="0">
                <a:solidFill>
                  <a:srgbClr val="FFFFFF"/>
                </a:solidFill>
                <a:latin typeface="Lato"/>
              </a:rPr>
              <a:t>Estimate of improved transparency and eliminated </a:t>
            </a:r>
            <a:r>
              <a:rPr lang="en-US" sz="1800" dirty="0" err="1">
                <a:solidFill>
                  <a:srgbClr val="FFFFFF"/>
                </a:solidFill>
                <a:latin typeface="Lato"/>
              </a:rPr>
              <a:t>favouritism</a:t>
            </a:r>
            <a:endParaRPr lang="en-US" sz="1800" dirty="0">
              <a:solidFill>
                <a:srgbClr val="FFFFFF"/>
              </a:solidFill>
              <a:latin typeface="Lat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a00ff3-3b1d-4e7f-b420-4b95283d2dd8" xsi:nil="true"/>
    <lcf76f155ced4ddcb4097134ff3c332f xmlns="eeccb144-276f-4c3c-9bff-095280795b5e">
      <Terms xmlns="http://schemas.microsoft.com/office/infopath/2007/PartnerControls"/>
    </lcf76f155ced4ddcb4097134ff3c332f>
    <_Flow_SignoffStatus xmlns="eeccb144-276f-4c3c-9bff-095280795b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7E1EEFD203334D8EEB0BF0F38222EB" ma:contentTypeVersion="16" ma:contentTypeDescription="Create a new document." ma:contentTypeScope="" ma:versionID="07a75ef8f33be37651d989ddcf38e7a8">
  <xsd:schema xmlns:xsd="http://www.w3.org/2001/XMLSchema" xmlns:xs="http://www.w3.org/2001/XMLSchema" xmlns:p="http://schemas.microsoft.com/office/2006/metadata/properties" xmlns:ns2="eeccb144-276f-4c3c-9bff-095280795b5e" xmlns:ns3="6ea00ff3-3b1d-4e7f-b420-4b95283d2dd8" targetNamespace="http://schemas.microsoft.com/office/2006/metadata/properties" ma:root="true" ma:fieldsID="466cda552bac67469f06e2a656ed685a" ns2:_="" ns3:_="">
    <xsd:import namespace="eeccb144-276f-4c3c-9bff-095280795b5e"/>
    <xsd:import namespace="6ea00ff3-3b1d-4e7f-b420-4b95283d2d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ccb144-276f-4c3c-9bff-095280795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a00ff3-3b1d-4e7f-b420-4b95283d2d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de5656-3ca8-4839-ba6b-a83fd41f4a7a}" ma:internalName="TaxCatchAll" ma:showField="CatchAllData" ma:web="6ea00ff3-3b1d-4e7f-b420-4b95283d2dd8">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isl xmlns:xsi="http://www.w3.org/2001/XMLSchema-instance" xmlns:xsd="http://www.w3.org/2001/XMLSchema" xmlns="http://www.boldonjames.com/2008/01/sie/internal/label" sislVersion="0" policy="1d45786f-a737-4735-8af6-df12fb6939a2" origin="userSelected"/>
</file>

<file path=customXml/itemProps1.xml><?xml version="1.0" encoding="utf-8"?>
<ds:datastoreItem xmlns:ds="http://schemas.openxmlformats.org/officeDocument/2006/customXml" ds:itemID="{670672E6-5910-4D7C-B76A-3A2F80A69CF8}">
  <ds:schemaRefs>
    <ds:schemaRef ds:uri="http://purl.org/dc/elements/1.1/"/>
    <ds:schemaRef ds:uri="6ea00ff3-3b1d-4e7f-b420-4b95283d2dd8"/>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eeccb144-276f-4c3c-9bff-095280795b5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7F87270-C4C7-43D1-AC30-E5463ECC1CA4}">
  <ds:schemaRefs>
    <ds:schemaRef ds:uri="http://schemas.microsoft.com/sharepoint/v3/contenttype/forms"/>
  </ds:schemaRefs>
</ds:datastoreItem>
</file>

<file path=customXml/itemProps3.xml><?xml version="1.0" encoding="utf-8"?>
<ds:datastoreItem xmlns:ds="http://schemas.openxmlformats.org/officeDocument/2006/customXml" ds:itemID="{DC645B7F-3CE3-4047-9147-85307D01C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ccb144-276f-4c3c-9bff-095280795b5e"/>
    <ds:schemaRef ds:uri="6ea00ff3-3b1d-4e7f-b420-4b95283d2d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DA707A1-10E8-4BAC-AC03-E9941865EFA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22</TotalTime>
  <Words>1684</Words>
  <Application>Microsoft Office PowerPoint</Application>
  <PresentationFormat>Custom</PresentationFormat>
  <Paragraphs>251</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Verdana</vt:lpstr>
      <vt:lpstr>Lato Light</vt:lpstr>
      <vt:lpstr>Wingdings</vt:lpstr>
      <vt:lpstr>Lato Bold</vt:lpstr>
      <vt:lpstr>HK Grotesk Medium</vt:lpstr>
      <vt:lpstr>Glacial Indifference Bold</vt:lpstr>
      <vt:lpstr>Arial</vt:lpstr>
      <vt:lpstr>Lato</vt:lpstr>
      <vt:lpstr>Glacial Indifference</vt:lpstr>
      <vt:lpstr>Calibri</vt:lpstr>
      <vt:lpstr>Gill Sans MT</vt:lpstr>
      <vt:lpstr>Assistant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Potential:</dc:title>
  <dc:creator>Ayanna Coleman</dc:creator>
  <cp:keywords>[EBRD]</cp:keywords>
  <cp:lastModifiedBy>Arakelyan, Eliza</cp:lastModifiedBy>
  <cp:revision>62</cp:revision>
  <dcterms:created xsi:type="dcterms:W3CDTF">2006-08-16T00:00:00Z</dcterms:created>
  <dcterms:modified xsi:type="dcterms:W3CDTF">2024-02-02T17:32:10Z</dcterms:modified>
  <dc:identifier>DAFycbFQ1HE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0x0101003E7E1EEFD203334D8EEB0BF0F38222EB</vt:lpwstr>
  </property>
  <property fmtid="{D5CDD505-2E9C-101B-9397-08002B2CF9AE}" pid="3" name="docIndexRef">
    <vt:lpwstr>173ef7bb-75a6-4f99-9986-76f02ee7eeb2</vt:lpwstr>
  </property>
  <property fmtid="{D5CDD505-2E9C-101B-9397-08002B2CF9AE}" pid="4" name="bjDocumentSecurityLabel">
    <vt:lpwstr>This item has no classification</vt:lpwstr>
  </property>
  <property fmtid="{D5CDD505-2E9C-101B-9397-08002B2CF9AE}" pid="5" name="bjSaver">
    <vt:lpwstr>KoRgWIzIEtXT9FRhPKcMJd96jIWV7jI8</vt:lpwstr>
  </property>
</Properties>
</file>