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94" r:id="rId1"/>
  </p:sldMasterIdLst>
  <p:notesMasterIdLst>
    <p:notesMasterId r:id="rId19"/>
  </p:notesMasterIdLst>
  <p:handoutMasterIdLst>
    <p:handoutMasterId r:id="rId20"/>
  </p:handoutMasterIdLst>
  <p:sldIdLst>
    <p:sldId id="343" r:id="rId2"/>
    <p:sldId id="356" r:id="rId3"/>
    <p:sldId id="357" r:id="rId4"/>
    <p:sldId id="260" r:id="rId5"/>
    <p:sldId id="358" r:id="rId6"/>
    <p:sldId id="361" r:id="rId7"/>
    <p:sldId id="261" r:id="rId8"/>
    <p:sldId id="262" r:id="rId9"/>
    <p:sldId id="263" r:id="rId10"/>
    <p:sldId id="264" r:id="rId11"/>
    <p:sldId id="265" r:id="rId12"/>
    <p:sldId id="267" r:id="rId13"/>
    <p:sldId id="359" r:id="rId14"/>
    <p:sldId id="272" r:id="rId15"/>
    <p:sldId id="274" r:id="rId16"/>
    <p:sldId id="275" r:id="rId17"/>
    <p:sldId id="354" r:id="rId18"/>
  </p:sldIdLst>
  <p:sldSz cx="9144000" cy="6858000" type="screen4x3"/>
  <p:notesSz cx="7010400" cy="923607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049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8" autoAdjust="0"/>
    <p:restoredTop sz="89660" autoAdjust="0"/>
  </p:normalViewPr>
  <p:slideViewPr>
    <p:cSldViewPr>
      <p:cViewPr varScale="1">
        <p:scale>
          <a:sx n="110" d="100"/>
          <a:sy n="110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7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>
      <p:cViewPr varScale="1">
        <p:scale>
          <a:sx n="84" d="100"/>
          <a:sy n="84" d="100"/>
        </p:scale>
        <p:origin x="-3168" y="-66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8604" cy="4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60" y="2"/>
            <a:ext cx="3038604" cy="4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277"/>
            <a:ext cx="3038604" cy="46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60" y="8772277"/>
            <a:ext cx="3038604" cy="46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B4C00E-6B4A-4B5B-AFE1-A7B14FB9EC1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2727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8604" cy="4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60" y="2"/>
            <a:ext cx="3038604" cy="46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51" y="4388355"/>
            <a:ext cx="5605700" cy="415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277"/>
            <a:ext cx="3038604" cy="46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60" y="8772277"/>
            <a:ext cx="3038604" cy="46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BDE90D-E360-432D-B9E1-6ABABB9FD0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141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Arial" charset="0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Arial" charset="0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Arial" charset="0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Arial" charset="0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DE90D-E360-432D-B9E1-6ABABB9FD0AF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167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BDE90D-E360-432D-B9E1-6ABABB9FD0AF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238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BDE90D-E360-432D-B9E1-6ABABB9FD0AF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7203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BDE90D-E360-432D-B9E1-6ABABB9FD0AF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8848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BDE90D-E360-432D-B9E1-6ABABB9FD0AF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567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E3AA91E-F3EA-4D3B-B70F-1EA4911CA390}" type="datetime1">
              <a:rPr lang="en-US" smtClean="0"/>
              <a:t>2/2/24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C9E11FE-619B-484B-BE1D-915633E0C56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862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197576A-1D5B-44E8-B349-B2B924650EDA}" type="datetime1">
              <a:rPr lang="en-US" smtClean="0"/>
              <a:t>2/2/24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56DBAF0-2F52-4B61-9098-4F5123565DF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016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F7053F3-14BA-42CF-B5CD-0D391A099909}" type="datetime1">
              <a:rPr lang="en-US" smtClean="0"/>
              <a:t>2/2/24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AA0AEBB-F537-4380-A3A8-BFD8D868BC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643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91ADE0D-0682-4779-B122-E7BC9B831955}" type="datetime1">
              <a:rPr lang="en-US" smtClean="0"/>
              <a:t>2/2/24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1DDDE8C-4625-4EB2-A064-892CEB47913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855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FF3AC29-B550-4C58-81F7-CFD2C2E3B8FE}" type="datetime1">
              <a:rPr lang="en-US" smtClean="0"/>
              <a:t>2/2/24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76F2B8D-19B9-4A56-AE71-46CA674F2D1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26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F3A7875-2B3D-4C88-9F0C-91B89BCFC0E2}" type="datetime1">
              <a:rPr lang="en-US" smtClean="0"/>
              <a:t>2/2/24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DDB3094-5379-41F4-A1FF-862F551DBF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7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A39B7EA-53CA-44D2-A627-A2EA8E6A7426}" type="datetime1">
              <a:rPr lang="en-US" smtClean="0"/>
              <a:t>2/2/24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1DFCF99-2010-4508-A450-C9FFD692735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281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DC55A3D-876C-413B-A0A2-549D00967DAE}" type="datetime1">
              <a:rPr lang="en-US" smtClean="0"/>
              <a:t>2/2/24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E3042C4-F00E-4184-9331-89E8CA87E4B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269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8119D35-6946-4037-BE10-D36EB7C0F90E}" type="datetime1">
              <a:rPr lang="en-US" smtClean="0"/>
              <a:t>2/2/24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351AD88-DCB7-4931-8159-BA9D5DF9131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576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C3B25D7-03BD-4C3A-83EA-C40B4DD623C8}" type="datetime1">
              <a:rPr lang="en-US" smtClean="0"/>
              <a:t>2/2/24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BB797F9-07FC-4A17-A447-F8E5B704D1E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283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467DBEF-F953-4948-9C6D-4F73C18A808C}" type="datetime1">
              <a:rPr lang="en-US" smtClean="0"/>
              <a:t>2/2/24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B67B8A4-7A31-43BC-8B44-9488ADD7183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22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InsidePowerPoint-templat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8C5938A-F731-4D6B-BC1B-F8150A8B4A55}" type="datetime1">
              <a:rPr lang="en-US" smtClean="0"/>
              <a:t>2/2/24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BA51E11-E144-4DFA-A172-D9BB8F30E1E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1" r:id="rId1"/>
    <p:sldLayoutId id="2147485092" r:id="rId2"/>
    <p:sldLayoutId id="2147485093" r:id="rId3"/>
    <p:sldLayoutId id="2147485094" r:id="rId4"/>
    <p:sldLayoutId id="2147485095" r:id="rId5"/>
    <p:sldLayoutId id="2147485096" r:id="rId6"/>
    <p:sldLayoutId id="2147485097" r:id="rId7"/>
    <p:sldLayoutId id="2147485098" r:id="rId8"/>
    <p:sldLayoutId id="2147485099" r:id="rId9"/>
    <p:sldLayoutId id="2147485100" r:id="rId10"/>
    <p:sldLayoutId id="21474851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nadezhda.sporysheva@un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2475707"/>
          </a:xfrm>
        </p:spPr>
        <p:txBody>
          <a:bodyPr>
            <a:noAutofit/>
          </a:bodyPr>
          <a:lstStyle/>
          <a:p>
            <a:r>
              <a:rPr lang="en-CA" sz="3600" dirty="0"/>
              <a:t>Sustainability and the GPA 2012: </a:t>
            </a:r>
            <a:br>
              <a:rPr lang="en-CA" sz="3600" dirty="0"/>
            </a:br>
            <a:r>
              <a:rPr lang="en-CA" sz="3600" dirty="0"/>
              <a:t>keeping up with international</a:t>
            </a:r>
            <a:br>
              <a:rPr lang="en-CA" sz="3600" dirty="0"/>
            </a:br>
            <a:r>
              <a:rPr lang="en-CA" sz="3600" dirty="0"/>
              <a:t>trade obligations</a:t>
            </a:r>
            <a:br>
              <a:rPr lang="en-CA" sz="3600" dirty="0"/>
            </a:br>
            <a:endParaRPr lang="en-CA" sz="36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473424" y="4941168"/>
            <a:ext cx="6984776" cy="1752600"/>
          </a:xfrm>
        </p:spPr>
        <p:txBody>
          <a:bodyPr>
            <a:normAutofit fontScale="70000" lnSpcReduction="20000"/>
          </a:bodyPr>
          <a:lstStyle/>
          <a:p>
            <a:r>
              <a:rPr lang="en-CA" dirty="0"/>
              <a:t>EBRD Technical Workshop GPA 2012 and strategic public procurement policy considerations for the Western Balkan economies</a:t>
            </a:r>
          </a:p>
          <a:p>
            <a:endParaRPr lang="en-CA" dirty="0"/>
          </a:p>
          <a:p>
            <a:r>
              <a:rPr lang="en-CA" dirty="0"/>
              <a:t>5-6 February 2024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3695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8652" y="703580"/>
            <a:ext cx="3806126" cy="35064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Awarding</a:t>
            </a:r>
            <a:r>
              <a:rPr spc="-70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spc="-10" dirty="0"/>
              <a:t>contracts: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32038" y="6366890"/>
            <a:ext cx="467359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CH" spc="-25" smtClean="0">
                <a:solidFill>
                  <a:schemeClr val="tx1"/>
                </a:solidFill>
                <a:latin typeface="Arial"/>
                <a:cs typeface="Arial"/>
              </a:rPr>
              <a:pPr marL="38100">
                <a:lnSpc>
                  <a:spcPts val="1650"/>
                </a:lnSpc>
              </a:pPr>
              <a:t>10</a:t>
            </a:fld>
            <a:endParaRPr spc="-25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303" y="1639011"/>
            <a:ext cx="7980045" cy="4464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Evaluation</a:t>
            </a:r>
            <a:r>
              <a:rPr sz="2800" spc="26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criteria</a:t>
            </a:r>
            <a:r>
              <a:rPr sz="2800" spc="26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26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include</a:t>
            </a:r>
            <a:r>
              <a:rPr sz="2800" spc="260" dirty="0">
                <a:latin typeface="Calibri"/>
                <a:cs typeface="Calibri"/>
              </a:rPr>
              <a:t>   </a:t>
            </a:r>
            <a:r>
              <a:rPr sz="2800" spc="-10" dirty="0">
                <a:latin typeface="Calibri"/>
                <a:cs typeface="Calibri"/>
              </a:rPr>
              <a:t>environmental </a:t>
            </a:r>
            <a:r>
              <a:rPr sz="2800" dirty="0">
                <a:latin typeface="Calibri"/>
                <a:cs typeface="Calibri"/>
              </a:rPr>
              <a:t>characteristics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(Article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X:9)</a:t>
            </a:r>
            <a:endParaRPr sz="2800" dirty="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254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GPA</a:t>
            </a:r>
            <a:r>
              <a:rPr sz="2800" spc="26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allows</a:t>
            </a:r>
            <a:r>
              <a:rPr sz="2800" spc="26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26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awards</a:t>
            </a:r>
            <a:r>
              <a:rPr sz="2800" spc="26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26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254" dirty="0">
                <a:latin typeface="Calibri"/>
                <a:cs typeface="Calibri"/>
              </a:rPr>
              <a:t>   </a:t>
            </a:r>
            <a:r>
              <a:rPr sz="2800" spc="-10" dirty="0">
                <a:latin typeface="Calibri"/>
                <a:cs typeface="Calibri"/>
              </a:rPr>
              <a:t>“most </a:t>
            </a:r>
            <a:r>
              <a:rPr sz="2800" dirty="0">
                <a:latin typeface="Calibri"/>
                <a:cs typeface="Calibri"/>
              </a:rPr>
              <a:t>advantageous</a:t>
            </a:r>
            <a:r>
              <a:rPr sz="2800" spc="3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tender”</a:t>
            </a:r>
            <a:r>
              <a:rPr sz="2800" spc="3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based</a:t>
            </a:r>
            <a:r>
              <a:rPr sz="2800" spc="3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3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evaluation</a:t>
            </a:r>
            <a:r>
              <a:rPr sz="2800" spc="3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criteria </a:t>
            </a:r>
            <a:r>
              <a:rPr sz="2800" dirty="0">
                <a:latin typeface="Calibri"/>
                <a:cs typeface="Calibri"/>
              </a:rPr>
              <a:t>specified</a:t>
            </a:r>
            <a:r>
              <a:rPr sz="2800" spc="484" dirty="0">
                <a:latin typeface="Calibri"/>
                <a:cs typeface="Calibri"/>
              </a:rPr>
              <a:t>   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484" dirty="0">
                <a:latin typeface="Calibri"/>
                <a:cs typeface="Calibri"/>
              </a:rPr>
              <a:t>    </a:t>
            </a:r>
            <a:r>
              <a:rPr sz="2800" dirty="0">
                <a:latin typeface="Calibri"/>
                <a:cs typeface="Calibri"/>
              </a:rPr>
              <a:t>notices</a:t>
            </a:r>
            <a:r>
              <a:rPr sz="2800" spc="490" dirty="0">
                <a:latin typeface="Calibri"/>
                <a:cs typeface="Calibri"/>
              </a:rPr>
              <a:t>    </a:t>
            </a:r>
            <a:r>
              <a:rPr sz="2800" dirty="0">
                <a:latin typeface="Calibri"/>
                <a:cs typeface="Calibri"/>
              </a:rPr>
              <a:t>(Article</a:t>
            </a:r>
            <a:r>
              <a:rPr sz="2800" spc="490" dirty="0">
                <a:latin typeface="Calibri"/>
                <a:cs typeface="Calibri"/>
              </a:rPr>
              <a:t>    </a:t>
            </a:r>
            <a:r>
              <a:rPr sz="2800" dirty="0">
                <a:latin typeface="Calibri"/>
                <a:cs typeface="Calibri"/>
              </a:rPr>
              <a:t>XV:5)</a:t>
            </a:r>
            <a:r>
              <a:rPr sz="2800" spc="490" dirty="0">
                <a:latin typeface="Calibri"/>
                <a:cs typeface="Calibri"/>
              </a:rPr>
              <a:t>    </a:t>
            </a:r>
            <a:r>
              <a:rPr sz="2800" spc="-50" dirty="0">
                <a:latin typeface="Calibri"/>
                <a:cs typeface="Calibri"/>
              </a:rPr>
              <a:t>→ </a:t>
            </a:r>
            <a:r>
              <a:rPr sz="2800" b="1" dirty="0">
                <a:latin typeface="Calibri"/>
                <a:cs typeface="Calibri"/>
              </a:rPr>
              <a:t>sustainability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aspects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such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life-</a:t>
            </a:r>
            <a:r>
              <a:rPr sz="2800" dirty="0">
                <a:latin typeface="Calibri"/>
                <a:cs typeface="Calibri"/>
              </a:rPr>
              <a:t>cycle costing, </a:t>
            </a:r>
            <a:r>
              <a:rPr sz="2800" spc="-20" dirty="0">
                <a:latin typeface="Calibri"/>
                <a:cs typeface="Calibri"/>
              </a:rPr>
              <a:t>etc.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potentially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included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evaluation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criteria.</a:t>
            </a:r>
            <a:endParaRPr sz="2800" dirty="0">
              <a:latin typeface="Calibri"/>
              <a:cs typeface="Calibri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68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Overall:</a:t>
            </a:r>
            <a:r>
              <a:rPr sz="2800" spc="6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flexible</a:t>
            </a:r>
            <a:r>
              <a:rPr sz="2800" spc="6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approach,</a:t>
            </a:r>
            <a:r>
              <a:rPr sz="2800" spc="6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based</a:t>
            </a:r>
            <a:r>
              <a:rPr sz="2800" spc="6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6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transparency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42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internationally</a:t>
            </a:r>
            <a:r>
              <a:rPr sz="2800" spc="434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recognized</a:t>
            </a:r>
            <a:r>
              <a:rPr sz="2800" spc="42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standards</a:t>
            </a:r>
            <a:r>
              <a:rPr sz="2800" spc="425" dirty="0">
                <a:latin typeface="Calibri"/>
                <a:cs typeface="Calibri"/>
              </a:rPr>
              <a:t>  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dirty="0">
                <a:latin typeface="Calibri"/>
                <a:cs typeface="Calibri"/>
              </a:rPr>
              <a:t>maximize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competition.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6277" y="461263"/>
            <a:ext cx="6564274" cy="28117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1906" y="968502"/>
            <a:ext cx="2173020" cy="26162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162618"/>
            <a:ext cx="8229600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20" dirty="0"/>
              <a:t> </a:t>
            </a:r>
            <a:r>
              <a:rPr dirty="0"/>
              <a:t>Decision</a:t>
            </a:r>
            <a:r>
              <a:rPr spc="-35" dirty="0"/>
              <a:t> </a:t>
            </a:r>
            <a:r>
              <a:rPr dirty="0"/>
              <a:t>on the</a:t>
            </a:r>
            <a:r>
              <a:rPr spc="-20" dirty="0"/>
              <a:t> </a:t>
            </a:r>
            <a:r>
              <a:rPr lang="fr-CH" spc="-20" dirty="0"/>
              <a:t>GPA </a:t>
            </a:r>
            <a:r>
              <a:rPr dirty="0"/>
              <a:t>WP on</a:t>
            </a:r>
            <a:r>
              <a:rPr spc="-20" dirty="0"/>
              <a:t> </a:t>
            </a:r>
            <a:r>
              <a:rPr spc="-10" dirty="0"/>
              <a:t>Sustainable Procurement</a:t>
            </a:r>
            <a:r>
              <a:rPr lang="fr-CH" spc="-10" dirty="0"/>
              <a:t> (2014)</a:t>
            </a:r>
            <a:endParaRPr spc="-1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432038" y="6366890"/>
            <a:ext cx="467359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CH" spc="-25" smtClean="0">
                <a:solidFill>
                  <a:schemeClr val="tx1"/>
                </a:solidFill>
                <a:latin typeface="Arial"/>
                <a:cs typeface="Arial"/>
              </a:rPr>
              <a:pPr marL="38100">
                <a:lnSpc>
                  <a:spcPts val="1650"/>
                </a:lnSpc>
              </a:pPr>
              <a:t>11</a:t>
            </a:fld>
            <a:endParaRPr spc="-25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6740" y="1556431"/>
            <a:ext cx="7970520" cy="486156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Parties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examine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topics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include:</a:t>
            </a:r>
            <a:endParaRPr sz="2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05"/>
              </a:spcBef>
              <a:buChar char="–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objectives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sustainable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procurement;</a:t>
            </a:r>
            <a:endParaRPr sz="2400" dirty="0">
              <a:latin typeface="Calibri"/>
              <a:cs typeface="Calibri"/>
            </a:endParaRPr>
          </a:p>
          <a:p>
            <a:pPr marL="756285" marR="833755" lvl="1" indent="-287020">
              <a:lnSpc>
                <a:spcPct val="100000"/>
              </a:lnSpc>
              <a:spcBef>
                <a:spcPts val="580"/>
              </a:spcBef>
              <a:buChar char="–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ways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which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integrated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into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procurement practices;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har char="–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How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sustainable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procurement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practice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a</a:t>
            </a:r>
            <a:endParaRPr sz="24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manner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consistent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with:</a:t>
            </a:r>
            <a:endParaRPr sz="2400" dirty="0">
              <a:latin typeface="Calibri"/>
              <a:cs typeface="Calibri"/>
            </a:endParaRPr>
          </a:p>
          <a:p>
            <a:pPr marL="1154430" lvl="2" indent="-227965">
              <a:lnSpc>
                <a:spcPct val="100000"/>
              </a:lnSpc>
              <a:spcBef>
                <a:spcPts val="509"/>
              </a:spcBef>
              <a:buChar char="•"/>
              <a:tabLst>
                <a:tab pos="115443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principle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“best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value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money”;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and</a:t>
            </a:r>
            <a:endParaRPr sz="2000" dirty="0">
              <a:latin typeface="Calibri"/>
              <a:cs typeface="Calibri"/>
            </a:endParaRPr>
          </a:p>
          <a:p>
            <a:pPr marL="1153795" lvl="2" indent="-227329">
              <a:lnSpc>
                <a:spcPct val="100000"/>
              </a:lnSpc>
              <a:spcBef>
                <a:spcPts val="480"/>
              </a:spcBef>
              <a:buChar char="•"/>
              <a:tabLst>
                <a:tab pos="1153795" algn="l"/>
              </a:tabLst>
            </a:pPr>
            <a:r>
              <a:rPr sz="2000" dirty="0">
                <a:latin typeface="Calibri"/>
                <a:cs typeface="Calibri"/>
              </a:rPr>
              <a:t>Parties’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international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trade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obligations.</a:t>
            </a:r>
            <a:endParaRPr sz="2000" dirty="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50"/>
              </a:spcBef>
              <a:buChar char="–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Best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Practices: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List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measures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policies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sustainable </a:t>
            </a:r>
            <a:r>
              <a:rPr sz="2400" dirty="0">
                <a:latin typeface="Calibri"/>
                <a:cs typeface="Calibri"/>
              </a:rPr>
              <a:t>procurement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practiced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manner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consistent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</a:t>
            </a:r>
            <a:endParaRPr sz="24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principle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“best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value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money”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Parties’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int.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trade</a:t>
            </a:r>
            <a:endParaRPr sz="24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obligations.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624" y="461263"/>
            <a:ext cx="5441470" cy="28117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6193663" y="604519"/>
            <a:ext cx="206375" cy="41275"/>
          </a:xfrm>
          <a:custGeom>
            <a:avLst/>
            <a:gdLst/>
            <a:ahLst/>
            <a:cxnLst/>
            <a:rect l="l" t="t" r="r" b="b"/>
            <a:pathLst>
              <a:path w="206375" h="41275">
                <a:moveTo>
                  <a:pt x="198882" y="0"/>
                </a:moveTo>
                <a:lnTo>
                  <a:pt x="5841" y="0"/>
                </a:lnTo>
                <a:lnTo>
                  <a:pt x="3428" y="1650"/>
                </a:lnTo>
                <a:lnTo>
                  <a:pt x="635" y="7874"/>
                </a:lnTo>
                <a:lnTo>
                  <a:pt x="0" y="13080"/>
                </a:lnTo>
                <a:lnTo>
                  <a:pt x="0" y="27812"/>
                </a:lnTo>
                <a:lnTo>
                  <a:pt x="635" y="33019"/>
                </a:lnTo>
                <a:lnTo>
                  <a:pt x="3428" y="39242"/>
                </a:lnTo>
                <a:lnTo>
                  <a:pt x="5841" y="40766"/>
                </a:lnTo>
                <a:lnTo>
                  <a:pt x="200533" y="40766"/>
                </a:lnTo>
                <a:lnTo>
                  <a:pt x="202946" y="39242"/>
                </a:lnTo>
                <a:lnTo>
                  <a:pt x="205739" y="33019"/>
                </a:lnTo>
                <a:lnTo>
                  <a:pt x="206375" y="27812"/>
                </a:lnTo>
                <a:lnTo>
                  <a:pt x="206375" y="20446"/>
                </a:lnTo>
                <a:lnTo>
                  <a:pt x="1988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360169" y="942594"/>
            <a:ext cx="6070600" cy="355600"/>
            <a:chOff x="1360169" y="942594"/>
            <a:chExt cx="6070600" cy="355600"/>
          </a:xfrm>
        </p:grpSpPr>
        <p:sp>
          <p:nvSpPr>
            <p:cNvPr id="5" name="object 5"/>
            <p:cNvSpPr/>
            <p:nvPr/>
          </p:nvSpPr>
          <p:spPr>
            <a:xfrm>
              <a:off x="1360170" y="948943"/>
              <a:ext cx="850900" cy="281305"/>
            </a:xfrm>
            <a:custGeom>
              <a:avLst/>
              <a:gdLst/>
              <a:ahLst/>
              <a:cxnLst/>
              <a:rect l="l" t="t" r="r" b="b"/>
              <a:pathLst>
                <a:path w="850900" h="281305">
                  <a:moveTo>
                    <a:pt x="125349" y="102235"/>
                  </a:moveTo>
                  <a:lnTo>
                    <a:pt x="125222" y="99060"/>
                  </a:lnTo>
                  <a:lnTo>
                    <a:pt x="124841" y="96393"/>
                  </a:lnTo>
                  <a:lnTo>
                    <a:pt x="124587" y="93726"/>
                  </a:lnTo>
                  <a:lnTo>
                    <a:pt x="118745" y="85852"/>
                  </a:lnTo>
                  <a:lnTo>
                    <a:pt x="78867" y="85852"/>
                  </a:lnTo>
                  <a:lnTo>
                    <a:pt x="78867" y="44958"/>
                  </a:lnTo>
                  <a:lnTo>
                    <a:pt x="78486" y="43815"/>
                  </a:lnTo>
                  <a:lnTo>
                    <a:pt x="76835" y="41656"/>
                  </a:lnTo>
                  <a:lnTo>
                    <a:pt x="75565" y="40767"/>
                  </a:lnTo>
                  <a:lnTo>
                    <a:pt x="73660" y="40132"/>
                  </a:lnTo>
                  <a:lnTo>
                    <a:pt x="71882" y="39370"/>
                  </a:lnTo>
                  <a:lnTo>
                    <a:pt x="69342" y="38862"/>
                  </a:lnTo>
                  <a:lnTo>
                    <a:pt x="62865" y="38100"/>
                  </a:lnTo>
                  <a:lnTo>
                    <a:pt x="58801" y="37973"/>
                  </a:lnTo>
                  <a:lnTo>
                    <a:pt x="49022" y="37973"/>
                  </a:lnTo>
                  <a:lnTo>
                    <a:pt x="45085" y="38100"/>
                  </a:lnTo>
                  <a:lnTo>
                    <a:pt x="38608" y="38862"/>
                  </a:lnTo>
                  <a:lnTo>
                    <a:pt x="35941" y="39370"/>
                  </a:lnTo>
                  <a:lnTo>
                    <a:pt x="34036" y="40132"/>
                  </a:lnTo>
                  <a:lnTo>
                    <a:pt x="32131" y="40767"/>
                  </a:lnTo>
                  <a:lnTo>
                    <a:pt x="30861" y="41656"/>
                  </a:lnTo>
                  <a:lnTo>
                    <a:pt x="30099" y="42799"/>
                  </a:lnTo>
                  <a:lnTo>
                    <a:pt x="29337" y="43815"/>
                  </a:lnTo>
                  <a:lnTo>
                    <a:pt x="28956" y="44958"/>
                  </a:lnTo>
                  <a:lnTo>
                    <a:pt x="28956" y="85852"/>
                  </a:lnTo>
                  <a:lnTo>
                    <a:pt x="6604" y="85852"/>
                  </a:lnTo>
                  <a:lnTo>
                    <a:pt x="5461" y="86233"/>
                  </a:lnTo>
                  <a:lnTo>
                    <a:pt x="3429" y="87503"/>
                  </a:lnTo>
                  <a:lnTo>
                    <a:pt x="2667" y="88646"/>
                  </a:lnTo>
                  <a:lnTo>
                    <a:pt x="2032" y="90170"/>
                  </a:lnTo>
                  <a:lnTo>
                    <a:pt x="1270" y="91694"/>
                  </a:lnTo>
                  <a:lnTo>
                    <a:pt x="889" y="93726"/>
                  </a:lnTo>
                  <a:lnTo>
                    <a:pt x="127" y="99060"/>
                  </a:lnTo>
                  <a:lnTo>
                    <a:pt x="0" y="102235"/>
                  </a:lnTo>
                  <a:lnTo>
                    <a:pt x="0" y="113411"/>
                  </a:lnTo>
                  <a:lnTo>
                    <a:pt x="635" y="118618"/>
                  </a:lnTo>
                  <a:lnTo>
                    <a:pt x="2032" y="121793"/>
                  </a:lnTo>
                  <a:lnTo>
                    <a:pt x="3302" y="124841"/>
                  </a:lnTo>
                  <a:lnTo>
                    <a:pt x="5207" y="126365"/>
                  </a:lnTo>
                  <a:lnTo>
                    <a:pt x="28956" y="126365"/>
                  </a:lnTo>
                  <a:lnTo>
                    <a:pt x="29006" y="219329"/>
                  </a:lnTo>
                  <a:lnTo>
                    <a:pt x="38100" y="259969"/>
                  </a:lnTo>
                  <a:lnTo>
                    <a:pt x="42926" y="265176"/>
                  </a:lnTo>
                  <a:lnTo>
                    <a:pt x="47625" y="270383"/>
                  </a:lnTo>
                  <a:lnTo>
                    <a:pt x="86868" y="280543"/>
                  </a:lnTo>
                  <a:lnTo>
                    <a:pt x="90551" y="280543"/>
                  </a:lnTo>
                  <a:lnTo>
                    <a:pt x="107950" y="278257"/>
                  </a:lnTo>
                  <a:lnTo>
                    <a:pt x="111125" y="277622"/>
                  </a:lnTo>
                  <a:lnTo>
                    <a:pt x="113792" y="276733"/>
                  </a:lnTo>
                  <a:lnTo>
                    <a:pt x="116078" y="275717"/>
                  </a:lnTo>
                  <a:lnTo>
                    <a:pt x="118491" y="274701"/>
                  </a:lnTo>
                  <a:lnTo>
                    <a:pt x="125349" y="258191"/>
                  </a:lnTo>
                  <a:lnTo>
                    <a:pt x="125349" y="248666"/>
                  </a:lnTo>
                  <a:lnTo>
                    <a:pt x="125222" y="245618"/>
                  </a:lnTo>
                  <a:lnTo>
                    <a:pt x="124841" y="243205"/>
                  </a:lnTo>
                  <a:lnTo>
                    <a:pt x="124587" y="240792"/>
                  </a:lnTo>
                  <a:lnTo>
                    <a:pt x="124206" y="239014"/>
                  </a:lnTo>
                  <a:lnTo>
                    <a:pt x="124091" y="238633"/>
                  </a:lnTo>
                  <a:lnTo>
                    <a:pt x="123444" y="236220"/>
                  </a:lnTo>
                  <a:lnTo>
                    <a:pt x="122809" y="235204"/>
                  </a:lnTo>
                  <a:lnTo>
                    <a:pt x="122047" y="234823"/>
                  </a:lnTo>
                  <a:lnTo>
                    <a:pt x="121412" y="234315"/>
                  </a:lnTo>
                  <a:lnTo>
                    <a:pt x="120650" y="234061"/>
                  </a:lnTo>
                  <a:lnTo>
                    <a:pt x="118872" y="234061"/>
                  </a:lnTo>
                  <a:lnTo>
                    <a:pt x="117856" y="234315"/>
                  </a:lnTo>
                  <a:lnTo>
                    <a:pt x="116713" y="234823"/>
                  </a:lnTo>
                  <a:lnTo>
                    <a:pt x="115570" y="235204"/>
                  </a:lnTo>
                  <a:lnTo>
                    <a:pt x="114173" y="235839"/>
                  </a:lnTo>
                  <a:lnTo>
                    <a:pt x="112522" y="236347"/>
                  </a:lnTo>
                  <a:lnTo>
                    <a:pt x="110871" y="236982"/>
                  </a:lnTo>
                  <a:lnTo>
                    <a:pt x="108966" y="237490"/>
                  </a:lnTo>
                  <a:lnTo>
                    <a:pt x="106934" y="237998"/>
                  </a:lnTo>
                  <a:lnTo>
                    <a:pt x="104775" y="238379"/>
                  </a:lnTo>
                  <a:lnTo>
                    <a:pt x="102362" y="238633"/>
                  </a:lnTo>
                  <a:lnTo>
                    <a:pt x="91948" y="238633"/>
                  </a:lnTo>
                  <a:lnTo>
                    <a:pt x="86487" y="236220"/>
                  </a:lnTo>
                  <a:lnTo>
                    <a:pt x="80391" y="226568"/>
                  </a:lnTo>
                  <a:lnTo>
                    <a:pt x="78867" y="219329"/>
                  </a:lnTo>
                  <a:lnTo>
                    <a:pt x="78867" y="126365"/>
                  </a:lnTo>
                  <a:lnTo>
                    <a:pt x="120142" y="126365"/>
                  </a:lnTo>
                  <a:lnTo>
                    <a:pt x="122047" y="124841"/>
                  </a:lnTo>
                  <a:lnTo>
                    <a:pt x="123444" y="121793"/>
                  </a:lnTo>
                  <a:lnTo>
                    <a:pt x="124714" y="118618"/>
                  </a:lnTo>
                  <a:lnTo>
                    <a:pt x="125349" y="113411"/>
                  </a:lnTo>
                  <a:lnTo>
                    <a:pt x="125349" y="102235"/>
                  </a:lnTo>
                  <a:close/>
                </a:path>
                <a:path w="850900" h="281305">
                  <a:moveTo>
                    <a:pt x="313182" y="151257"/>
                  </a:moveTo>
                  <a:lnTo>
                    <a:pt x="308711" y="119253"/>
                  </a:lnTo>
                  <a:lnTo>
                    <a:pt x="306336" y="113284"/>
                  </a:lnTo>
                  <a:lnTo>
                    <a:pt x="277647" y="87693"/>
                  </a:lnTo>
                  <a:lnTo>
                    <a:pt x="234950" y="81280"/>
                  </a:lnTo>
                  <a:lnTo>
                    <a:pt x="227076" y="81280"/>
                  </a:lnTo>
                  <a:lnTo>
                    <a:pt x="185547" y="90043"/>
                  </a:lnTo>
                  <a:lnTo>
                    <a:pt x="175514" y="94488"/>
                  </a:lnTo>
                  <a:lnTo>
                    <a:pt x="170815" y="96774"/>
                  </a:lnTo>
                  <a:lnTo>
                    <a:pt x="161975" y="107543"/>
                  </a:lnTo>
                  <a:lnTo>
                    <a:pt x="161290" y="109728"/>
                  </a:lnTo>
                  <a:lnTo>
                    <a:pt x="161036" y="112903"/>
                  </a:lnTo>
                  <a:lnTo>
                    <a:pt x="161086" y="121285"/>
                  </a:lnTo>
                  <a:lnTo>
                    <a:pt x="161163" y="122936"/>
                  </a:lnTo>
                  <a:lnTo>
                    <a:pt x="161544" y="125349"/>
                  </a:lnTo>
                  <a:lnTo>
                    <a:pt x="162102" y="128143"/>
                  </a:lnTo>
                  <a:lnTo>
                    <a:pt x="162560" y="130048"/>
                  </a:lnTo>
                  <a:lnTo>
                    <a:pt x="163322" y="131826"/>
                  </a:lnTo>
                  <a:lnTo>
                    <a:pt x="163957" y="133477"/>
                  </a:lnTo>
                  <a:lnTo>
                    <a:pt x="164973" y="134874"/>
                  </a:lnTo>
                  <a:lnTo>
                    <a:pt x="166116" y="135763"/>
                  </a:lnTo>
                  <a:lnTo>
                    <a:pt x="167132" y="136652"/>
                  </a:lnTo>
                  <a:lnTo>
                    <a:pt x="168529" y="137160"/>
                  </a:lnTo>
                  <a:lnTo>
                    <a:pt x="172085" y="137160"/>
                  </a:lnTo>
                  <a:lnTo>
                    <a:pt x="174752" y="136144"/>
                  </a:lnTo>
                  <a:lnTo>
                    <a:pt x="178181" y="134366"/>
                  </a:lnTo>
                  <a:lnTo>
                    <a:pt x="181610" y="132461"/>
                  </a:lnTo>
                  <a:lnTo>
                    <a:pt x="185801" y="130429"/>
                  </a:lnTo>
                  <a:lnTo>
                    <a:pt x="190754" y="128143"/>
                  </a:lnTo>
                  <a:lnTo>
                    <a:pt x="195834" y="125984"/>
                  </a:lnTo>
                  <a:lnTo>
                    <a:pt x="201676" y="123825"/>
                  </a:lnTo>
                  <a:lnTo>
                    <a:pt x="208153" y="122047"/>
                  </a:lnTo>
                  <a:lnTo>
                    <a:pt x="214757" y="120142"/>
                  </a:lnTo>
                  <a:lnTo>
                    <a:pt x="222250" y="119253"/>
                  </a:lnTo>
                  <a:lnTo>
                    <a:pt x="236855" y="119253"/>
                  </a:lnTo>
                  <a:lnTo>
                    <a:pt x="242189" y="119888"/>
                  </a:lnTo>
                  <a:lnTo>
                    <a:pt x="246507" y="121285"/>
                  </a:lnTo>
                  <a:lnTo>
                    <a:pt x="250825" y="122555"/>
                  </a:lnTo>
                  <a:lnTo>
                    <a:pt x="262382" y="137795"/>
                  </a:lnTo>
                  <a:lnTo>
                    <a:pt x="263525" y="141986"/>
                  </a:lnTo>
                  <a:lnTo>
                    <a:pt x="264160" y="146812"/>
                  </a:lnTo>
                  <a:lnTo>
                    <a:pt x="264160" y="163195"/>
                  </a:lnTo>
                  <a:lnTo>
                    <a:pt x="264160" y="194564"/>
                  </a:lnTo>
                  <a:lnTo>
                    <a:pt x="264160" y="224790"/>
                  </a:lnTo>
                  <a:lnTo>
                    <a:pt x="258064" y="231648"/>
                  </a:lnTo>
                  <a:lnTo>
                    <a:pt x="252095" y="236855"/>
                  </a:lnTo>
                  <a:lnTo>
                    <a:pt x="246126" y="240411"/>
                  </a:lnTo>
                  <a:lnTo>
                    <a:pt x="240284" y="243967"/>
                  </a:lnTo>
                  <a:lnTo>
                    <a:pt x="233807" y="245872"/>
                  </a:lnTo>
                  <a:lnTo>
                    <a:pt x="218440" y="245872"/>
                  </a:lnTo>
                  <a:lnTo>
                    <a:pt x="211836" y="243713"/>
                  </a:lnTo>
                  <a:lnTo>
                    <a:pt x="207137" y="239395"/>
                  </a:lnTo>
                  <a:lnTo>
                    <a:pt x="202438" y="235204"/>
                  </a:lnTo>
                  <a:lnTo>
                    <a:pt x="200152" y="229362"/>
                  </a:lnTo>
                  <a:lnTo>
                    <a:pt x="200152" y="217551"/>
                  </a:lnTo>
                  <a:lnTo>
                    <a:pt x="236982" y="194564"/>
                  </a:lnTo>
                  <a:lnTo>
                    <a:pt x="264160" y="194564"/>
                  </a:lnTo>
                  <a:lnTo>
                    <a:pt x="264160" y="163195"/>
                  </a:lnTo>
                  <a:lnTo>
                    <a:pt x="246888" y="163195"/>
                  </a:lnTo>
                  <a:lnTo>
                    <a:pt x="235356" y="163423"/>
                  </a:lnTo>
                  <a:lnTo>
                    <a:pt x="196761" y="168808"/>
                  </a:lnTo>
                  <a:lnTo>
                    <a:pt x="160756" y="191147"/>
                  </a:lnTo>
                  <a:lnTo>
                    <a:pt x="151257" y="223520"/>
                  </a:lnTo>
                  <a:lnTo>
                    <a:pt x="151561" y="230454"/>
                  </a:lnTo>
                  <a:lnTo>
                    <a:pt x="169418" y="266573"/>
                  </a:lnTo>
                  <a:lnTo>
                    <a:pt x="208915" y="280949"/>
                  </a:lnTo>
                  <a:lnTo>
                    <a:pt x="215900" y="281178"/>
                  </a:lnTo>
                  <a:lnTo>
                    <a:pt x="224205" y="280771"/>
                  </a:lnTo>
                  <a:lnTo>
                    <a:pt x="260159" y="266763"/>
                  </a:lnTo>
                  <a:lnTo>
                    <a:pt x="271894" y="256286"/>
                  </a:lnTo>
                  <a:lnTo>
                    <a:pt x="271894" y="272288"/>
                  </a:lnTo>
                  <a:lnTo>
                    <a:pt x="286385" y="277749"/>
                  </a:lnTo>
                  <a:lnTo>
                    <a:pt x="297942" y="277749"/>
                  </a:lnTo>
                  <a:lnTo>
                    <a:pt x="302120" y="277622"/>
                  </a:lnTo>
                  <a:lnTo>
                    <a:pt x="307848" y="276606"/>
                  </a:lnTo>
                  <a:lnTo>
                    <a:pt x="309880" y="275844"/>
                  </a:lnTo>
                  <a:lnTo>
                    <a:pt x="311150" y="274828"/>
                  </a:lnTo>
                  <a:lnTo>
                    <a:pt x="312547" y="273812"/>
                  </a:lnTo>
                  <a:lnTo>
                    <a:pt x="313182" y="272288"/>
                  </a:lnTo>
                  <a:lnTo>
                    <a:pt x="313182" y="256286"/>
                  </a:lnTo>
                  <a:lnTo>
                    <a:pt x="313182" y="245872"/>
                  </a:lnTo>
                  <a:lnTo>
                    <a:pt x="313182" y="194564"/>
                  </a:lnTo>
                  <a:lnTo>
                    <a:pt x="313182" y="151257"/>
                  </a:lnTo>
                  <a:close/>
                </a:path>
                <a:path w="850900" h="281305">
                  <a:moveTo>
                    <a:pt x="528066" y="268478"/>
                  </a:moveTo>
                  <a:lnTo>
                    <a:pt x="527685" y="266700"/>
                  </a:lnTo>
                  <a:lnTo>
                    <a:pt x="526923" y="264795"/>
                  </a:lnTo>
                  <a:lnTo>
                    <a:pt x="526288" y="262890"/>
                  </a:lnTo>
                  <a:lnTo>
                    <a:pt x="525145" y="260604"/>
                  </a:lnTo>
                  <a:lnTo>
                    <a:pt x="523494" y="257937"/>
                  </a:lnTo>
                  <a:lnTo>
                    <a:pt x="470598" y="176022"/>
                  </a:lnTo>
                  <a:lnTo>
                    <a:pt x="463550" y="165100"/>
                  </a:lnTo>
                  <a:lnTo>
                    <a:pt x="464324" y="164211"/>
                  </a:lnTo>
                  <a:lnTo>
                    <a:pt x="515366" y="106299"/>
                  </a:lnTo>
                  <a:lnTo>
                    <a:pt x="517398" y="103759"/>
                  </a:lnTo>
                  <a:lnTo>
                    <a:pt x="518795" y="101473"/>
                  </a:lnTo>
                  <a:lnTo>
                    <a:pt x="520827" y="96901"/>
                  </a:lnTo>
                  <a:lnTo>
                    <a:pt x="521335" y="94869"/>
                  </a:lnTo>
                  <a:lnTo>
                    <a:pt x="521335" y="91313"/>
                  </a:lnTo>
                  <a:lnTo>
                    <a:pt x="520954" y="90170"/>
                  </a:lnTo>
                  <a:lnTo>
                    <a:pt x="520065" y="89154"/>
                  </a:lnTo>
                  <a:lnTo>
                    <a:pt x="519303" y="88138"/>
                  </a:lnTo>
                  <a:lnTo>
                    <a:pt x="507746" y="85217"/>
                  </a:lnTo>
                  <a:lnTo>
                    <a:pt x="504317" y="84836"/>
                  </a:lnTo>
                  <a:lnTo>
                    <a:pt x="500253" y="84709"/>
                  </a:lnTo>
                  <a:lnTo>
                    <a:pt x="490220" y="84709"/>
                  </a:lnTo>
                  <a:lnTo>
                    <a:pt x="486156" y="84836"/>
                  </a:lnTo>
                  <a:lnTo>
                    <a:pt x="482854" y="85217"/>
                  </a:lnTo>
                  <a:lnTo>
                    <a:pt x="479679" y="85471"/>
                  </a:lnTo>
                  <a:lnTo>
                    <a:pt x="413385" y="164211"/>
                  </a:lnTo>
                  <a:lnTo>
                    <a:pt x="413385" y="7239"/>
                  </a:lnTo>
                  <a:lnTo>
                    <a:pt x="393319" y="0"/>
                  </a:lnTo>
                  <a:lnTo>
                    <a:pt x="383540" y="0"/>
                  </a:lnTo>
                  <a:lnTo>
                    <a:pt x="363347" y="7239"/>
                  </a:lnTo>
                  <a:lnTo>
                    <a:pt x="363423" y="271399"/>
                  </a:lnTo>
                  <a:lnTo>
                    <a:pt x="363728" y="272288"/>
                  </a:lnTo>
                  <a:lnTo>
                    <a:pt x="364617" y="273304"/>
                  </a:lnTo>
                  <a:lnTo>
                    <a:pt x="365379" y="274320"/>
                  </a:lnTo>
                  <a:lnTo>
                    <a:pt x="366649" y="275209"/>
                  </a:lnTo>
                  <a:lnTo>
                    <a:pt x="368681" y="275844"/>
                  </a:lnTo>
                  <a:lnTo>
                    <a:pt x="370586" y="276479"/>
                  </a:lnTo>
                  <a:lnTo>
                    <a:pt x="373126" y="276987"/>
                  </a:lnTo>
                  <a:lnTo>
                    <a:pt x="376301" y="277241"/>
                  </a:lnTo>
                  <a:lnTo>
                    <a:pt x="379476" y="277622"/>
                  </a:lnTo>
                  <a:lnTo>
                    <a:pt x="383540" y="277749"/>
                  </a:lnTo>
                  <a:lnTo>
                    <a:pt x="393319" y="277749"/>
                  </a:lnTo>
                  <a:lnTo>
                    <a:pt x="397383" y="277622"/>
                  </a:lnTo>
                  <a:lnTo>
                    <a:pt x="400558" y="277241"/>
                  </a:lnTo>
                  <a:lnTo>
                    <a:pt x="403733" y="276987"/>
                  </a:lnTo>
                  <a:lnTo>
                    <a:pt x="413385" y="176022"/>
                  </a:lnTo>
                  <a:lnTo>
                    <a:pt x="472440" y="269494"/>
                  </a:lnTo>
                  <a:lnTo>
                    <a:pt x="496824" y="277749"/>
                  </a:lnTo>
                  <a:lnTo>
                    <a:pt x="507492" y="277749"/>
                  </a:lnTo>
                  <a:lnTo>
                    <a:pt x="511810" y="277622"/>
                  </a:lnTo>
                  <a:lnTo>
                    <a:pt x="515112" y="277241"/>
                  </a:lnTo>
                  <a:lnTo>
                    <a:pt x="518414" y="276987"/>
                  </a:lnTo>
                  <a:lnTo>
                    <a:pt x="526923" y="273558"/>
                  </a:lnTo>
                  <a:lnTo>
                    <a:pt x="527685" y="272542"/>
                  </a:lnTo>
                  <a:lnTo>
                    <a:pt x="528066" y="271399"/>
                  </a:lnTo>
                  <a:lnTo>
                    <a:pt x="528066" y="268478"/>
                  </a:lnTo>
                  <a:close/>
                </a:path>
                <a:path w="850900" h="281305">
                  <a:moveTo>
                    <a:pt x="722122" y="168148"/>
                  </a:moveTo>
                  <a:lnTo>
                    <a:pt x="721918" y="161798"/>
                  </a:lnTo>
                  <a:lnTo>
                    <a:pt x="721829" y="158991"/>
                  </a:lnTo>
                  <a:lnTo>
                    <a:pt x="720979" y="150406"/>
                  </a:lnTo>
                  <a:lnTo>
                    <a:pt x="707224" y="112128"/>
                  </a:lnTo>
                  <a:lnTo>
                    <a:pt x="676529" y="87884"/>
                  </a:lnTo>
                  <a:lnTo>
                    <a:pt x="673735" y="86918"/>
                  </a:lnTo>
                  <a:lnTo>
                    <a:pt x="673735" y="161798"/>
                  </a:lnTo>
                  <a:lnTo>
                    <a:pt x="598932" y="161798"/>
                  </a:lnTo>
                  <a:lnTo>
                    <a:pt x="612140" y="125857"/>
                  </a:lnTo>
                  <a:lnTo>
                    <a:pt x="630936" y="116713"/>
                  </a:lnTo>
                  <a:lnTo>
                    <a:pt x="637286" y="116713"/>
                  </a:lnTo>
                  <a:lnTo>
                    <a:pt x="671855" y="142938"/>
                  </a:lnTo>
                  <a:lnTo>
                    <a:pt x="673735" y="161798"/>
                  </a:lnTo>
                  <a:lnTo>
                    <a:pt x="673735" y="86918"/>
                  </a:lnTo>
                  <a:lnTo>
                    <a:pt x="668210" y="84988"/>
                  </a:lnTo>
                  <a:lnTo>
                    <a:pt x="659104" y="82918"/>
                  </a:lnTo>
                  <a:lnTo>
                    <a:pt x="649211" y="81699"/>
                  </a:lnTo>
                  <a:lnTo>
                    <a:pt x="638556" y="81280"/>
                  </a:lnTo>
                  <a:lnTo>
                    <a:pt x="628256" y="81711"/>
                  </a:lnTo>
                  <a:lnTo>
                    <a:pt x="585127" y="96748"/>
                  </a:lnTo>
                  <a:lnTo>
                    <a:pt x="557695" y="131508"/>
                  </a:lnTo>
                  <a:lnTo>
                    <a:pt x="548513" y="171742"/>
                  </a:lnTo>
                  <a:lnTo>
                    <a:pt x="548157" y="182118"/>
                  </a:lnTo>
                  <a:lnTo>
                    <a:pt x="548233" y="186690"/>
                  </a:lnTo>
                  <a:lnTo>
                    <a:pt x="553974" y="226568"/>
                  </a:lnTo>
                  <a:lnTo>
                    <a:pt x="578091" y="262826"/>
                  </a:lnTo>
                  <a:lnTo>
                    <a:pt x="620687" y="279679"/>
                  </a:lnTo>
                  <a:lnTo>
                    <a:pt x="642874" y="281178"/>
                  </a:lnTo>
                  <a:lnTo>
                    <a:pt x="651637" y="281178"/>
                  </a:lnTo>
                  <a:lnTo>
                    <a:pt x="693928" y="273939"/>
                  </a:lnTo>
                  <a:lnTo>
                    <a:pt x="709676" y="267081"/>
                  </a:lnTo>
                  <a:lnTo>
                    <a:pt x="710565" y="266192"/>
                  </a:lnTo>
                  <a:lnTo>
                    <a:pt x="713816" y="243459"/>
                  </a:lnTo>
                  <a:lnTo>
                    <a:pt x="713740" y="241681"/>
                  </a:lnTo>
                  <a:lnTo>
                    <a:pt x="713574" y="240284"/>
                  </a:lnTo>
                  <a:lnTo>
                    <a:pt x="713447" y="238887"/>
                  </a:lnTo>
                  <a:lnTo>
                    <a:pt x="710438" y="232029"/>
                  </a:lnTo>
                  <a:lnTo>
                    <a:pt x="709676" y="231521"/>
                  </a:lnTo>
                  <a:lnTo>
                    <a:pt x="708660" y="231267"/>
                  </a:lnTo>
                  <a:lnTo>
                    <a:pt x="705485" y="231267"/>
                  </a:lnTo>
                  <a:lnTo>
                    <a:pt x="702818" y="231902"/>
                  </a:lnTo>
                  <a:lnTo>
                    <a:pt x="696468" y="234442"/>
                  </a:lnTo>
                  <a:lnTo>
                    <a:pt x="692531" y="235839"/>
                  </a:lnTo>
                  <a:lnTo>
                    <a:pt x="682879" y="238887"/>
                  </a:lnTo>
                  <a:lnTo>
                    <a:pt x="677164" y="240284"/>
                  </a:lnTo>
                  <a:lnTo>
                    <a:pt x="663829" y="242824"/>
                  </a:lnTo>
                  <a:lnTo>
                    <a:pt x="656209" y="243459"/>
                  </a:lnTo>
                  <a:lnTo>
                    <a:pt x="638810" y="243459"/>
                  </a:lnTo>
                  <a:lnTo>
                    <a:pt x="631444" y="242316"/>
                  </a:lnTo>
                  <a:lnTo>
                    <a:pt x="619125" y="237744"/>
                  </a:lnTo>
                  <a:lnTo>
                    <a:pt x="614045" y="234569"/>
                  </a:lnTo>
                  <a:lnTo>
                    <a:pt x="610235" y="230251"/>
                  </a:lnTo>
                  <a:lnTo>
                    <a:pt x="606298" y="225933"/>
                  </a:lnTo>
                  <a:lnTo>
                    <a:pt x="603377" y="220726"/>
                  </a:lnTo>
                  <a:lnTo>
                    <a:pt x="601599" y="214503"/>
                  </a:lnTo>
                  <a:lnTo>
                    <a:pt x="599821" y="208407"/>
                  </a:lnTo>
                  <a:lnTo>
                    <a:pt x="598932" y="201549"/>
                  </a:lnTo>
                  <a:lnTo>
                    <a:pt x="598932" y="193929"/>
                  </a:lnTo>
                  <a:lnTo>
                    <a:pt x="711581" y="193929"/>
                  </a:lnTo>
                  <a:lnTo>
                    <a:pt x="715391" y="192532"/>
                  </a:lnTo>
                  <a:lnTo>
                    <a:pt x="718058" y="189611"/>
                  </a:lnTo>
                  <a:lnTo>
                    <a:pt x="720852" y="186690"/>
                  </a:lnTo>
                  <a:lnTo>
                    <a:pt x="722122" y="182118"/>
                  </a:lnTo>
                  <a:lnTo>
                    <a:pt x="722122" y="168148"/>
                  </a:lnTo>
                  <a:close/>
                </a:path>
                <a:path w="850900" h="281305">
                  <a:moveTo>
                    <a:pt x="850519" y="172974"/>
                  </a:moveTo>
                  <a:lnTo>
                    <a:pt x="842899" y="156464"/>
                  </a:lnTo>
                  <a:lnTo>
                    <a:pt x="755396" y="156464"/>
                  </a:lnTo>
                  <a:lnTo>
                    <a:pt x="752983" y="157988"/>
                  </a:lnTo>
                  <a:lnTo>
                    <a:pt x="750062" y="163957"/>
                  </a:lnTo>
                  <a:lnTo>
                    <a:pt x="749300" y="169291"/>
                  </a:lnTo>
                  <a:lnTo>
                    <a:pt x="749300" y="184277"/>
                  </a:lnTo>
                  <a:lnTo>
                    <a:pt x="750062" y="189611"/>
                  </a:lnTo>
                  <a:lnTo>
                    <a:pt x="752983" y="195834"/>
                  </a:lnTo>
                  <a:lnTo>
                    <a:pt x="755396" y="197358"/>
                  </a:lnTo>
                  <a:lnTo>
                    <a:pt x="844550" y="197358"/>
                  </a:lnTo>
                  <a:lnTo>
                    <a:pt x="846836" y="195834"/>
                  </a:lnTo>
                  <a:lnTo>
                    <a:pt x="849757" y="189738"/>
                  </a:lnTo>
                  <a:lnTo>
                    <a:pt x="850519" y="184404"/>
                  </a:lnTo>
                  <a:lnTo>
                    <a:pt x="850519" y="176657"/>
                  </a:lnTo>
                  <a:lnTo>
                    <a:pt x="850519" y="1729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36850" y="942594"/>
              <a:ext cx="5193538" cy="355091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224173"/>
            <a:ext cx="822960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WP</a:t>
            </a:r>
            <a:r>
              <a:rPr sz="4000" spc="-25" dirty="0"/>
              <a:t> </a:t>
            </a:r>
            <a:r>
              <a:rPr sz="4000" dirty="0"/>
              <a:t>on</a:t>
            </a:r>
            <a:r>
              <a:rPr sz="4000" spc="-25" dirty="0"/>
              <a:t> </a:t>
            </a:r>
            <a:r>
              <a:rPr sz="4000" dirty="0"/>
              <a:t>Sustainable</a:t>
            </a:r>
            <a:r>
              <a:rPr sz="4000" spc="-70" dirty="0"/>
              <a:t> </a:t>
            </a:r>
            <a:r>
              <a:rPr sz="4000" dirty="0"/>
              <a:t>Procurement</a:t>
            </a:r>
            <a:r>
              <a:rPr sz="4000" spc="-10" dirty="0"/>
              <a:t> </a:t>
            </a:r>
            <a:r>
              <a:rPr sz="4000" spc="-50" dirty="0"/>
              <a:t>–</a:t>
            </a:r>
          </a:p>
          <a:p>
            <a:pPr marL="12700">
              <a:lnSpc>
                <a:spcPct val="100000"/>
              </a:lnSpc>
            </a:pPr>
            <a:r>
              <a:rPr sz="4000" dirty="0"/>
              <a:t>Key</a:t>
            </a:r>
            <a:r>
              <a:rPr sz="4000" spc="-15" dirty="0"/>
              <a:t> </a:t>
            </a:r>
            <a:r>
              <a:rPr sz="4000" spc="-10" dirty="0"/>
              <a:t>take-</a:t>
            </a:r>
            <a:r>
              <a:rPr sz="4000" dirty="0"/>
              <a:t>aways</a:t>
            </a:r>
            <a:r>
              <a:rPr sz="4000" spc="-15" dirty="0"/>
              <a:t> </a:t>
            </a:r>
            <a:r>
              <a:rPr sz="4000" dirty="0"/>
              <a:t>from</a:t>
            </a:r>
            <a:r>
              <a:rPr sz="4000" spc="-35" dirty="0"/>
              <a:t> </a:t>
            </a:r>
            <a:r>
              <a:rPr sz="4000" dirty="0"/>
              <a:t>the</a:t>
            </a:r>
            <a:r>
              <a:rPr sz="4000" spc="-15" dirty="0"/>
              <a:t> </a:t>
            </a:r>
            <a:r>
              <a:rPr lang="fr-CH" sz="4000" dirty="0"/>
              <a:t>discussions</a:t>
            </a:r>
            <a:r>
              <a:rPr sz="4000" spc="-30" dirty="0"/>
              <a:t> </a:t>
            </a:r>
            <a:r>
              <a:rPr sz="4000" spc="-25" dirty="0"/>
              <a:t>(1)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8432038" y="6366890"/>
            <a:ext cx="467359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CH" spc="-25" smtClean="0">
                <a:solidFill>
                  <a:schemeClr val="tx1"/>
                </a:solidFill>
                <a:latin typeface="Arial"/>
                <a:cs typeface="Arial"/>
              </a:rPr>
              <a:pPr marL="38100">
                <a:lnSpc>
                  <a:spcPts val="1650"/>
                </a:lnSpc>
              </a:pPr>
              <a:t>12</a:t>
            </a:fld>
            <a:endParaRPr spc="-25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944" y="1477654"/>
            <a:ext cx="8771890" cy="471424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00"/>
              </a:spcBef>
              <a:buFont typeface="Calibri"/>
              <a:buChar char="•"/>
              <a:tabLst>
                <a:tab pos="354965" algn="l"/>
              </a:tabLst>
            </a:pPr>
            <a:r>
              <a:rPr sz="2800" b="1" dirty="0">
                <a:latin typeface="Calibri"/>
                <a:cs typeface="Calibri"/>
              </a:rPr>
              <a:t>What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is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sustainable</a:t>
            </a:r>
            <a:r>
              <a:rPr sz="2800" b="1" spc="-5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procurement?</a:t>
            </a:r>
            <a:endParaRPr sz="2800" dirty="0">
              <a:latin typeface="Calibri"/>
              <a:cs typeface="Calibri"/>
            </a:endParaRPr>
          </a:p>
          <a:p>
            <a:pPr marL="756285" marR="408305" lvl="1" indent="-287020">
              <a:lnSpc>
                <a:spcPct val="100000"/>
              </a:lnSpc>
              <a:spcBef>
                <a:spcPts val="605"/>
              </a:spcBef>
              <a:buChar char="–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concept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different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dimensions,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have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different </a:t>
            </a:r>
            <a:r>
              <a:rPr sz="2400" dirty="0">
                <a:latin typeface="Calibri"/>
                <a:cs typeface="Calibri"/>
              </a:rPr>
              <a:t>meanings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different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jurisdictions.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example,</a:t>
            </a:r>
            <a:endParaRPr sz="2400" dirty="0">
              <a:latin typeface="Calibri"/>
              <a:cs typeface="Calibri"/>
            </a:endParaRPr>
          </a:p>
          <a:p>
            <a:pPr marL="908685" lvl="2" indent="-179705" algn="just">
              <a:lnSpc>
                <a:spcPct val="100000"/>
              </a:lnSpc>
              <a:spcBef>
                <a:spcPts val="490"/>
              </a:spcBef>
              <a:buFont typeface="Calibri"/>
              <a:buChar char="•"/>
              <a:tabLst>
                <a:tab pos="908685" algn="l"/>
              </a:tabLst>
            </a:pPr>
            <a:r>
              <a:rPr sz="1900" b="1" dirty="0">
                <a:latin typeface="Calibri"/>
                <a:cs typeface="Calibri"/>
              </a:rPr>
              <a:t>Protection</a:t>
            </a:r>
            <a:r>
              <a:rPr sz="1900" b="1" spc="415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of</a:t>
            </a:r>
            <a:r>
              <a:rPr sz="1900" b="1" spc="420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the</a:t>
            </a:r>
            <a:r>
              <a:rPr sz="1900" b="1" spc="415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environment</a:t>
            </a:r>
            <a:r>
              <a:rPr sz="1900" b="1" spc="4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(e.g.</a:t>
            </a:r>
            <a:r>
              <a:rPr sz="1900" spc="4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4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promotion</a:t>
            </a:r>
            <a:r>
              <a:rPr sz="1900" spc="4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4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green</a:t>
            </a:r>
            <a:r>
              <a:rPr sz="1900" spc="42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procurement;</a:t>
            </a:r>
            <a:endParaRPr sz="1900" dirty="0">
              <a:latin typeface="Calibri"/>
              <a:cs typeface="Calibri"/>
            </a:endParaRPr>
          </a:p>
          <a:p>
            <a:pPr marL="909955" algn="just">
              <a:lnSpc>
                <a:spcPct val="100000"/>
              </a:lnSpc>
            </a:pPr>
            <a:r>
              <a:rPr sz="1900" dirty="0">
                <a:latin typeface="Calibri"/>
                <a:cs typeface="Calibri"/>
              </a:rPr>
              <a:t>energy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efficiency);</a:t>
            </a:r>
            <a:endParaRPr sz="1900" dirty="0">
              <a:latin typeface="Calibri"/>
              <a:cs typeface="Calibri"/>
            </a:endParaRPr>
          </a:p>
          <a:p>
            <a:pPr marL="908050" marR="5080" lvl="2" indent="-179705" algn="just">
              <a:lnSpc>
                <a:spcPct val="100000"/>
              </a:lnSpc>
              <a:spcBef>
                <a:spcPts val="459"/>
              </a:spcBef>
              <a:buFont typeface="Calibri"/>
              <a:buChar char="•"/>
              <a:tabLst>
                <a:tab pos="909955" algn="l"/>
              </a:tabLst>
            </a:pPr>
            <a:r>
              <a:rPr sz="1900" b="1" dirty="0">
                <a:latin typeface="Calibri"/>
                <a:cs typeface="Calibri"/>
              </a:rPr>
              <a:t>Social</a:t>
            </a:r>
            <a:r>
              <a:rPr sz="1900" b="1" spc="135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measures</a:t>
            </a:r>
            <a:r>
              <a:rPr sz="1900" b="1" spc="145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and</a:t>
            </a:r>
            <a:r>
              <a:rPr sz="1900" b="1" spc="135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policies</a:t>
            </a:r>
            <a:r>
              <a:rPr sz="1900" b="1" spc="1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(e.g.</a:t>
            </a:r>
            <a:r>
              <a:rPr sz="1900" spc="1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promotion</a:t>
            </a:r>
            <a:r>
              <a:rPr sz="1900" spc="1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1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human</a:t>
            </a:r>
            <a:r>
              <a:rPr sz="1900" spc="1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rights</a:t>
            </a:r>
            <a:r>
              <a:rPr sz="1900" spc="1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and/or</a:t>
            </a:r>
            <a:r>
              <a:rPr sz="1900" spc="1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working 	</a:t>
            </a:r>
            <a:r>
              <a:rPr sz="1900" dirty="0">
                <a:latin typeface="Calibri"/>
                <a:cs typeface="Calibri"/>
              </a:rPr>
              <a:t>conditions</a:t>
            </a:r>
            <a:r>
              <a:rPr sz="1900" spc="18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(by</a:t>
            </a:r>
            <a:r>
              <a:rPr sz="1900" spc="18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ensuring</a:t>
            </a:r>
            <a:r>
              <a:rPr sz="1900" spc="18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compliance</a:t>
            </a:r>
            <a:r>
              <a:rPr sz="1900" spc="18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with</a:t>
            </a:r>
            <a:r>
              <a:rPr sz="1900" spc="19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relevant</a:t>
            </a:r>
            <a:r>
              <a:rPr sz="1900" spc="18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ILO</a:t>
            </a:r>
            <a:r>
              <a:rPr sz="1900" spc="19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conventions),</a:t>
            </a:r>
            <a:r>
              <a:rPr sz="1900" spc="180" dirty="0">
                <a:latin typeface="Calibri"/>
                <a:cs typeface="Calibri"/>
              </a:rPr>
              <a:t>  </a:t>
            </a:r>
            <a:r>
              <a:rPr sz="1900" spc="-25" dirty="0">
                <a:latin typeface="Calibri"/>
                <a:cs typeface="Calibri"/>
              </a:rPr>
              <a:t>the 	</a:t>
            </a:r>
            <a:r>
              <a:rPr sz="1900" dirty="0">
                <a:latin typeface="Calibri"/>
                <a:cs typeface="Calibri"/>
              </a:rPr>
              <a:t>employment</a:t>
            </a:r>
            <a:r>
              <a:rPr sz="1900" spc="29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28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local</a:t>
            </a:r>
            <a:r>
              <a:rPr sz="1900" spc="29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labour,</a:t>
            </a:r>
            <a:r>
              <a:rPr sz="1900" spc="28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29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proactive</a:t>
            </a:r>
            <a:r>
              <a:rPr sz="1900" spc="29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measures</a:t>
            </a:r>
            <a:r>
              <a:rPr sz="1900" spc="290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to</a:t>
            </a:r>
            <a:r>
              <a:rPr sz="1900" spc="285" dirty="0">
                <a:latin typeface="Calibri"/>
                <a:cs typeface="Calibri"/>
              </a:rPr>
              <a:t>  </a:t>
            </a:r>
            <a:r>
              <a:rPr sz="1900" dirty="0">
                <a:latin typeface="Calibri"/>
                <a:cs typeface="Calibri"/>
              </a:rPr>
              <a:t>support</a:t>
            </a:r>
            <a:r>
              <a:rPr sz="1900" spc="290" dirty="0">
                <a:latin typeface="Calibri"/>
                <a:cs typeface="Calibri"/>
              </a:rPr>
              <a:t>  </a:t>
            </a:r>
            <a:r>
              <a:rPr sz="1900" spc="-25" dirty="0">
                <a:latin typeface="Calibri"/>
                <a:cs typeface="Calibri"/>
              </a:rPr>
              <a:t>the 	</a:t>
            </a:r>
            <a:r>
              <a:rPr sz="1900" dirty="0">
                <a:latin typeface="Calibri"/>
                <a:cs typeface="Calibri"/>
              </a:rPr>
              <a:t>participation</a:t>
            </a:r>
            <a:r>
              <a:rPr sz="1900" spc="434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4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specific</a:t>
            </a:r>
            <a:r>
              <a:rPr sz="1900" spc="4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disadvantaged</a:t>
            </a:r>
            <a:r>
              <a:rPr sz="1900" spc="4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social</a:t>
            </a:r>
            <a:r>
              <a:rPr sz="1900" spc="4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groups</a:t>
            </a:r>
            <a:r>
              <a:rPr sz="1900" spc="4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(</a:t>
            </a:r>
            <a:r>
              <a:rPr sz="1900" b="1" dirty="0">
                <a:latin typeface="Calibri"/>
                <a:cs typeface="Calibri"/>
              </a:rPr>
              <a:t>women</a:t>
            </a:r>
            <a:r>
              <a:rPr sz="1900" dirty="0">
                <a:latin typeface="Calibri"/>
                <a:cs typeface="Calibri"/>
              </a:rPr>
              <a:t>,</a:t>
            </a:r>
            <a:r>
              <a:rPr sz="1900" spc="4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unemployed, 	</a:t>
            </a:r>
            <a:r>
              <a:rPr sz="1900" dirty="0">
                <a:latin typeface="Calibri"/>
                <a:cs typeface="Calibri"/>
              </a:rPr>
              <a:t>veterans,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aboriginal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people,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etc.);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and</a:t>
            </a:r>
            <a:endParaRPr sz="1900" dirty="0">
              <a:latin typeface="Calibri"/>
              <a:cs typeface="Calibri"/>
            </a:endParaRPr>
          </a:p>
          <a:p>
            <a:pPr marL="908050" marR="5080" lvl="2" indent="-179705" algn="just">
              <a:lnSpc>
                <a:spcPct val="100000"/>
              </a:lnSpc>
              <a:spcBef>
                <a:spcPts val="455"/>
              </a:spcBef>
              <a:buFont typeface="Calibri"/>
              <a:buChar char="•"/>
              <a:tabLst>
                <a:tab pos="909955" algn="l"/>
              </a:tabLst>
            </a:pPr>
            <a:r>
              <a:rPr sz="1900" b="1" dirty="0">
                <a:latin typeface="Calibri"/>
                <a:cs typeface="Calibri"/>
              </a:rPr>
              <a:t>Economic</a:t>
            </a:r>
            <a:r>
              <a:rPr sz="1900" b="1" spc="250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opportunities</a:t>
            </a:r>
            <a:r>
              <a:rPr sz="1900" b="1" spc="254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(e.g.</a:t>
            </a:r>
            <a:r>
              <a:rPr sz="1900" spc="2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using</a:t>
            </a:r>
            <a:r>
              <a:rPr sz="1900" spc="2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economic</a:t>
            </a:r>
            <a:r>
              <a:rPr sz="1900" spc="254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power</a:t>
            </a:r>
            <a:r>
              <a:rPr sz="1900" spc="2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to</a:t>
            </a:r>
            <a:r>
              <a:rPr sz="1900" spc="2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influence</a:t>
            </a:r>
            <a:r>
              <a:rPr sz="1900" spc="254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2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market 	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47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advance</a:t>
            </a:r>
            <a:r>
              <a:rPr sz="1900" spc="47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environmental</a:t>
            </a:r>
            <a:r>
              <a:rPr sz="1900" spc="47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and/or</a:t>
            </a:r>
            <a:r>
              <a:rPr sz="1900" spc="4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social</a:t>
            </a:r>
            <a:r>
              <a:rPr sz="1900" spc="4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values;</a:t>
            </a:r>
            <a:r>
              <a:rPr sz="1900" spc="465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promotion</a:t>
            </a:r>
            <a:r>
              <a:rPr sz="1900" b="1" spc="484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of</a:t>
            </a:r>
            <a:r>
              <a:rPr sz="1900" b="1" spc="470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SMEs</a:t>
            </a:r>
            <a:r>
              <a:rPr sz="1900" dirty="0">
                <a:latin typeface="Calibri"/>
                <a:cs typeface="Calibri"/>
              </a:rPr>
              <a:t>,</a:t>
            </a:r>
            <a:r>
              <a:rPr sz="1900" spc="46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the 	</a:t>
            </a:r>
            <a:r>
              <a:rPr sz="1900" dirty="0">
                <a:latin typeface="Calibri"/>
                <a:cs typeface="Calibri"/>
              </a:rPr>
              <a:t>promotion</a:t>
            </a:r>
            <a:r>
              <a:rPr sz="1900" spc="1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1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sustainable</a:t>
            </a:r>
            <a:r>
              <a:rPr sz="1900" spc="1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supply</a:t>
            </a:r>
            <a:r>
              <a:rPr sz="1900" spc="1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chains;</a:t>
            </a:r>
            <a:r>
              <a:rPr sz="1900" spc="1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1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promotion</a:t>
            </a:r>
            <a:r>
              <a:rPr sz="1900" spc="1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1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innovation</a:t>
            </a:r>
            <a:r>
              <a:rPr sz="1900" spc="1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through 	research/investment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new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sustainable</a:t>
            </a:r>
            <a:r>
              <a:rPr sz="1900" spc="-10" dirty="0">
                <a:latin typeface="Calibri"/>
                <a:cs typeface="Calibri"/>
              </a:rPr>
              <a:t> technologies).</a:t>
            </a:r>
            <a:endParaRPr sz="19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624" y="461263"/>
            <a:ext cx="5441470" cy="28117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6193663" y="604519"/>
            <a:ext cx="206375" cy="41275"/>
          </a:xfrm>
          <a:custGeom>
            <a:avLst/>
            <a:gdLst/>
            <a:ahLst/>
            <a:cxnLst/>
            <a:rect l="l" t="t" r="r" b="b"/>
            <a:pathLst>
              <a:path w="206375" h="41275">
                <a:moveTo>
                  <a:pt x="198882" y="0"/>
                </a:moveTo>
                <a:lnTo>
                  <a:pt x="5841" y="0"/>
                </a:lnTo>
                <a:lnTo>
                  <a:pt x="3428" y="1650"/>
                </a:lnTo>
                <a:lnTo>
                  <a:pt x="635" y="7874"/>
                </a:lnTo>
                <a:lnTo>
                  <a:pt x="0" y="13080"/>
                </a:lnTo>
                <a:lnTo>
                  <a:pt x="0" y="27812"/>
                </a:lnTo>
                <a:lnTo>
                  <a:pt x="635" y="33019"/>
                </a:lnTo>
                <a:lnTo>
                  <a:pt x="3428" y="39242"/>
                </a:lnTo>
                <a:lnTo>
                  <a:pt x="5841" y="40766"/>
                </a:lnTo>
                <a:lnTo>
                  <a:pt x="200533" y="40766"/>
                </a:lnTo>
                <a:lnTo>
                  <a:pt x="202946" y="39242"/>
                </a:lnTo>
                <a:lnTo>
                  <a:pt x="205739" y="33019"/>
                </a:lnTo>
                <a:lnTo>
                  <a:pt x="206375" y="27812"/>
                </a:lnTo>
                <a:lnTo>
                  <a:pt x="206375" y="20446"/>
                </a:lnTo>
                <a:lnTo>
                  <a:pt x="1988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360169" y="942594"/>
            <a:ext cx="6070600" cy="355600"/>
            <a:chOff x="1360169" y="942594"/>
            <a:chExt cx="6070600" cy="355600"/>
          </a:xfrm>
        </p:grpSpPr>
        <p:sp>
          <p:nvSpPr>
            <p:cNvPr id="5" name="object 5"/>
            <p:cNvSpPr/>
            <p:nvPr/>
          </p:nvSpPr>
          <p:spPr>
            <a:xfrm>
              <a:off x="1360170" y="948943"/>
              <a:ext cx="850900" cy="281305"/>
            </a:xfrm>
            <a:custGeom>
              <a:avLst/>
              <a:gdLst/>
              <a:ahLst/>
              <a:cxnLst/>
              <a:rect l="l" t="t" r="r" b="b"/>
              <a:pathLst>
                <a:path w="850900" h="281305">
                  <a:moveTo>
                    <a:pt x="125349" y="102235"/>
                  </a:moveTo>
                  <a:lnTo>
                    <a:pt x="125222" y="99060"/>
                  </a:lnTo>
                  <a:lnTo>
                    <a:pt x="124841" y="96393"/>
                  </a:lnTo>
                  <a:lnTo>
                    <a:pt x="124587" y="93726"/>
                  </a:lnTo>
                  <a:lnTo>
                    <a:pt x="118745" y="85852"/>
                  </a:lnTo>
                  <a:lnTo>
                    <a:pt x="78867" y="85852"/>
                  </a:lnTo>
                  <a:lnTo>
                    <a:pt x="78867" y="44958"/>
                  </a:lnTo>
                  <a:lnTo>
                    <a:pt x="78486" y="43815"/>
                  </a:lnTo>
                  <a:lnTo>
                    <a:pt x="76835" y="41656"/>
                  </a:lnTo>
                  <a:lnTo>
                    <a:pt x="75565" y="40767"/>
                  </a:lnTo>
                  <a:lnTo>
                    <a:pt x="73660" y="40132"/>
                  </a:lnTo>
                  <a:lnTo>
                    <a:pt x="71882" y="39370"/>
                  </a:lnTo>
                  <a:lnTo>
                    <a:pt x="69342" y="38862"/>
                  </a:lnTo>
                  <a:lnTo>
                    <a:pt x="62865" y="38100"/>
                  </a:lnTo>
                  <a:lnTo>
                    <a:pt x="58801" y="37973"/>
                  </a:lnTo>
                  <a:lnTo>
                    <a:pt x="49022" y="37973"/>
                  </a:lnTo>
                  <a:lnTo>
                    <a:pt x="45085" y="38100"/>
                  </a:lnTo>
                  <a:lnTo>
                    <a:pt x="38608" y="38862"/>
                  </a:lnTo>
                  <a:lnTo>
                    <a:pt x="35941" y="39370"/>
                  </a:lnTo>
                  <a:lnTo>
                    <a:pt x="34036" y="40132"/>
                  </a:lnTo>
                  <a:lnTo>
                    <a:pt x="32131" y="40767"/>
                  </a:lnTo>
                  <a:lnTo>
                    <a:pt x="30861" y="41656"/>
                  </a:lnTo>
                  <a:lnTo>
                    <a:pt x="30099" y="42799"/>
                  </a:lnTo>
                  <a:lnTo>
                    <a:pt x="29337" y="43815"/>
                  </a:lnTo>
                  <a:lnTo>
                    <a:pt x="28956" y="44958"/>
                  </a:lnTo>
                  <a:lnTo>
                    <a:pt x="28956" y="85852"/>
                  </a:lnTo>
                  <a:lnTo>
                    <a:pt x="6604" y="85852"/>
                  </a:lnTo>
                  <a:lnTo>
                    <a:pt x="5461" y="86233"/>
                  </a:lnTo>
                  <a:lnTo>
                    <a:pt x="3429" y="87503"/>
                  </a:lnTo>
                  <a:lnTo>
                    <a:pt x="2667" y="88646"/>
                  </a:lnTo>
                  <a:lnTo>
                    <a:pt x="2032" y="90170"/>
                  </a:lnTo>
                  <a:lnTo>
                    <a:pt x="1270" y="91694"/>
                  </a:lnTo>
                  <a:lnTo>
                    <a:pt x="889" y="93726"/>
                  </a:lnTo>
                  <a:lnTo>
                    <a:pt x="127" y="99060"/>
                  </a:lnTo>
                  <a:lnTo>
                    <a:pt x="0" y="102235"/>
                  </a:lnTo>
                  <a:lnTo>
                    <a:pt x="0" y="113411"/>
                  </a:lnTo>
                  <a:lnTo>
                    <a:pt x="635" y="118618"/>
                  </a:lnTo>
                  <a:lnTo>
                    <a:pt x="2032" y="121793"/>
                  </a:lnTo>
                  <a:lnTo>
                    <a:pt x="3302" y="124841"/>
                  </a:lnTo>
                  <a:lnTo>
                    <a:pt x="5207" y="126365"/>
                  </a:lnTo>
                  <a:lnTo>
                    <a:pt x="28956" y="126365"/>
                  </a:lnTo>
                  <a:lnTo>
                    <a:pt x="29006" y="219329"/>
                  </a:lnTo>
                  <a:lnTo>
                    <a:pt x="38100" y="259969"/>
                  </a:lnTo>
                  <a:lnTo>
                    <a:pt x="42926" y="265176"/>
                  </a:lnTo>
                  <a:lnTo>
                    <a:pt x="47625" y="270383"/>
                  </a:lnTo>
                  <a:lnTo>
                    <a:pt x="86868" y="280543"/>
                  </a:lnTo>
                  <a:lnTo>
                    <a:pt x="90551" y="280543"/>
                  </a:lnTo>
                  <a:lnTo>
                    <a:pt x="107950" y="278257"/>
                  </a:lnTo>
                  <a:lnTo>
                    <a:pt x="111125" y="277622"/>
                  </a:lnTo>
                  <a:lnTo>
                    <a:pt x="113792" y="276733"/>
                  </a:lnTo>
                  <a:lnTo>
                    <a:pt x="116078" y="275717"/>
                  </a:lnTo>
                  <a:lnTo>
                    <a:pt x="118491" y="274701"/>
                  </a:lnTo>
                  <a:lnTo>
                    <a:pt x="125349" y="258191"/>
                  </a:lnTo>
                  <a:lnTo>
                    <a:pt x="125349" y="248666"/>
                  </a:lnTo>
                  <a:lnTo>
                    <a:pt x="125222" y="245618"/>
                  </a:lnTo>
                  <a:lnTo>
                    <a:pt x="124841" y="243205"/>
                  </a:lnTo>
                  <a:lnTo>
                    <a:pt x="124587" y="240792"/>
                  </a:lnTo>
                  <a:lnTo>
                    <a:pt x="124206" y="239014"/>
                  </a:lnTo>
                  <a:lnTo>
                    <a:pt x="124091" y="238633"/>
                  </a:lnTo>
                  <a:lnTo>
                    <a:pt x="123444" y="236220"/>
                  </a:lnTo>
                  <a:lnTo>
                    <a:pt x="122809" y="235204"/>
                  </a:lnTo>
                  <a:lnTo>
                    <a:pt x="122047" y="234823"/>
                  </a:lnTo>
                  <a:lnTo>
                    <a:pt x="121412" y="234315"/>
                  </a:lnTo>
                  <a:lnTo>
                    <a:pt x="120650" y="234061"/>
                  </a:lnTo>
                  <a:lnTo>
                    <a:pt x="118872" y="234061"/>
                  </a:lnTo>
                  <a:lnTo>
                    <a:pt x="117856" y="234315"/>
                  </a:lnTo>
                  <a:lnTo>
                    <a:pt x="116713" y="234823"/>
                  </a:lnTo>
                  <a:lnTo>
                    <a:pt x="115570" y="235204"/>
                  </a:lnTo>
                  <a:lnTo>
                    <a:pt x="114173" y="235839"/>
                  </a:lnTo>
                  <a:lnTo>
                    <a:pt x="112522" y="236347"/>
                  </a:lnTo>
                  <a:lnTo>
                    <a:pt x="110871" y="236982"/>
                  </a:lnTo>
                  <a:lnTo>
                    <a:pt x="108966" y="237490"/>
                  </a:lnTo>
                  <a:lnTo>
                    <a:pt x="106934" y="237998"/>
                  </a:lnTo>
                  <a:lnTo>
                    <a:pt x="104775" y="238379"/>
                  </a:lnTo>
                  <a:lnTo>
                    <a:pt x="102362" y="238633"/>
                  </a:lnTo>
                  <a:lnTo>
                    <a:pt x="91948" y="238633"/>
                  </a:lnTo>
                  <a:lnTo>
                    <a:pt x="86487" y="236220"/>
                  </a:lnTo>
                  <a:lnTo>
                    <a:pt x="80391" y="226568"/>
                  </a:lnTo>
                  <a:lnTo>
                    <a:pt x="78867" y="219329"/>
                  </a:lnTo>
                  <a:lnTo>
                    <a:pt x="78867" y="126365"/>
                  </a:lnTo>
                  <a:lnTo>
                    <a:pt x="120142" y="126365"/>
                  </a:lnTo>
                  <a:lnTo>
                    <a:pt x="122047" y="124841"/>
                  </a:lnTo>
                  <a:lnTo>
                    <a:pt x="123444" y="121793"/>
                  </a:lnTo>
                  <a:lnTo>
                    <a:pt x="124714" y="118618"/>
                  </a:lnTo>
                  <a:lnTo>
                    <a:pt x="125349" y="113411"/>
                  </a:lnTo>
                  <a:lnTo>
                    <a:pt x="125349" y="102235"/>
                  </a:lnTo>
                  <a:close/>
                </a:path>
                <a:path w="850900" h="281305">
                  <a:moveTo>
                    <a:pt x="313182" y="151257"/>
                  </a:moveTo>
                  <a:lnTo>
                    <a:pt x="308711" y="119253"/>
                  </a:lnTo>
                  <a:lnTo>
                    <a:pt x="306336" y="113284"/>
                  </a:lnTo>
                  <a:lnTo>
                    <a:pt x="277647" y="87693"/>
                  </a:lnTo>
                  <a:lnTo>
                    <a:pt x="234950" y="81280"/>
                  </a:lnTo>
                  <a:lnTo>
                    <a:pt x="227076" y="81280"/>
                  </a:lnTo>
                  <a:lnTo>
                    <a:pt x="185547" y="90043"/>
                  </a:lnTo>
                  <a:lnTo>
                    <a:pt x="175514" y="94488"/>
                  </a:lnTo>
                  <a:lnTo>
                    <a:pt x="170815" y="96774"/>
                  </a:lnTo>
                  <a:lnTo>
                    <a:pt x="161975" y="107543"/>
                  </a:lnTo>
                  <a:lnTo>
                    <a:pt x="161290" y="109728"/>
                  </a:lnTo>
                  <a:lnTo>
                    <a:pt x="161036" y="112903"/>
                  </a:lnTo>
                  <a:lnTo>
                    <a:pt x="161086" y="121285"/>
                  </a:lnTo>
                  <a:lnTo>
                    <a:pt x="161163" y="122936"/>
                  </a:lnTo>
                  <a:lnTo>
                    <a:pt x="161544" y="125349"/>
                  </a:lnTo>
                  <a:lnTo>
                    <a:pt x="162102" y="128143"/>
                  </a:lnTo>
                  <a:lnTo>
                    <a:pt x="162560" y="130048"/>
                  </a:lnTo>
                  <a:lnTo>
                    <a:pt x="163322" y="131826"/>
                  </a:lnTo>
                  <a:lnTo>
                    <a:pt x="163957" y="133477"/>
                  </a:lnTo>
                  <a:lnTo>
                    <a:pt x="164973" y="134874"/>
                  </a:lnTo>
                  <a:lnTo>
                    <a:pt x="166116" y="135763"/>
                  </a:lnTo>
                  <a:lnTo>
                    <a:pt x="167132" y="136652"/>
                  </a:lnTo>
                  <a:lnTo>
                    <a:pt x="168529" y="137160"/>
                  </a:lnTo>
                  <a:lnTo>
                    <a:pt x="172085" y="137160"/>
                  </a:lnTo>
                  <a:lnTo>
                    <a:pt x="174752" y="136144"/>
                  </a:lnTo>
                  <a:lnTo>
                    <a:pt x="178181" y="134366"/>
                  </a:lnTo>
                  <a:lnTo>
                    <a:pt x="181610" y="132461"/>
                  </a:lnTo>
                  <a:lnTo>
                    <a:pt x="185801" y="130429"/>
                  </a:lnTo>
                  <a:lnTo>
                    <a:pt x="190754" y="128143"/>
                  </a:lnTo>
                  <a:lnTo>
                    <a:pt x="195834" y="125984"/>
                  </a:lnTo>
                  <a:lnTo>
                    <a:pt x="201676" y="123825"/>
                  </a:lnTo>
                  <a:lnTo>
                    <a:pt x="208153" y="122047"/>
                  </a:lnTo>
                  <a:lnTo>
                    <a:pt x="214757" y="120142"/>
                  </a:lnTo>
                  <a:lnTo>
                    <a:pt x="222250" y="119253"/>
                  </a:lnTo>
                  <a:lnTo>
                    <a:pt x="236855" y="119253"/>
                  </a:lnTo>
                  <a:lnTo>
                    <a:pt x="242189" y="119888"/>
                  </a:lnTo>
                  <a:lnTo>
                    <a:pt x="246507" y="121285"/>
                  </a:lnTo>
                  <a:lnTo>
                    <a:pt x="250825" y="122555"/>
                  </a:lnTo>
                  <a:lnTo>
                    <a:pt x="262382" y="137795"/>
                  </a:lnTo>
                  <a:lnTo>
                    <a:pt x="263525" y="141986"/>
                  </a:lnTo>
                  <a:lnTo>
                    <a:pt x="264160" y="146812"/>
                  </a:lnTo>
                  <a:lnTo>
                    <a:pt x="264160" y="163195"/>
                  </a:lnTo>
                  <a:lnTo>
                    <a:pt x="264160" y="194564"/>
                  </a:lnTo>
                  <a:lnTo>
                    <a:pt x="264160" y="224790"/>
                  </a:lnTo>
                  <a:lnTo>
                    <a:pt x="258064" y="231648"/>
                  </a:lnTo>
                  <a:lnTo>
                    <a:pt x="252095" y="236855"/>
                  </a:lnTo>
                  <a:lnTo>
                    <a:pt x="246126" y="240411"/>
                  </a:lnTo>
                  <a:lnTo>
                    <a:pt x="240284" y="243967"/>
                  </a:lnTo>
                  <a:lnTo>
                    <a:pt x="233807" y="245872"/>
                  </a:lnTo>
                  <a:lnTo>
                    <a:pt x="218440" y="245872"/>
                  </a:lnTo>
                  <a:lnTo>
                    <a:pt x="211836" y="243713"/>
                  </a:lnTo>
                  <a:lnTo>
                    <a:pt x="207137" y="239395"/>
                  </a:lnTo>
                  <a:lnTo>
                    <a:pt x="202438" y="235204"/>
                  </a:lnTo>
                  <a:lnTo>
                    <a:pt x="200152" y="229362"/>
                  </a:lnTo>
                  <a:lnTo>
                    <a:pt x="200152" y="217551"/>
                  </a:lnTo>
                  <a:lnTo>
                    <a:pt x="236982" y="194564"/>
                  </a:lnTo>
                  <a:lnTo>
                    <a:pt x="264160" y="194564"/>
                  </a:lnTo>
                  <a:lnTo>
                    <a:pt x="264160" y="163195"/>
                  </a:lnTo>
                  <a:lnTo>
                    <a:pt x="246888" y="163195"/>
                  </a:lnTo>
                  <a:lnTo>
                    <a:pt x="235356" y="163423"/>
                  </a:lnTo>
                  <a:lnTo>
                    <a:pt x="196761" y="168808"/>
                  </a:lnTo>
                  <a:lnTo>
                    <a:pt x="160756" y="191147"/>
                  </a:lnTo>
                  <a:lnTo>
                    <a:pt x="151257" y="223520"/>
                  </a:lnTo>
                  <a:lnTo>
                    <a:pt x="151561" y="230454"/>
                  </a:lnTo>
                  <a:lnTo>
                    <a:pt x="169418" y="266573"/>
                  </a:lnTo>
                  <a:lnTo>
                    <a:pt x="208915" y="280949"/>
                  </a:lnTo>
                  <a:lnTo>
                    <a:pt x="215900" y="281178"/>
                  </a:lnTo>
                  <a:lnTo>
                    <a:pt x="224205" y="280771"/>
                  </a:lnTo>
                  <a:lnTo>
                    <a:pt x="260159" y="266763"/>
                  </a:lnTo>
                  <a:lnTo>
                    <a:pt x="271894" y="256286"/>
                  </a:lnTo>
                  <a:lnTo>
                    <a:pt x="271894" y="272288"/>
                  </a:lnTo>
                  <a:lnTo>
                    <a:pt x="286385" y="277749"/>
                  </a:lnTo>
                  <a:lnTo>
                    <a:pt x="297942" y="277749"/>
                  </a:lnTo>
                  <a:lnTo>
                    <a:pt x="302120" y="277622"/>
                  </a:lnTo>
                  <a:lnTo>
                    <a:pt x="307848" y="276606"/>
                  </a:lnTo>
                  <a:lnTo>
                    <a:pt x="309880" y="275844"/>
                  </a:lnTo>
                  <a:lnTo>
                    <a:pt x="311150" y="274828"/>
                  </a:lnTo>
                  <a:lnTo>
                    <a:pt x="312547" y="273812"/>
                  </a:lnTo>
                  <a:lnTo>
                    <a:pt x="313182" y="272288"/>
                  </a:lnTo>
                  <a:lnTo>
                    <a:pt x="313182" y="256286"/>
                  </a:lnTo>
                  <a:lnTo>
                    <a:pt x="313182" y="245872"/>
                  </a:lnTo>
                  <a:lnTo>
                    <a:pt x="313182" y="194564"/>
                  </a:lnTo>
                  <a:lnTo>
                    <a:pt x="313182" y="151257"/>
                  </a:lnTo>
                  <a:close/>
                </a:path>
                <a:path w="850900" h="281305">
                  <a:moveTo>
                    <a:pt x="528066" y="268478"/>
                  </a:moveTo>
                  <a:lnTo>
                    <a:pt x="527685" y="266700"/>
                  </a:lnTo>
                  <a:lnTo>
                    <a:pt x="526923" y="264795"/>
                  </a:lnTo>
                  <a:lnTo>
                    <a:pt x="526288" y="262890"/>
                  </a:lnTo>
                  <a:lnTo>
                    <a:pt x="525145" y="260604"/>
                  </a:lnTo>
                  <a:lnTo>
                    <a:pt x="523494" y="257937"/>
                  </a:lnTo>
                  <a:lnTo>
                    <a:pt x="470598" y="176022"/>
                  </a:lnTo>
                  <a:lnTo>
                    <a:pt x="463550" y="165100"/>
                  </a:lnTo>
                  <a:lnTo>
                    <a:pt x="464324" y="164211"/>
                  </a:lnTo>
                  <a:lnTo>
                    <a:pt x="515366" y="106299"/>
                  </a:lnTo>
                  <a:lnTo>
                    <a:pt x="517398" y="103759"/>
                  </a:lnTo>
                  <a:lnTo>
                    <a:pt x="518795" y="101473"/>
                  </a:lnTo>
                  <a:lnTo>
                    <a:pt x="520827" y="96901"/>
                  </a:lnTo>
                  <a:lnTo>
                    <a:pt x="521335" y="94869"/>
                  </a:lnTo>
                  <a:lnTo>
                    <a:pt x="521335" y="91313"/>
                  </a:lnTo>
                  <a:lnTo>
                    <a:pt x="520954" y="90170"/>
                  </a:lnTo>
                  <a:lnTo>
                    <a:pt x="520065" y="89154"/>
                  </a:lnTo>
                  <a:lnTo>
                    <a:pt x="519303" y="88138"/>
                  </a:lnTo>
                  <a:lnTo>
                    <a:pt x="507746" y="85217"/>
                  </a:lnTo>
                  <a:lnTo>
                    <a:pt x="504317" y="84836"/>
                  </a:lnTo>
                  <a:lnTo>
                    <a:pt x="500253" y="84709"/>
                  </a:lnTo>
                  <a:lnTo>
                    <a:pt x="490220" y="84709"/>
                  </a:lnTo>
                  <a:lnTo>
                    <a:pt x="486156" y="84836"/>
                  </a:lnTo>
                  <a:lnTo>
                    <a:pt x="482854" y="85217"/>
                  </a:lnTo>
                  <a:lnTo>
                    <a:pt x="479679" y="85471"/>
                  </a:lnTo>
                  <a:lnTo>
                    <a:pt x="413385" y="164211"/>
                  </a:lnTo>
                  <a:lnTo>
                    <a:pt x="413385" y="7239"/>
                  </a:lnTo>
                  <a:lnTo>
                    <a:pt x="393319" y="0"/>
                  </a:lnTo>
                  <a:lnTo>
                    <a:pt x="383540" y="0"/>
                  </a:lnTo>
                  <a:lnTo>
                    <a:pt x="363347" y="7239"/>
                  </a:lnTo>
                  <a:lnTo>
                    <a:pt x="363423" y="271399"/>
                  </a:lnTo>
                  <a:lnTo>
                    <a:pt x="363728" y="272288"/>
                  </a:lnTo>
                  <a:lnTo>
                    <a:pt x="364617" y="273304"/>
                  </a:lnTo>
                  <a:lnTo>
                    <a:pt x="365379" y="274320"/>
                  </a:lnTo>
                  <a:lnTo>
                    <a:pt x="366649" y="275209"/>
                  </a:lnTo>
                  <a:lnTo>
                    <a:pt x="368681" y="275844"/>
                  </a:lnTo>
                  <a:lnTo>
                    <a:pt x="370586" y="276479"/>
                  </a:lnTo>
                  <a:lnTo>
                    <a:pt x="373126" y="276987"/>
                  </a:lnTo>
                  <a:lnTo>
                    <a:pt x="376301" y="277241"/>
                  </a:lnTo>
                  <a:lnTo>
                    <a:pt x="379476" y="277622"/>
                  </a:lnTo>
                  <a:lnTo>
                    <a:pt x="383540" y="277749"/>
                  </a:lnTo>
                  <a:lnTo>
                    <a:pt x="393319" y="277749"/>
                  </a:lnTo>
                  <a:lnTo>
                    <a:pt x="397383" y="277622"/>
                  </a:lnTo>
                  <a:lnTo>
                    <a:pt x="400558" y="277241"/>
                  </a:lnTo>
                  <a:lnTo>
                    <a:pt x="403733" y="276987"/>
                  </a:lnTo>
                  <a:lnTo>
                    <a:pt x="413385" y="176022"/>
                  </a:lnTo>
                  <a:lnTo>
                    <a:pt x="472440" y="269494"/>
                  </a:lnTo>
                  <a:lnTo>
                    <a:pt x="496824" y="277749"/>
                  </a:lnTo>
                  <a:lnTo>
                    <a:pt x="507492" y="277749"/>
                  </a:lnTo>
                  <a:lnTo>
                    <a:pt x="511810" y="277622"/>
                  </a:lnTo>
                  <a:lnTo>
                    <a:pt x="515112" y="277241"/>
                  </a:lnTo>
                  <a:lnTo>
                    <a:pt x="518414" y="276987"/>
                  </a:lnTo>
                  <a:lnTo>
                    <a:pt x="526923" y="273558"/>
                  </a:lnTo>
                  <a:lnTo>
                    <a:pt x="527685" y="272542"/>
                  </a:lnTo>
                  <a:lnTo>
                    <a:pt x="528066" y="271399"/>
                  </a:lnTo>
                  <a:lnTo>
                    <a:pt x="528066" y="268478"/>
                  </a:lnTo>
                  <a:close/>
                </a:path>
                <a:path w="850900" h="281305">
                  <a:moveTo>
                    <a:pt x="722122" y="168148"/>
                  </a:moveTo>
                  <a:lnTo>
                    <a:pt x="721918" y="161798"/>
                  </a:lnTo>
                  <a:lnTo>
                    <a:pt x="721829" y="158991"/>
                  </a:lnTo>
                  <a:lnTo>
                    <a:pt x="720979" y="150406"/>
                  </a:lnTo>
                  <a:lnTo>
                    <a:pt x="707224" y="112128"/>
                  </a:lnTo>
                  <a:lnTo>
                    <a:pt x="676529" y="87884"/>
                  </a:lnTo>
                  <a:lnTo>
                    <a:pt x="673735" y="86918"/>
                  </a:lnTo>
                  <a:lnTo>
                    <a:pt x="673735" y="161798"/>
                  </a:lnTo>
                  <a:lnTo>
                    <a:pt x="598932" y="161798"/>
                  </a:lnTo>
                  <a:lnTo>
                    <a:pt x="612140" y="125857"/>
                  </a:lnTo>
                  <a:lnTo>
                    <a:pt x="630936" y="116713"/>
                  </a:lnTo>
                  <a:lnTo>
                    <a:pt x="637286" y="116713"/>
                  </a:lnTo>
                  <a:lnTo>
                    <a:pt x="671855" y="142938"/>
                  </a:lnTo>
                  <a:lnTo>
                    <a:pt x="673735" y="161798"/>
                  </a:lnTo>
                  <a:lnTo>
                    <a:pt x="673735" y="86918"/>
                  </a:lnTo>
                  <a:lnTo>
                    <a:pt x="668210" y="84988"/>
                  </a:lnTo>
                  <a:lnTo>
                    <a:pt x="659104" y="82918"/>
                  </a:lnTo>
                  <a:lnTo>
                    <a:pt x="649211" y="81699"/>
                  </a:lnTo>
                  <a:lnTo>
                    <a:pt x="638556" y="81280"/>
                  </a:lnTo>
                  <a:lnTo>
                    <a:pt x="628256" y="81711"/>
                  </a:lnTo>
                  <a:lnTo>
                    <a:pt x="585127" y="96748"/>
                  </a:lnTo>
                  <a:lnTo>
                    <a:pt x="557695" y="131508"/>
                  </a:lnTo>
                  <a:lnTo>
                    <a:pt x="548513" y="171742"/>
                  </a:lnTo>
                  <a:lnTo>
                    <a:pt x="548157" y="182118"/>
                  </a:lnTo>
                  <a:lnTo>
                    <a:pt x="548233" y="186690"/>
                  </a:lnTo>
                  <a:lnTo>
                    <a:pt x="553974" y="226568"/>
                  </a:lnTo>
                  <a:lnTo>
                    <a:pt x="578091" y="262826"/>
                  </a:lnTo>
                  <a:lnTo>
                    <a:pt x="620687" y="279679"/>
                  </a:lnTo>
                  <a:lnTo>
                    <a:pt x="642874" y="281178"/>
                  </a:lnTo>
                  <a:lnTo>
                    <a:pt x="651637" y="281178"/>
                  </a:lnTo>
                  <a:lnTo>
                    <a:pt x="693928" y="273939"/>
                  </a:lnTo>
                  <a:lnTo>
                    <a:pt x="709676" y="267081"/>
                  </a:lnTo>
                  <a:lnTo>
                    <a:pt x="710565" y="266192"/>
                  </a:lnTo>
                  <a:lnTo>
                    <a:pt x="713816" y="243459"/>
                  </a:lnTo>
                  <a:lnTo>
                    <a:pt x="713740" y="241681"/>
                  </a:lnTo>
                  <a:lnTo>
                    <a:pt x="713574" y="240284"/>
                  </a:lnTo>
                  <a:lnTo>
                    <a:pt x="713447" y="238887"/>
                  </a:lnTo>
                  <a:lnTo>
                    <a:pt x="710438" y="232029"/>
                  </a:lnTo>
                  <a:lnTo>
                    <a:pt x="709676" y="231521"/>
                  </a:lnTo>
                  <a:lnTo>
                    <a:pt x="708660" y="231267"/>
                  </a:lnTo>
                  <a:lnTo>
                    <a:pt x="705485" y="231267"/>
                  </a:lnTo>
                  <a:lnTo>
                    <a:pt x="702818" y="231902"/>
                  </a:lnTo>
                  <a:lnTo>
                    <a:pt x="696468" y="234442"/>
                  </a:lnTo>
                  <a:lnTo>
                    <a:pt x="692531" y="235839"/>
                  </a:lnTo>
                  <a:lnTo>
                    <a:pt x="682879" y="238887"/>
                  </a:lnTo>
                  <a:lnTo>
                    <a:pt x="677164" y="240284"/>
                  </a:lnTo>
                  <a:lnTo>
                    <a:pt x="663829" y="242824"/>
                  </a:lnTo>
                  <a:lnTo>
                    <a:pt x="656209" y="243459"/>
                  </a:lnTo>
                  <a:lnTo>
                    <a:pt x="638810" y="243459"/>
                  </a:lnTo>
                  <a:lnTo>
                    <a:pt x="631444" y="242316"/>
                  </a:lnTo>
                  <a:lnTo>
                    <a:pt x="619125" y="237744"/>
                  </a:lnTo>
                  <a:lnTo>
                    <a:pt x="614045" y="234569"/>
                  </a:lnTo>
                  <a:lnTo>
                    <a:pt x="610235" y="230251"/>
                  </a:lnTo>
                  <a:lnTo>
                    <a:pt x="606298" y="225933"/>
                  </a:lnTo>
                  <a:lnTo>
                    <a:pt x="603377" y="220726"/>
                  </a:lnTo>
                  <a:lnTo>
                    <a:pt x="601599" y="214503"/>
                  </a:lnTo>
                  <a:lnTo>
                    <a:pt x="599821" y="208407"/>
                  </a:lnTo>
                  <a:lnTo>
                    <a:pt x="598932" y="201549"/>
                  </a:lnTo>
                  <a:lnTo>
                    <a:pt x="598932" y="193929"/>
                  </a:lnTo>
                  <a:lnTo>
                    <a:pt x="711581" y="193929"/>
                  </a:lnTo>
                  <a:lnTo>
                    <a:pt x="715391" y="192532"/>
                  </a:lnTo>
                  <a:lnTo>
                    <a:pt x="718058" y="189611"/>
                  </a:lnTo>
                  <a:lnTo>
                    <a:pt x="720852" y="186690"/>
                  </a:lnTo>
                  <a:lnTo>
                    <a:pt x="722122" y="182118"/>
                  </a:lnTo>
                  <a:lnTo>
                    <a:pt x="722122" y="168148"/>
                  </a:lnTo>
                  <a:close/>
                </a:path>
                <a:path w="850900" h="281305">
                  <a:moveTo>
                    <a:pt x="850519" y="172974"/>
                  </a:moveTo>
                  <a:lnTo>
                    <a:pt x="842899" y="156464"/>
                  </a:lnTo>
                  <a:lnTo>
                    <a:pt x="755396" y="156464"/>
                  </a:lnTo>
                  <a:lnTo>
                    <a:pt x="752983" y="157988"/>
                  </a:lnTo>
                  <a:lnTo>
                    <a:pt x="750062" y="163957"/>
                  </a:lnTo>
                  <a:lnTo>
                    <a:pt x="749300" y="169291"/>
                  </a:lnTo>
                  <a:lnTo>
                    <a:pt x="749300" y="184277"/>
                  </a:lnTo>
                  <a:lnTo>
                    <a:pt x="750062" y="189611"/>
                  </a:lnTo>
                  <a:lnTo>
                    <a:pt x="752983" y="195834"/>
                  </a:lnTo>
                  <a:lnTo>
                    <a:pt x="755396" y="197358"/>
                  </a:lnTo>
                  <a:lnTo>
                    <a:pt x="844550" y="197358"/>
                  </a:lnTo>
                  <a:lnTo>
                    <a:pt x="846836" y="195834"/>
                  </a:lnTo>
                  <a:lnTo>
                    <a:pt x="849757" y="189738"/>
                  </a:lnTo>
                  <a:lnTo>
                    <a:pt x="850519" y="184404"/>
                  </a:lnTo>
                  <a:lnTo>
                    <a:pt x="850519" y="176657"/>
                  </a:lnTo>
                  <a:lnTo>
                    <a:pt x="850519" y="1729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36850" y="942594"/>
              <a:ext cx="5193538" cy="355091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224173"/>
            <a:ext cx="822960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WP</a:t>
            </a:r>
            <a:r>
              <a:rPr sz="4000" spc="-25" dirty="0"/>
              <a:t> </a:t>
            </a:r>
            <a:r>
              <a:rPr sz="4000" dirty="0"/>
              <a:t>on</a:t>
            </a:r>
            <a:r>
              <a:rPr sz="4000" spc="-25" dirty="0"/>
              <a:t> </a:t>
            </a:r>
            <a:r>
              <a:rPr sz="4000" dirty="0"/>
              <a:t>Sustainable</a:t>
            </a:r>
            <a:r>
              <a:rPr sz="4000" spc="-70" dirty="0"/>
              <a:t> </a:t>
            </a:r>
            <a:r>
              <a:rPr sz="4000" dirty="0"/>
              <a:t>Procurement</a:t>
            </a:r>
            <a:r>
              <a:rPr sz="4000" spc="-10" dirty="0"/>
              <a:t> </a:t>
            </a:r>
            <a:r>
              <a:rPr sz="4000" spc="-50" dirty="0"/>
              <a:t>–</a:t>
            </a:r>
          </a:p>
          <a:p>
            <a:pPr marL="12700">
              <a:lnSpc>
                <a:spcPct val="100000"/>
              </a:lnSpc>
            </a:pPr>
            <a:r>
              <a:rPr sz="4000" dirty="0"/>
              <a:t>Key</a:t>
            </a:r>
            <a:r>
              <a:rPr sz="4000" spc="-15" dirty="0"/>
              <a:t> </a:t>
            </a:r>
            <a:r>
              <a:rPr sz="4000" spc="-10" dirty="0"/>
              <a:t>take-</a:t>
            </a:r>
            <a:r>
              <a:rPr sz="4000" dirty="0"/>
              <a:t>aways</a:t>
            </a:r>
            <a:r>
              <a:rPr sz="4000" spc="-15" dirty="0"/>
              <a:t> </a:t>
            </a:r>
            <a:r>
              <a:rPr sz="4000" dirty="0"/>
              <a:t>from</a:t>
            </a:r>
            <a:r>
              <a:rPr sz="4000" spc="-35" dirty="0"/>
              <a:t> </a:t>
            </a:r>
            <a:r>
              <a:rPr sz="4000" dirty="0"/>
              <a:t>the</a:t>
            </a:r>
            <a:r>
              <a:rPr sz="4000" spc="-15" dirty="0"/>
              <a:t> </a:t>
            </a:r>
            <a:r>
              <a:rPr lang="fr-CH" sz="4000" dirty="0"/>
              <a:t>discussions</a:t>
            </a:r>
            <a:r>
              <a:rPr sz="4000" spc="-30" dirty="0"/>
              <a:t> </a:t>
            </a:r>
            <a:r>
              <a:rPr sz="4000" spc="-25" dirty="0"/>
              <a:t>(2)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8432038" y="6366890"/>
            <a:ext cx="467359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CH" spc="-25" smtClean="0">
                <a:solidFill>
                  <a:schemeClr val="tx1"/>
                </a:solidFill>
                <a:latin typeface="Arial"/>
                <a:cs typeface="Arial"/>
              </a:rPr>
              <a:pPr marL="38100">
                <a:lnSpc>
                  <a:spcPts val="1650"/>
                </a:lnSpc>
              </a:pPr>
              <a:t>13</a:t>
            </a:fld>
            <a:endParaRPr spc="-25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4370" y="1708975"/>
            <a:ext cx="7981315" cy="434340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3060" indent="-340360" algn="just">
              <a:lnSpc>
                <a:spcPct val="100000"/>
              </a:lnSpc>
              <a:spcBef>
                <a:spcPts val="680"/>
              </a:spcBef>
              <a:buChar char="•"/>
              <a:tabLst>
                <a:tab pos="353060" algn="l"/>
              </a:tabLst>
            </a:pPr>
            <a:r>
              <a:rPr sz="2400" dirty="0">
                <a:latin typeface="Calibri"/>
                <a:cs typeface="Calibri"/>
              </a:rPr>
              <a:t>What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permitted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revised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GPA?</a:t>
            </a:r>
            <a:endParaRPr sz="2400" dirty="0">
              <a:latin typeface="Calibri"/>
              <a:cs typeface="Calibri"/>
            </a:endParaRPr>
          </a:p>
          <a:p>
            <a:pPr marL="754380" marR="5715" lvl="1" indent="-285115" algn="just">
              <a:lnSpc>
                <a:spcPct val="100000"/>
              </a:lnSpc>
              <a:spcBef>
                <a:spcPts val="580"/>
              </a:spcBef>
              <a:buChar char="–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50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revised</a:t>
            </a:r>
            <a:r>
              <a:rPr sz="2400" spc="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GPA</a:t>
            </a:r>
            <a:r>
              <a:rPr sz="2400" spc="5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already</a:t>
            </a:r>
            <a:r>
              <a:rPr sz="2400" spc="5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provides</a:t>
            </a:r>
            <a:r>
              <a:rPr sz="2400" spc="5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significant</a:t>
            </a:r>
            <a:r>
              <a:rPr sz="2400" spc="50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scope</a:t>
            </a:r>
            <a:r>
              <a:rPr sz="2400" spc="50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for 	</a:t>
            </a:r>
            <a:r>
              <a:rPr sz="2400" dirty="0">
                <a:latin typeface="Calibri"/>
                <a:cs typeface="Calibri"/>
              </a:rPr>
              <a:t>appropriate</a:t>
            </a:r>
            <a:r>
              <a:rPr sz="2400" spc="18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reflection</a:t>
            </a:r>
            <a:r>
              <a:rPr sz="2400" spc="18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18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sustainability</a:t>
            </a:r>
            <a:r>
              <a:rPr sz="2400" spc="180" dirty="0">
                <a:latin typeface="Calibri"/>
                <a:cs typeface="Calibri"/>
              </a:rPr>
              <a:t>  </a:t>
            </a:r>
            <a:r>
              <a:rPr sz="2400" spc="-10" dirty="0">
                <a:latin typeface="Calibri"/>
                <a:cs typeface="Calibri"/>
              </a:rPr>
              <a:t>considerations. 	</a:t>
            </a:r>
            <a:r>
              <a:rPr sz="2400" dirty="0">
                <a:latin typeface="Calibri"/>
                <a:cs typeface="Calibri"/>
              </a:rPr>
              <a:t>This</a:t>
            </a:r>
            <a:r>
              <a:rPr sz="2400" spc="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particularly</a:t>
            </a:r>
            <a:r>
              <a:rPr sz="2400" spc="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clear</a:t>
            </a:r>
            <a:r>
              <a:rPr sz="2400" spc="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respect</a:t>
            </a:r>
            <a:r>
              <a:rPr sz="2400" spc="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environmental</a:t>
            </a:r>
            <a:r>
              <a:rPr sz="2400" spc="1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or 	</a:t>
            </a:r>
            <a:r>
              <a:rPr sz="2400" dirty="0">
                <a:latin typeface="Calibri"/>
                <a:cs typeface="Calibri"/>
              </a:rPr>
              <a:t>"green"</a:t>
            </a:r>
            <a:r>
              <a:rPr sz="2400" spc="4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policy</a:t>
            </a:r>
            <a:r>
              <a:rPr sz="2400" spc="40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objectives.</a:t>
            </a:r>
            <a:r>
              <a:rPr sz="2400" spc="4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4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is,</a:t>
            </a:r>
            <a:r>
              <a:rPr sz="2400" spc="40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certainly,</a:t>
            </a:r>
            <a:r>
              <a:rPr sz="2400" spc="4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less</a:t>
            </a:r>
            <a:r>
              <a:rPr sz="2400" spc="40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explicit</a:t>
            </a:r>
            <a:r>
              <a:rPr sz="2400" spc="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in 	</a:t>
            </a:r>
            <a:r>
              <a:rPr sz="2400" dirty="0">
                <a:latin typeface="Calibri"/>
                <a:cs typeface="Calibri"/>
              </a:rPr>
              <a:t>regard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"social"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"economic"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dimensions.</a:t>
            </a:r>
            <a:endParaRPr sz="2400" dirty="0">
              <a:latin typeface="Calibri"/>
              <a:cs typeface="Calibri"/>
            </a:endParaRPr>
          </a:p>
          <a:p>
            <a:pPr marL="753745" marR="5080" lvl="1" indent="-284480" algn="just">
              <a:lnSpc>
                <a:spcPct val="100000"/>
              </a:lnSpc>
              <a:spcBef>
                <a:spcPts val="575"/>
              </a:spcBef>
              <a:buChar char="–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Sustainability</a:t>
            </a:r>
            <a:r>
              <a:rPr sz="2400" spc="22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objectives</a:t>
            </a:r>
            <a:r>
              <a:rPr sz="2400" spc="229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229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already</a:t>
            </a:r>
            <a:r>
              <a:rPr sz="2400" spc="229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reflected</a:t>
            </a:r>
            <a:r>
              <a:rPr sz="2400" spc="229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225" dirty="0">
                <a:latin typeface="Calibri"/>
                <a:cs typeface="Calibri"/>
              </a:rPr>
              <a:t>  </a:t>
            </a:r>
            <a:r>
              <a:rPr sz="2400" spc="-25" dirty="0">
                <a:latin typeface="Calibri"/>
                <a:cs typeface="Calibri"/>
              </a:rPr>
              <a:t>the 	</a:t>
            </a:r>
            <a:r>
              <a:rPr sz="2400" dirty="0">
                <a:latin typeface="Calibri"/>
                <a:cs typeface="Calibri"/>
              </a:rPr>
              <a:t>procurement</a:t>
            </a:r>
            <a:r>
              <a:rPr sz="2400" spc="2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systems</a:t>
            </a:r>
            <a:r>
              <a:rPr sz="2400" spc="2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2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most</a:t>
            </a:r>
            <a:r>
              <a:rPr sz="2400" spc="2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if</a:t>
            </a:r>
            <a:r>
              <a:rPr sz="2400" spc="2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</a:t>
            </a:r>
            <a:r>
              <a:rPr sz="2400" spc="2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2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GPA</a:t>
            </a:r>
            <a:r>
              <a:rPr sz="2400" spc="2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Parties.</a:t>
            </a:r>
            <a:r>
              <a:rPr sz="2400" spc="2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For 	</a:t>
            </a:r>
            <a:r>
              <a:rPr sz="2400" dirty="0">
                <a:latin typeface="Calibri"/>
                <a:cs typeface="Calibri"/>
              </a:rPr>
              <a:t>example,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life-cycle-</a:t>
            </a:r>
            <a:r>
              <a:rPr sz="2400" dirty="0">
                <a:latin typeface="Calibri"/>
                <a:cs typeface="Calibri"/>
              </a:rPr>
              <a:t>cost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approach.</a:t>
            </a:r>
            <a:endParaRPr sz="2400" dirty="0">
              <a:latin typeface="Calibri"/>
              <a:cs typeface="Calibri"/>
            </a:endParaRPr>
          </a:p>
          <a:p>
            <a:pPr marL="353060" marR="7620" indent="-34036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For</a:t>
            </a:r>
            <a:r>
              <a:rPr sz="2400" spc="8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more</a:t>
            </a:r>
            <a:r>
              <a:rPr sz="2400" spc="9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information</a:t>
            </a:r>
            <a:r>
              <a:rPr sz="2400" spc="9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9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(see</a:t>
            </a:r>
            <a:r>
              <a:rPr sz="2400" spc="9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GPA/W/341,</a:t>
            </a:r>
            <a:r>
              <a:rPr sz="2400" spc="9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dated</a:t>
            </a:r>
            <a:r>
              <a:rPr sz="2400" spc="9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30</a:t>
            </a:r>
            <a:r>
              <a:rPr sz="2400" spc="90" dirty="0">
                <a:latin typeface="Calibri"/>
                <a:cs typeface="Calibri"/>
              </a:rPr>
              <a:t>  </a:t>
            </a:r>
            <a:r>
              <a:rPr sz="2400" spc="-25" dirty="0">
                <a:latin typeface="Calibri"/>
                <a:cs typeface="Calibri"/>
              </a:rPr>
              <a:t>May 	</a:t>
            </a:r>
            <a:r>
              <a:rPr sz="2400" spc="-10" dirty="0">
                <a:latin typeface="Calibri"/>
                <a:cs typeface="Calibri"/>
              </a:rPr>
              <a:t>2017)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9346" y="575309"/>
            <a:ext cx="5069001" cy="39217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3728" y="314990"/>
            <a:ext cx="511746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600" dirty="0" err="1"/>
              <a:t>Other</a:t>
            </a:r>
            <a:r>
              <a:rPr lang="fr-CH" sz="3600" dirty="0"/>
              <a:t> </a:t>
            </a:r>
            <a:r>
              <a:rPr lang="fr-CH" sz="3600" dirty="0" err="1"/>
              <a:t>considerations</a:t>
            </a:r>
            <a:r>
              <a:rPr lang="fr-CH" sz="3600" dirty="0"/>
              <a:t>:</a:t>
            </a:r>
            <a:br>
              <a:rPr lang="fr-CH" sz="3600" dirty="0"/>
            </a:br>
            <a:r>
              <a:rPr sz="3600" dirty="0"/>
              <a:t>Work</a:t>
            </a:r>
            <a:r>
              <a:rPr sz="3600" spc="-35" dirty="0"/>
              <a:t> </a:t>
            </a:r>
            <a:r>
              <a:rPr sz="3600" dirty="0"/>
              <a:t>Programme</a:t>
            </a:r>
            <a:r>
              <a:rPr sz="3600" spc="-45" dirty="0"/>
              <a:t> </a:t>
            </a:r>
            <a:r>
              <a:rPr sz="3600" dirty="0"/>
              <a:t>on</a:t>
            </a:r>
            <a:r>
              <a:rPr sz="3600" spc="-25" dirty="0"/>
              <a:t> </a:t>
            </a:r>
            <a:r>
              <a:rPr sz="3600" spc="-20" dirty="0"/>
              <a:t>SMEs</a:t>
            </a:r>
            <a:endParaRPr sz="36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32038" y="6366890"/>
            <a:ext cx="467359" cy="203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1650"/>
              </a:lnSpc>
              <a:spcBef>
                <a:spcPts val="110"/>
              </a:spcBef>
            </a:pPr>
            <a:fld id="{81D60167-4931-47E6-BA6A-407CBD079E47}" type="slidenum">
              <a:rPr lang="en-CH" spc="-25" smtClean="0">
                <a:solidFill>
                  <a:schemeClr val="tx1"/>
                </a:solidFill>
                <a:latin typeface="Arial"/>
                <a:cs typeface="Arial"/>
              </a:rPr>
              <a:pPr marL="38100">
                <a:lnSpc>
                  <a:spcPts val="1650"/>
                </a:lnSpc>
                <a:spcBef>
                  <a:spcPts val="110"/>
                </a:spcBef>
              </a:pPr>
              <a:t>14</a:t>
            </a:fld>
            <a:endParaRPr spc="-25"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494281"/>
            <a:ext cx="8687435" cy="481413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</a:tabLst>
            </a:pPr>
            <a:r>
              <a:rPr sz="2400" dirty="0">
                <a:latin typeface="Calibri"/>
                <a:cs typeface="Calibri"/>
              </a:rPr>
              <a:t>Committee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recognised</a:t>
            </a:r>
            <a:r>
              <a:rPr sz="2400" spc="-50" dirty="0">
                <a:latin typeface="Calibri"/>
                <a:cs typeface="Calibri"/>
              </a:rPr>
              <a:t> …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05"/>
              </a:spcBef>
              <a:buChar char="–"/>
              <a:tabLst>
                <a:tab pos="756285" algn="l"/>
                <a:tab pos="2146300" algn="l"/>
                <a:tab pos="2546985" algn="l"/>
                <a:tab pos="3825875" algn="l"/>
                <a:tab pos="4362450" algn="l"/>
                <a:tab pos="5876290" algn="l"/>
                <a:tab pos="6278245" algn="l"/>
                <a:tab pos="7025640" algn="l"/>
                <a:tab pos="7407909" algn="l"/>
              </a:tabLst>
            </a:pPr>
            <a:r>
              <a:rPr sz="2000" spc="-10" dirty="0">
                <a:latin typeface="Calibri"/>
                <a:cs typeface="Calibri"/>
              </a:rPr>
              <a:t>Importance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facilitating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participation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SMEs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in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government</a:t>
            </a:r>
            <a:endParaRPr sz="20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procurement;</a:t>
            </a:r>
            <a:endParaRPr sz="2000" dirty="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need</a:t>
            </a:r>
            <a:r>
              <a:rPr sz="2000" spc="2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avoid</a:t>
            </a:r>
            <a:r>
              <a:rPr sz="2000" spc="229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introducing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2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continuing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discriminatory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measures</a:t>
            </a:r>
            <a:r>
              <a:rPr sz="2000" spc="2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that </a:t>
            </a:r>
            <a:r>
              <a:rPr sz="2000" dirty="0">
                <a:latin typeface="Calibri"/>
                <a:cs typeface="Calibri"/>
              </a:rPr>
              <a:t>distort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open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procurement.</a:t>
            </a:r>
            <a:endParaRPr sz="20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</a:tabLst>
            </a:pPr>
            <a:r>
              <a:rPr sz="2400" spc="-10" dirty="0">
                <a:latin typeface="Calibri"/>
                <a:cs typeface="Calibri"/>
              </a:rPr>
              <a:t>Committee</a:t>
            </a:r>
            <a:endParaRPr sz="2400" dirty="0">
              <a:latin typeface="Calibri"/>
              <a:cs typeface="Calibri"/>
            </a:endParaRPr>
          </a:p>
          <a:p>
            <a:pPr marL="728980" marR="5080" lvl="1" indent="-273050">
              <a:lnSpc>
                <a:spcPct val="100000"/>
              </a:lnSpc>
              <a:spcBef>
                <a:spcPts val="505"/>
              </a:spcBef>
              <a:buChar char="–"/>
              <a:tabLst>
                <a:tab pos="728980" algn="l"/>
              </a:tabLst>
            </a:pPr>
            <a:r>
              <a:rPr sz="2000" dirty="0">
                <a:latin typeface="Calibri"/>
                <a:cs typeface="Calibri"/>
              </a:rPr>
              <a:t>Reviews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measures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policies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SMEs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Parties</a:t>
            </a:r>
            <a:r>
              <a:rPr sz="2000" spc="20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use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assist</a:t>
            </a:r>
            <a:r>
              <a:rPr sz="2000" spc="2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and </a:t>
            </a:r>
            <a:r>
              <a:rPr sz="2000" dirty="0">
                <a:latin typeface="Calibri"/>
                <a:cs typeface="Calibri"/>
              </a:rPr>
              <a:t>facilitate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participation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SMEs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GP;</a:t>
            </a:r>
            <a:endParaRPr sz="2000" dirty="0">
              <a:latin typeface="Calibri"/>
              <a:cs typeface="Calibri"/>
            </a:endParaRPr>
          </a:p>
          <a:p>
            <a:pPr marL="728345" lvl="1" indent="-272415">
              <a:lnSpc>
                <a:spcPct val="100000"/>
              </a:lnSpc>
              <a:spcBef>
                <a:spcPts val="480"/>
              </a:spcBef>
              <a:buChar char="–"/>
              <a:tabLst>
                <a:tab pos="728345" algn="l"/>
              </a:tabLst>
            </a:pPr>
            <a:r>
              <a:rPr sz="2000" dirty="0">
                <a:latin typeface="Calibri"/>
                <a:cs typeface="Calibri"/>
              </a:rPr>
              <a:t>Report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 being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prepared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Parties.</a:t>
            </a:r>
            <a:endParaRPr sz="20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55"/>
              </a:spcBef>
              <a:buChar char="•"/>
              <a:tabLst>
                <a:tab pos="354965" algn="l"/>
              </a:tabLst>
            </a:pPr>
            <a:r>
              <a:rPr sz="2400" dirty="0">
                <a:latin typeface="Calibri"/>
                <a:cs typeface="Calibri"/>
              </a:rPr>
              <a:t>Parties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shall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…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05"/>
              </a:spcBef>
              <a:buChar char="–"/>
              <a:tabLst>
                <a:tab pos="756285" algn="l"/>
              </a:tabLst>
            </a:pPr>
            <a:r>
              <a:rPr sz="2000" u="sng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Avoid</a:t>
            </a:r>
            <a:r>
              <a:rPr sz="2000" u="sng" spc="-45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introducing</a:t>
            </a:r>
            <a:r>
              <a:rPr sz="2000" u="sng" spc="-50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discriminatory</a:t>
            </a:r>
            <a:r>
              <a:rPr sz="2000" u="sng" spc="-40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measures</a:t>
            </a:r>
            <a:r>
              <a:rPr sz="2000" u="sng" spc="-40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favour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only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domestic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SMEs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</a:tabLst>
            </a:pPr>
            <a:r>
              <a:rPr sz="2000" dirty="0">
                <a:latin typeface="Calibri"/>
                <a:cs typeface="Calibri"/>
              </a:rPr>
              <a:t>Discourage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introduction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discriminatory</a:t>
            </a:r>
            <a:r>
              <a:rPr sz="2000" u="sng" spc="-20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measures</a:t>
            </a:r>
            <a:r>
              <a:rPr sz="2000" u="sng" spc="-25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favour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u="sng" spc="-20" dirty="0">
                <a:uFill>
                  <a:solidFill>
                    <a:srgbClr val="000066"/>
                  </a:solidFill>
                </a:uFill>
                <a:latin typeface="Calibri"/>
                <a:cs typeface="Calibri"/>
              </a:rPr>
              <a:t>only</a:t>
            </a:r>
            <a:endParaRPr sz="20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domestic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SMEs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acceding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Parties.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6277" y="461263"/>
            <a:ext cx="5301767" cy="28117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1906" y="968502"/>
            <a:ext cx="2473248" cy="32918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162618"/>
            <a:ext cx="8229600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20" dirty="0"/>
              <a:t> </a:t>
            </a:r>
            <a:r>
              <a:rPr dirty="0"/>
              <a:t>GPA</a:t>
            </a:r>
            <a:r>
              <a:rPr spc="-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lang="fr-CH" dirty="0" err="1"/>
              <a:t>enhancing</a:t>
            </a:r>
            <a:r>
              <a:rPr lang="fr-CH" dirty="0"/>
              <a:t> </a:t>
            </a:r>
            <a:r>
              <a:rPr lang="fr-CH" dirty="0" err="1"/>
              <a:t>SMEs</a:t>
            </a:r>
            <a:r>
              <a:rPr lang="fr-CH" dirty="0"/>
              <a:t> participation</a:t>
            </a:r>
            <a:endParaRPr spc="-10" dirty="0"/>
          </a:p>
        </p:txBody>
      </p:sp>
      <p:grpSp>
        <p:nvGrpSpPr>
          <p:cNvPr id="5" name="object 5"/>
          <p:cNvGrpSpPr/>
          <p:nvPr/>
        </p:nvGrpSpPr>
        <p:grpSpPr>
          <a:xfrm>
            <a:off x="943355" y="1557527"/>
            <a:ext cx="7329170" cy="4579620"/>
            <a:chOff x="943355" y="1557527"/>
            <a:chExt cx="7329170" cy="4579620"/>
          </a:xfrm>
        </p:grpSpPr>
        <p:sp>
          <p:nvSpPr>
            <p:cNvPr id="6" name="object 6"/>
            <p:cNvSpPr/>
            <p:nvPr/>
          </p:nvSpPr>
          <p:spPr>
            <a:xfrm>
              <a:off x="943355" y="1557527"/>
              <a:ext cx="7329170" cy="4579620"/>
            </a:xfrm>
            <a:custGeom>
              <a:avLst/>
              <a:gdLst/>
              <a:ahLst/>
              <a:cxnLst/>
              <a:rect l="l" t="t" r="r" b="b"/>
              <a:pathLst>
                <a:path w="7329170" h="4579620">
                  <a:moveTo>
                    <a:pt x="6119495" y="0"/>
                  </a:moveTo>
                  <a:lnTo>
                    <a:pt x="6184011" y="572388"/>
                  </a:lnTo>
                  <a:lnTo>
                    <a:pt x="6121344" y="584551"/>
                  </a:lnTo>
                  <a:lnTo>
                    <a:pt x="5996909" y="609381"/>
                  </a:lnTo>
                  <a:lnTo>
                    <a:pt x="5873673" y="634883"/>
                  </a:lnTo>
                  <a:lnTo>
                    <a:pt x="5751636" y="661058"/>
                  </a:lnTo>
                  <a:lnTo>
                    <a:pt x="5630798" y="687906"/>
                  </a:lnTo>
                  <a:lnTo>
                    <a:pt x="5511159" y="715425"/>
                  </a:lnTo>
                  <a:lnTo>
                    <a:pt x="5392718" y="743618"/>
                  </a:lnTo>
                  <a:lnTo>
                    <a:pt x="5275477" y="772483"/>
                  </a:lnTo>
                  <a:lnTo>
                    <a:pt x="5159434" y="802020"/>
                  </a:lnTo>
                  <a:lnTo>
                    <a:pt x="5044590" y="832230"/>
                  </a:lnTo>
                  <a:lnTo>
                    <a:pt x="4930945" y="863112"/>
                  </a:lnTo>
                  <a:lnTo>
                    <a:pt x="4818499" y="894667"/>
                  </a:lnTo>
                  <a:lnTo>
                    <a:pt x="4707252" y="926895"/>
                  </a:lnTo>
                  <a:lnTo>
                    <a:pt x="4597204" y="959795"/>
                  </a:lnTo>
                  <a:lnTo>
                    <a:pt x="4488354" y="993367"/>
                  </a:lnTo>
                  <a:lnTo>
                    <a:pt x="4380703" y="1027612"/>
                  </a:lnTo>
                  <a:lnTo>
                    <a:pt x="4274252" y="1062530"/>
                  </a:lnTo>
                  <a:lnTo>
                    <a:pt x="4221475" y="1080241"/>
                  </a:lnTo>
                  <a:lnTo>
                    <a:pt x="4168999" y="1098120"/>
                  </a:lnTo>
                  <a:lnTo>
                    <a:pt x="4116822" y="1116167"/>
                  </a:lnTo>
                  <a:lnTo>
                    <a:pt x="4064945" y="1134383"/>
                  </a:lnTo>
                  <a:lnTo>
                    <a:pt x="4013367" y="1152766"/>
                  </a:lnTo>
                  <a:lnTo>
                    <a:pt x="3962089" y="1171318"/>
                  </a:lnTo>
                  <a:lnTo>
                    <a:pt x="3911111" y="1190038"/>
                  </a:lnTo>
                  <a:lnTo>
                    <a:pt x="3860433" y="1208926"/>
                  </a:lnTo>
                  <a:lnTo>
                    <a:pt x="3810054" y="1227982"/>
                  </a:lnTo>
                  <a:lnTo>
                    <a:pt x="3759976" y="1247206"/>
                  </a:lnTo>
                  <a:lnTo>
                    <a:pt x="3710196" y="1266598"/>
                  </a:lnTo>
                  <a:lnTo>
                    <a:pt x="3660717" y="1286159"/>
                  </a:lnTo>
                  <a:lnTo>
                    <a:pt x="3611537" y="1305887"/>
                  </a:lnTo>
                  <a:lnTo>
                    <a:pt x="3562657" y="1325784"/>
                  </a:lnTo>
                  <a:lnTo>
                    <a:pt x="3514077" y="1345849"/>
                  </a:lnTo>
                  <a:lnTo>
                    <a:pt x="3465796" y="1366082"/>
                  </a:lnTo>
                  <a:lnTo>
                    <a:pt x="3417815" y="1386483"/>
                  </a:lnTo>
                  <a:lnTo>
                    <a:pt x="3370134" y="1407052"/>
                  </a:lnTo>
                  <a:lnTo>
                    <a:pt x="3322753" y="1427789"/>
                  </a:lnTo>
                  <a:lnTo>
                    <a:pt x="3275671" y="1448695"/>
                  </a:lnTo>
                  <a:lnTo>
                    <a:pt x="3228889" y="1469769"/>
                  </a:lnTo>
                  <a:lnTo>
                    <a:pt x="3182407" y="1491010"/>
                  </a:lnTo>
                  <a:lnTo>
                    <a:pt x="3136224" y="1512420"/>
                  </a:lnTo>
                  <a:lnTo>
                    <a:pt x="3090341" y="1533998"/>
                  </a:lnTo>
                  <a:lnTo>
                    <a:pt x="3044758" y="1555745"/>
                  </a:lnTo>
                  <a:lnTo>
                    <a:pt x="2999474" y="1577659"/>
                  </a:lnTo>
                  <a:lnTo>
                    <a:pt x="2954491" y="1599741"/>
                  </a:lnTo>
                  <a:lnTo>
                    <a:pt x="2909807" y="1621992"/>
                  </a:lnTo>
                  <a:lnTo>
                    <a:pt x="2865422" y="1644411"/>
                  </a:lnTo>
                  <a:lnTo>
                    <a:pt x="2821338" y="1666998"/>
                  </a:lnTo>
                  <a:lnTo>
                    <a:pt x="2777553" y="1689753"/>
                  </a:lnTo>
                  <a:lnTo>
                    <a:pt x="2734068" y="1712676"/>
                  </a:lnTo>
                  <a:lnTo>
                    <a:pt x="2690882" y="1735767"/>
                  </a:lnTo>
                  <a:lnTo>
                    <a:pt x="2647996" y="1759026"/>
                  </a:lnTo>
                  <a:lnTo>
                    <a:pt x="2605410" y="1782454"/>
                  </a:lnTo>
                  <a:lnTo>
                    <a:pt x="2563124" y="1806050"/>
                  </a:lnTo>
                  <a:lnTo>
                    <a:pt x="2521137" y="1829814"/>
                  </a:lnTo>
                  <a:lnTo>
                    <a:pt x="2479451" y="1853745"/>
                  </a:lnTo>
                  <a:lnTo>
                    <a:pt x="2438063" y="1877846"/>
                  </a:lnTo>
                  <a:lnTo>
                    <a:pt x="2396976" y="1902114"/>
                  </a:lnTo>
                  <a:lnTo>
                    <a:pt x="2356188" y="1926550"/>
                  </a:lnTo>
                  <a:lnTo>
                    <a:pt x="2315700" y="1951155"/>
                  </a:lnTo>
                  <a:lnTo>
                    <a:pt x="2275512" y="1975927"/>
                  </a:lnTo>
                  <a:lnTo>
                    <a:pt x="2235623" y="2000868"/>
                  </a:lnTo>
                  <a:lnTo>
                    <a:pt x="2196034" y="2025977"/>
                  </a:lnTo>
                  <a:lnTo>
                    <a:pt x="2156745" y="2051254"/>
                  </a:lnTo>
                  <a:lnTo>
                    <a:pt x="2117756" y="2076700"/>
                  </a:lnTo>
                  <a:lnTo>
                    <a:pt x="2079066" y="2102313"/>
                  </a:lnTo>
                  <a:lnTo>
                    <a:pt x="2040676" y="2128094"/>
                  </a:lnTo>
                  <a:lnTo>
                    <a:pt x="2002586" y="2154044"/>
                  </a:lnTo>
                  <a:lnTo>
                    <a:pt x="1964795" y="2180162"/>
                  </a:lnTo>
                  <a:lnTo>
                    <a:pt x="1927304" y="2206448"/>
                  </a:lnTo>
                  <a:lnTo>
                    <a:pt x="1890113" y="2232902"/>
                  </a:lnTo>
                  <a:lnTo>
                    <a:pt x="1853222" y="2259524"/>
                  </a:lnTo>
                  <a:lnTo>
                    <a:pt x="1816630" y="2286314"/>
                  </a:lnTo>
                  <a:lnTo>
                    <a:pt x="1780338" y="2313273"/>
                  </a:lnTo>
                  <a:lnTo>
                    <a:pt x="1744346" y="2340399"/>
                  </a:lnTo>
                  <a:lnTo>
                    <a:pt x="1708653" y="2367694"/>
                  </a:lnTo>
                  <a:lnTo>
                    <a:pt x="1673260" y="2395157"/>
                  </a:lnTo>
                  <a:lnTo>
                    <a:pt x="1638167" y="2422788"/>
                  </a:lnTo>
                  <a:lnTo>
                    <a:pt x="1603374" y="2450587"/>
                  </a:lnTo>
                  <a:lnTo>
                    <a:pt x="1568880" y="2478555"/>
                  </a:lnTo>
                  <a:lnTo>
                    <a:pt x="1534686" y="2506690"/>
                  </a:lnTo>
                  <a:lnTo>
                    <a:pt x="1500791" y="2534994"/>
                  </a:lnTo>
                  <a:lnTo>
                    <a:pt x="1467197" y="2563466"/>
                  </a:lnTo>
                  <a:lnTo>
                    <a:pt x="1433902" y="2592106"/>
                  </a:lnTo>
                  <a:lnTo>
                    <a:pt x="1400907" y="2620914"/>
                  </a:lnTo>
                  <a:lnTo>
                    <a:pt x="1368211" y="2649890"/>
                  </a:lnTo>
                  <a:lnTo>
                    <a:pt x="1335816" y="2679034"/>
                  </a:lnTo>
                  <a:lnTo>
                    <a:pt x="1303720" y="2708347"/>
                  </a:lnTo>
                  <a:lnTo>
                    <a:pt x="1271923" y="2737827"/>
                  </a:lnTo>
                  <a:lnTo>
                    <a:pt x="1240427" y="2767476"/>
                  </a:lnTo>
                  <a:lnTo>
                    <a:pt x="1209230" y="2797293"/>
                  </a:lnTo>
                  <a:lnTo>
                    <a:pt x="1178333" y="2827278"/>
                  </a:lnTo>
                  <a:lnTo>
                    <a:pt x="1147735" y="2857431"/>
                  </a:lnTo>
                  <a:lnTo>
                    <a:pt x="1117438" y="2887753"/>
                  </a:lnTo>
                  <a:lnTo>
                    <a:pt x="1087440" y="2918242"/>
                  </a:lnTo>
                  <a:lnTo>
                    <a:pt x="1057741" y="2948900"/>
                  </a:lnTo>
                  <a:lnTo>
                    <a:pt x="1028343" y="2979726"/>
                  </a:lnTo>
                  <a:lnTo>
                    <a:pt x="999244" y="3010719"/>
                  </a:lnTo>
                  <a:lnTo>
                    <a:pt x="970445" y="3041882"/>
                  </a:lnTo>
                  <a:lnTo>
                    <a:pt x="941945" y="3073212"/>
                  </a:lnTo>
                  <a:lnTo>
                    <a:pt x="913745" y="3104710"/>
                  </a:lnTo>
                  <a:lnTo>
                    <a:pt x="885845" y="3136377"/>
                  </a:lnTo>
                  <a:lnTo>
                    <a:pt x="858245" y="3168211"/>
                  </a:lnTo>
                  <a:lnTo>
                    <a:pt x="830945" y="3200214"/>
                  </a:lnTo>
                  <a:lnTo>
                    <a:pt x="803944" y="3232385"/>
                  </a:lnTo>
                  <a:lnTo>
                    <a:pt x="777243" y="3264724"/>
                  </a:lnTo>
                  <a:lnTo>
                    <a:pt x="750841" y="3297231"/>
                  </a:lnTo>
                  <a:lnTo>
                    <a:pt x="724739" y="3329907"/>
                  </a:lnTo>
                  <a:lnTo>
                    <a:pt x="698937" y="3362750"/>
                  </a:lnTo>
                  <a:lnTo>
                    <a:pt x="673435" y="3395762"/>
                  </a:lnTo>
                  <a:lnTo>
                    <a:pt x="648233" y="3428942"/>
                  </a:lnTo>
                  <a:lnTo>
                    <a:pt x="623330" y="3462290"/>
                  </a:lnTo>
                  <a:lnTo>
                    <a:pt x="598727" y="3495806"/>
                  </a:lnTo>
                  <a:lnTo>
                    <a:pt x="574423" y="3529490"/>
                  </a:lnTo>
                  <a:lnTo>
                    <a:pt x="550419" y="3563343"/>
                  </a:lnTo>
                  <a:lnTo>
                    <a:pt x="526715" y="3597363"/>
                  </a:lnTo>
                  <a:lnTo>
                    <a:pt x="503311" y="3631552"/>
                  </a:lnTo>
                  <a:lnTo>
                    <a:pt x="480207" y="3665909"/>
                  </a:lnTo>
                  <a:lnTo>
                    <a:pt x="457402" y="3700434"/>
                  </a:lnTo>
                  <a:lnTo>
                    <a:pt x="434897" y="3735127"/>
                  </a:lnTo>
                  <a:lnTo>
                    <a:pt x="412691" y="3769988"/>
                  </a:lnTo>
                  <a:lnTo>
                    <a:pt x="390785" y="3805018"/>
                  </a:lnTo>
                  <a:lnTo>
                    <a:pt x="369179" y="3840216"/>
                  </a:lnTo>
                  <a:lnTo>
                    <a:pt x="347873" y="3875581"/>
                  </a:lnTo>
                  <a:lnTo>
                    <a:pt x="326867" y="3911115"/>
                  </a:lnTo>
                  <a:lnTo>
                    <a:pt x="306160" y="3946817"/>
                  </a:lnTo>
                  <a:lnTo>
                    <a:pt x="285753" y="3982688"/>
                  </a:lnTo>
                  <a:lnTo>
                    <a:pt x="265645" y="4018726"/>
                  </a:lnTo>
                  <a:lnTo>
                    <a:pt x="245837" y="4054932"/>
                  </a:lnTo>
                  <a:lnTo>
                    <a:pt x="226329" y="4091307"/>
                  </a:lnTo>
                  <a:lnTo>
                    <a:pt x="207121" y="4127850"/>
                  </a:lnTo>
                  <a:lnTo>
                    <a:pt x="188213" y="4164561"/>
                  </a:lnTo>
                  <a:lnTo>
                    <a:pt x="169604" y="4201440"/>
                  </a:lnTo>
                  <a:lnTo>
                    <a:pt x="151295" y="4238487"/>
                  </a:lnTo>
                  <a:lnTo>
                    <a:pt x="133285" y="4275703"/>
                  </a:lnTo>
                  <a:lnTo>
                    <a:pt x="115575" y="4313086"/>
                  </a:lnTo>
                  <a:lnTo>
                    <a:pt x="98165" y="4350638"/>
                  </a:lnTo>
                  <a:lnTo>
                    <a:pt x="81055" y="4388358"/>
                  </a:lnTo>
                  <a:lnTo>
                    <a:pt x="64245" y="4426246"/>
                  </a:lnTo>
                  <a:lnTo>
                    <a:pt x="47734" y="4464302"/>
                  </a:lnTo>
                  <a:lnTo>
                    <a:pt x="31523" y="4502527"/>
                  </a:lnTo>
                  <a:lnTo>
                    <a:pt x="15611" y="4540919"/>
                  </a:lnTo>
                  <a:lnTo>
                    <a:pt x="0" y="4579480"/>
                  </a:lnTo>
                  <a:lnTo>
                    <a:pt x="25398" y="4545366"/>
                  </a:lnTo>
                  <a:lnTo>
                    <a:pt x="51048" y="4511452"/>
                  </a:lnTo>
                  <a:lnTo>
                    <a:pt x="76950" y="4477737"/>
                  </a:lnTo>
                  <a:lnTo>
                    <a:pt x="103104" y="4444223"/>
                  </a:lnTo>
                  <a:lnTo>
                    <a:pt x="129510" y="4410907"/>
                  </a:lnTo>
                  <a:lnTo>
                    <a:pt x="156167" y="4377792"/>
                  </a:lnTo>
                  <a:lnTo>
                    <a:pt x="183077" y="4344876"/>
                  </a:lnTo>
                  <a:lnTo>
                    <a:pt x="210239" y="4312159"/>
                  </a:lnTo>
                  <a:lnTo>
                    <a:pt x="237653" y="4279643"/>
                  </a:lnTo>
                  <a:lnTo>
                    <a:pt x="265319" y="4247326"/>
                  </a:lnTo>
                  <a:lnTo>
                    <a:pt x="293236" y="4215208"/>
                  </a:lnTo>
                  <a:lnTo>
                    <a:pt x="321406" y="4183290"/>
                  </a:lnTo>
                  <a:lnTo>
                    <a:pt x="349828" y="4151572"/>
                  </a:lnTo>
                  <a:lnTo>
                    <a:pt x="378501" y="4120053"/>
                  </a:lnTo>
                  <a:lnTo>
                    <a:pt x="407427" y="4088734"/>
                  </a:lnTo>
                  <a:lnTo>
                    <a:pt x="436604" y="4057615"/>
                  </a:lnTo>
                  <a:lnTo>
                    <a:pt x="466033" y="4026695"/>
                  </a:lnTo>
                  <a:lnTo>
                    <a:pt x="495715" y="3995975"/>
                  </a:lnTo>
                  <a:lnTo>
                    <a:pt x="525648" y="3965455"/>
                  </a:lnTo>
                  <a:lnTo>
                    <a:pt x="555833" y="3935134"/>
                  </a:lnTo>
                  <a:lnTo>
                    <a:pt x="586271" y="3905013"/>
                  </a:lnTo>
                  <a:lnTo>
                    <a:pt x="616960" y="3875091"/>
                  </a:lnTo>
                  <a:lnTo>
                    <a:pt x="647901" y="3845369"/>
                  </a:lnTo>
                  <a:lnTo>
                    <a:pt x="679094" y="3815847"/>
                  </a:lnTo>
                  <a:lnTo>
                    <a:pt x="710539" y="3786524"/>
                  </a:lnTo>
                  <a:lnTo>
                    <a:pt x="742236" y="3757401"/>
                  </a:lnTo>
                  <a:lnTo>
                    <a:pt x="774185" y="3728478"/>
                  </a:lnTo>
                  <a:lnTo>
                    <a:pt x="806386" y="3699754"/>
                  </a:lnTo>
                  <a:lnTo>
                    <a:pt x="838839" y="3671230"/>
                  </a:lnTo>
                  <a:lnTo>
                    <a:pt x="871543" y="3642905"/>
                  </a:lnTo>
                  <a:lnTo>
                    <a:pt x="904500" y="3614780"/>
                  </a:lnTo>
                  <a:lnTo>
                    <a:pt x="937709" y="3586855"/>
                  </a:lnTo>
                  <a:lnTo>
                    <a:pt x="971169" y="3559130"/>
                  </a:lnTo>
                  <a:lnTo>
                    <a:pt x="1004882" y="3531604"/>
                  </a:lnTo>
                  <a:lnTo>
                    <a:pt x="1038847" y="3504277"/>
                  </a:lnTo>
                  <a:lnTo>
                    <a:pt x="1073063" y="3477151"/>
                  </a:lnTo>
                  <a:lnTo>
                    <a:pt x="1107531" y="3450224"/>
                  </a:lnTo>
                  <a:lnTo>
                    <a:pt x="1142252" y="3423496"/>
                  </a:lnTo>
                  <a:lnTo>
                    <a:pt x="1177224" y="3396968"/>
                  </a:lnTo>
                  <a:lnTo>
                    <a:pt x="1212448" y="3370640"/>
                  </a:lnTo>
                  <a:lnTo>
                    <a:pt x="1247925" y="3344512"/>
                  </a:lnTo>
                  <a:lnTo>
                    <a:pt x="1283653" y="3318583"/>
                  </a:lnTo>
                  <a:lnTo>
                    <a:pt x="1319633" y="3292854"/>
                  </a:lnTo>
                  <a:lnTo>
                    <a:pt x="1355865" y="3267324"/>
                  </a:lnTo>
                  <a:lnTo>
                    <a:pt x="1392349" y="3241994"/>
                  </a:lnTo>
                  <a:lnTo>
                    <a:pt x="1429085" y="3216864"/>
                  </a:lnTo>
                  <a:lnTo>
                    <a:pt x="1466073" y="3191933"/>
                  </a:lnTo>
                  <a:lnTo>
                    <a:pt x="1503313" y="3167202"/>
                  </a:lnTo>
                  <a:lnTo>
                    <a:pt x="1540805" y="3142671"/>
                  </a:lnTo>
                  <a:lnTo>
                    <a:pt x="1578548" y="3118339"/>
                  </a:lnTo>
                  <a:lnTo>
                    <a:pt x="1616544" y="3094207"/>
                  </a:lnTo>
                  <a:lnTo>
                    <a:pt x="1654792" y="3070275"/>
                  </a:lnTo>
                  <a:lnTo>
                    <a:pt x="1693291" y="3046542"/>
                  </a:lnTo>
                  <a:lnTo>
                    <a:pt x="1732043" y="3023009"/>
                  </a:lnTo>
                  <a:lnTo>
                    <a:pt x="1771046" y="2999676"/>
                  </a:lnTo>
                  <a:lnTo>
                    <a:pt x="1810302" y="2976542"/>
                  </a:lnTo>
                  <a:lnTo>
                    <a:pt x="1849809" y="2953608"/>
                  </a:lnTo>
                  <a:lnTo>
                    <a:pt x="1889568" y="2930873"/>
                  </a:lnTo>
                  <a:lnTo>
                    <a:pt x="1929580" y="2908338"/>
                  </a:lnTo>
                  <a:lnTo>
                    <a:pt x="1969843" y="2886003"/>
                  </a:lnTo>
                  <a:lnTo>
                    <a:pt x="2010358" y="2863868"/>
                  </a:lnTo>
                  <a:lnTo>
                    <a:pt x="2051125" y="2841932"/>
                  </a:lnTo>
                  <a:lnTo>
                    <a:pt x="2092144" y="2820196"/>
                  </a:lnTo>
                  <a:lnTo>
                    <a:pt x="2133415" y="2798659"/>
                  </a:lnTo>
                  <a:lnTo>
                    <a:pt x="2174938" y="2777322"/>
                  </a:lnTo>
                  <a:lnTo>
                    <a:pt x="2216713" y="2756185"/>
                  </a:lnTo>
                  <a:lnTo>
                    <a:pt x="2258740" y="2735247"/>
                  </a:lnTo>
                  <a:lnTo>
                    <a:pt x="2301019" y="2714509"/>
                  </a:lnTo>
                  <a:lnTo>
                    <a:pt x="2343549" y="2693971"/>
                  </a:lnTo>
                  <a:lnTo>
                    <a:pt x="2386332" y="2673632"/>
                  </a:lnTo>
                  <a:lnTo>
                    <a:pt x="2429366" y="2653493"/>
                  </a:lnTo>
                  <a:lnTo>
                    <a:pt x="2472653" y="2633554"/>
                  </a:lnTo>
                  <a:lnTo>
                    <a:pt x="2516191" y="2613814"/>
                  </a:lnTo>
                  <a:lnTo>
                    <a:pt x="2559982" y="2594274"/>
                  </a:lnTo>
                  <a:lnTo>
                    <a:pt x="2604024" y="2574934"/>
                  </a:lnTo>
                  <a:lnTo>
                    <a:pt x="2648318" y="2555793"/>
                  </a:lnTo>
                  <a:lnTo>
                    <a:pt x="2692865" y="2536852"/>
                  </a:lnTo>
                  <a:lnTo>
                    <a:pt x="2737663" y="2518111"/>
                  </a:lnTo>
                  <a:lnTo>
                    <a:pt x="2782713" y="2499569"/>
                  </a:lnTo>
                  <a:lnTo>
                    <a:pt x="2828015" y="2481227"/>
                  </a:lnTo>
                  <a:lnTo>
                    <a:pt x="2873569" y="2463085"/>
                  </a:lnTo>
                  <a:lnTo>
                    <a:pt x="2919375" y="2445142"/>
                  </a:lnTo>
                  <a:lnTo>
                    <a:pt x="2965432" y="2427399"/>
                  </a:lnTo>
                  <a:lnTo>
                    <a:pt x="3011742" y="2409855"/>
                  </a:lnTo>
                  <a:lnTo>
                    <a:pt x="3058304" y="2392512"/>
                  </a:lnTo>
                  <a:lnTo>
                    <a:pt x="3105118" y="2375368"/>
                  </a:lnTo>
                  <a:lnTo>
                    <a:pt x="3152183" y="2358423"/>
                  </a:lnTo>
                  <a:lnTo>
                    <a:pt x="3199501" y="2341678"/>
                  </a:lnTo>
                  <a:lnTo>
                    <a:pt x="3247070" y="2325133"/>
                  </a:lnTo>
                  <a:lnTo>
                    <a:pt x="3294892" y="2308788"/>
                  </a:lnTo>
                  <a:lnTo>
                    <a:pt x="3342965" y="2292642"/>
                  </a:lnTo>
                  <a:lnTo>
                    <a:pt x="3391290" y="2276696"/>
                  </a:lnTo>
                  <a:lnTo>
                    <a:pt x="3439867" y="2260950"/>
                  </a:lnTo>
                  <a:lnTo>
                    <a:pt x="3488696" y="2245403"/>
                  </a:lnTo>
                  <a:lnTo>
                    <a:pt x="3537778" y="2230056"/>
                  </a:lnTo>
                  <a:lnTo>
                    <a:pt x="3587111" y="2214909"/>
                  </a:lnTo>
                  <a:lnTo>
                    <a:pt x="3636696" y="2199961"/>
                  </a:lnTo>
                  <a:lnTo>
                    <a:pt x="3686532" y="2185213"/>
                  </a:lnTo>
                  <a:lnTo>
                    <a:pt x="3736621" y="2170664"/>
                  </a:lnTo>
                  <a:lnTo>
                    <a:pt x="3786962" y="2156316"/>
                  </a:lnTo>
                  <a:lnTo>
                    <a:pt x="3837555" y="2142167"/>
                  </a:lnTo>
                  <a:lnTo>
                    <a:pt x="3888399" y="2128217"/>
                  </a:lnTo>
                  <a:lnTo>
                    <a:pt x="3939496" y="2114468"/>
                  </a:lnTo>
                  <a:lnTo>
                    <a:pt x="3990844" y="2100918"/>
                  </a:lnTo>
                  <a:lnTo>
                    <a:pt x="4042445" y="2087567"/>
                  </a:lnTo>
                  <a:lnTo>
                    <a:pt x="4094297" y="2074417"/>
                  </a:lnTo>
                  <a:lnTo>
                    <a:pt x="4146401" y="2061466"/>
                  </a:lnTo>
                  <a:lnTo>
                    <a:pt x="4251366" y="2036163"/>
                  </a:lnTo>
                  <a:lnTo>
                    <a:pt x="4357338" y="2011659"/>
                  </a:lnTo>
                  <a:lnTo>
                    <a:pt x="4464317" y="1987953"/>
                  </a:lnTo>
                  <a:lnTo>
                    <a:pt x="4572305" y="1965046"/>
                  </a:lnTo>
                  <a:lnTo>
                    <a:pt x="4681300" y="1942938"/>
                  </a:lnTo>
                  <a:lnTo>
                    <a:pt x="4791303" y="1921629"/>
                  </a:lnTo>
                  <a:lnTo>
                    <a:pt x="4902314" y="1901118"/>
                  </a:lnTo>
                  <a:lnTo>
                    <a:pt x="5014332" y="1881406"/>
                  </a:lnTo>
                  <a:lnTo>
                    <a:pt x="5127358" y="1862493"/>
                  </a:lnTo>
                  <a:lnTo>
                    <a:pt x="5241392" y="1844379"/>
                  </a:lnTo>
                  <a:lnTo>
                    <a:pt x="5356433" y="1827063"/>
                  </a:lnTo>
                  <a:lnTo>
                    <a:pt x="5472483" y="1810546"/>
                  </a:lnTo>
                  <a:lnTo>
                    <a:pt x="5589540" y="1794828"/>
                  </a:lnTo>
                  <a:lnTo>
                    <a:pt x="5707604" y="1779909"/>
                  </a:lnTo>
                  <a:lnTo>
                    <a:pt x="5826676" y="1765788"/>
                  </a:lnTo>
                  <a:lnTo>
                    <a:pt x="5946756" y="1752466"/>
                  </a:lnTo>
                  <a:lnTo>
                    <a:pt x="6067844" y="1739943"/>
                  </a:lnTo>
                  <a:lnTo>
                    <a:pt x="6189939" y="1728219"/>
                  </a:lnTo>
                  <a:lnTo>
                    <a:pt x="6313043" y="1717294"/>
                  </a:lnTo>
                  <a:lnTo>
                    <a:pt x="6377559" y="2289683"/>
                  </a:lnTo>
                  <a:lnTo>
                    <a:pt x="7328916" y="915924"/>
                  </a:lnTo>
                  <a:lnTo>
                    <a:pt x="6119495" y="0"/>
                  </a:lnTo>
                  <a:close/>
                </a:path>
              </a:pathLst>
            </a:custGeom>
            <a:solidFill>
              <a:srgbClr val="E0CA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62327" y="4706111"/>
              <a:ext cx="216408" cy="216408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058416" y="4755007"/>
            <a:ext cx="1397000" cy="128143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ct val="91500"/>
              </a:lnSpc>
              <a:spcBef>
                <a:spcPts val="320"/>
              </a:spcBef>
            </a:pPr>
            <a:r>
              <a:rPr sz="2200" dirty="0">
                <a:latin typeface="Calibri"/>
                <a:cs typeface="Calibri"/>
              </a:rPr>
              <a:t>Small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below threshold (domestic) contracts</a:t>
            </a:r>
            <a:endParaRPr sz="2200" dirty="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543236" y="3460940"/>
            <a:ext cx="370840" cy="370840"/>
            <a:chOff x="3543236" y="3460940"/>
            <a:chExt cx="370840" cy="370840"/>
          </a:xfrm>
        </p:grpSpPr>
        <p:sp>
          <p:nvSpPr>
            <p:cNvPr id="10" name="object 10"/>
            <p:cNvSpPr/>
            <p:nvPr/>
          </p:nvSpPr>
          <p:spPr>
            <a:xfrm>
              <a:off x="3556253" y="3473958"/>
              <a:ext cx="344805" cy="344805"/>
            </a:xfrm>
            <a:custGeom>
              <a:avLst/>
              <a:gdLst/>
              <a:ahLst/>
              <a:cxnLst/>
              <a:rect l="l" t="t" r="r" b="b"/>
              <a:pathLst>
                <a:path w="344804" h="344804">
                  <a:moveTo>
                    <a:pt x="172212" y="0"/>
                  </a:moveTo>
                  <a:lnTo>
                    <a:pt x="126426" y="6150"/>
                  </a:lnTo>
                  <a:lnTo>
                    <a:pt x="85287" y="23509"/>
                  </a:lnTo>
                  <a:lnTo>
                    <a:pt x="50434" y="50434"/>
                  </a:lnTo>
                  <a:lnTo>
                    <a:pt x="23509" y="85287"/>
                  </a:lnTo>
                  <a:lnTo>
                    <a:pt x="6150" y="126426"/>
                  </a:lnTo>
                  <a:lnTo>
                    <a:pt x="0" y="172211"/>
                  </a:lnTo>
                  <a:lnTo>
                    <a:pt x="6150" y="217997"/>
                  </a:lnTo>
                  <a:lnTo>
                    <a:pt x="23509" y="259136"/>
                  </a:lnTo>
                  <a:lnTo>
                    <a:pt x="50434" y="293989"/>
                  </a:lnTo>
                  <a:lnTo>
                    <a:pt x="85287" y="320914"/>
                  </a:lnTo>
                  <a:lnTo>
                    <a:pt x="126426" y="338273"/>
                  </a:lnTo>
                  <a:lnTo>
                    <a:pt x="172212" y="344423"/>
                  </a:lnTo>
                  <a:lnTo>
                    <a:pt x="217997" y="338273"/>
                  </a:lnTo>
                  <a:lnTo>
                    <a:pt x="259136" y="320914"/>
                  </a:lnTo>
                  <a:lnTo>
                    <a:pt x="293989" y="293989"/>
                  </a:lnTo>
                  <a:lnTo>
                    <a:pt x="320914" y="259136"/>
                  </a:lnTo>
                  <a:lnTo>
                    <a:pt x="338273" y="217997"/>
                  </a:lnTo>
                  <a:lnTo>
                    <a:pt x="344424" y="172211"/>
                  </a:lnTo>
                  <a:lnTo>
                    <a:pt x="338273" y="126426"/>
                  </a:lnTo>
                  <a:lnTo>
                    <a:pt x="320914" y="85287"/>
                  </a:lnTo>
                  <a:lnTo>
                    <a:pt x="293989" y="50434"/>
                  </a:lnTo>
                  <a:lnTo>
                    <a:pt x="259136" y="23509"/>
                  </a:lnTo>
                  <a:lnTo>
                    <a:pt x="217997" y="6150"/>
                  </a:lnTo>
                  <a:lnTo>
                    <a:pt x="172212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56253" y="3473958"/>
              <a:ext cx="344805" cy="344805"/>
            </a:xfrm>
            <a:custGeom>
              <a:avLst/>
              <a:gdLst/>
              <a:ahLst/>
              <a:cxnLst/>
              <a:rect l="l" t="t" r="r" b="b"/>
              <a:pathLst>
                <a:path w="344804" h="344804">
                  <a:moveTo>
                    <a:pt x="0" y="172211"/>
                  </a:moveTo>
                  <a:lnTo>
                    <a:pt x="6150" y="126426"/>
                  </a:lnTo>
                  <a:lnTo>
                    <a:pt x="23509" y="85287"/>
                  </a:lnTo>
                  <a:lnTo>
                    <a:pt x="50434" y="50434"/>
                  </a:lnTo>
                  <a:lnTo>
                    <a:pt x="85287" y="23509"/>
                  </a:lnTo>
                  <a:lnTo>
                    <a:pt x="126426" y="6150"/>
                  </a:lnTo>
                  <a:lnTo>
                    <a:pt x="172212" y="0"/>
                  </a:lnTo>
                  <a:lnTo>
                    <a:pt x="217997" y="6150"/>
                  </a:lnTo>
                  <a:lnTo>
                    <a:pt x="259136" y="23509"/>
                  </a:lnTo>
                  <a:lnTo>
                    <a:pt x="293989" y="50434"/>
                  </a:lnTo>
                  <a:lnTo>
                    <a:pt x="320914" y="85287"/>
                  </a:lnTo>
                  <a:lnTo>
                    <a:pt x="338273" y="126426"/>
                  </a:lnTo>
                  <a:lnTo>
                    <a:pt x="344424" y="172211"/>
                  </a:lnTo>
                  <a:lnTo>
                    <a:pt x="338273" y="217997"/>
                  </a:lnTo>
                  <a:lnTo>
                    <a:pt x="320914" y="259136"/>
                  </a:lnTo>
                  <a:lnTo>
                    <a:pt x="293989" y="293989"/>
                  </a:lnTo>
                  <a:lnTo>
                    <a:pt x="259136" y="320914"/>
                  </a:lnTo>
                  <a:lnTo>
                    <a:pt x="217997" y="338273"/>
                  </a:lnTo>
                  <a:lnTo>
                    <a:pt x="172212" y="344423"/>
                  </a:lnTo>
                  <a:lnTo>
                    <a:pt x="126426" y="338273"/>
                  </a:lnTo>
                  <a:lnTo>
                    <a:pt x="85287" y="320914"/>
                  </a:lnTo>
                  <a:lnTo>
                    <a:pt x="50434" y="293989"/>
                  </a:lnTo>
                  <a:lnTo>
                    <a:pt x="23509" y="259136"/>
                  </a:lnTo>
                  <a:lnTo>
                    <a:pt x="6150" y="217997"/>
                  </a:lnTo>
                  <a:lnTo>
                    <a:pt x="0" y="172211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898772" y="3586429"/>
            <a:ext cx="1231900" cy="97536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algn="just">
              <a:lnSpc>
                <a:spcPct val="91600"/>
              </a:lnSpc>
              <a:spcBef>
                <a:spcPts val="320"/>
              </a:spcBef>
            </a:pPr>
            <a:r>
              <a:rPr sz="2200" spc="-20" dirty="0">
                <a:latin typeface="Calibri"/>
                <a:cs typeface="Calibri"/>
              </a:rPr>
              <a:t>High-</a:t>
            </a:r>
            <a:r>
              <a:rPr sz="2200" spc="-10" dirty="0">
                <a:latin typeface="Calibri"/>
                <a:cs typeface="Calibri"/>
              </a:rPr>
              <a:t>value (domestic) contracts</a:t>
            </a:r>
            <a:endParaRPr sz="2200" dirty="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567108" y="2703512"/>
            <a:ext cx="501650" cy="503555"/>
            <a:chOff x="5567108" y="2703512"/>
            <a:chExt cx="501650" cy="503555"/>
          </a:xfrm>
        </p:grpSpPr>
        <p:sp>
          <p:nvSpPr>
            <p:cNvPr id="14" name="object 14"/>
            <p:cNvSpPr/>
            <p:nvPr/>
          </p:nvSpPr>
          <p:spPr>
            <a:xfrm>
              <a:off x="5580126" y="2716529"/>
              <a:ext cx="475615" cy="477520"/>
            </a:xfrm>
            <a:custGeom>
              <a:avLst/>
              <a:gdLst/>
              <a:ahLst/>
              <a:cxnLst/>
              <a:rect l="l" t="t" r="r" b="b"/>
              <a:pathLst>
                <a:path w="475614" h="477519">
                  <a:moveTo>
                    <a:pt x="237744" y="0"/>
                  </a:moveTo>
                  <a:lnTo>
                    <a:pt x="189825" y="4846"/>
                  </a:lnTo>
                  <a:lnTo>
                    <a:pt x="145196" y="18746"/>
                  </a:lnTo>
                  <a:lnTo>
                    <a:pt x="104812" y="40739"/>
                  </a:lnTo>
                  <a:lnTo>
                    <a:pt x="69627" y="69865"/>
                  </a:lnTo>
                  <a:lnTo>
                    <a:pt x="40598" y="105165"/>
                  </a:lnTo>
                  <a:lnTo>
                    <a:pt x="18680" y="145678"/>
                  </a:lnTo>
                  <a:lnTo>
                    <a:pt x="4829" y="190445"/>
                  </a:lnTo>
                  <a:lnTo>
                    <a:pt x="0" y="238506"/>
                  </a:lnTo>
                  <a:lnTo>
                    <a:pt x="4829" y="286566"/>
                  </a:lnTo>
                  <a:lnTo>
                    <a:pt x="18680" y="331333"/>
                  </a:lnTo>
                  <a:lnTo>
                    <a:pt x="40598" y="371846"/>
                  </a:lnTo>
                  <a:lnTo>
                    <a:pt x="69627" y="407146"/>
                  </a:lnTo>
                  <a:lnTo>
                    <a:pt x="104812" y="436272"/>
                  </a:lnTo>
                  <a:lnTo>
                    <a:pt x="145196" y="458265"/>
                  </a:lnTo>
                  <a:lnTo>
                    <a:pt x="189825" y="472165"/>
                  </a:lnTo>
                  <a:lnTo>
                    <a:pt x="237744" y="477012"/>
                  </a:lnTo>
                  <a:lnTo>
                    <a:pt x="285662" y="472165"/>
                  </a:lnTo>
                  <a:lnTo>
                    <a:pt x="330291" y="458265"/>
                  </a:lnTo>
                  <a:lnTo>
                    <a:pt x="370675" y="436272"/>
                  </a:lnTo>
                  <a:lnTo>
                    <a:pt x="405860" y="407146"/>
                  </a:lnTo>
                  <a:lnTo>
                    <a:pt x="434889" y="371846"/>
                  </a:lnTo>
                  <a:lnTo>
                    <a:pt x="456807" y="331333"/>
                  </a:lnTo>
                  <a:lnTo>
                    <a:pt x="470658" y="286566"/>
                  </a:lnTo>
                  <a:lnTo>
                    <a:pt x="475488" y="238506"/>
                  </a:lnTo>
                  <a:lnTo>
                    <a:pt x="470658" y="190445"/>
                  </a:lnTo>
                  <a:lnTo>
                    <a:pt x="456807" y="145678"/>
                  </a:lnTo>
                  <a:lnTo>
                    <a:pt x="434889" y="105165"/>
                  </a:lnTo>
                  <a:lnTo>
                    <a:pt x="405860" y="69865"/>
                  </a:lnTo>
                  <a:lnTo>
                    <a:pt x="370675" y="40739"/>
                  </a:lnTo>
                  <a:lnTo>
                    <a:pt x="330291" y="18746"/>
                  </a:lnTo>
                  <a:lnTo>
                    <a:pt x="285662" y="4846"/>
                  </a:lnTo>
                  <a:lnTo>
                    <a:pt x="237744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580126" y="2716529"/>
              <a:ext cx="475615" cy="477520"/>
            </a:xfrm>
            <a:custGeom>
              <a:avLst/>
              <a:gdLst/>
              <a:ahLst/>
              <a:cxnLst/>
              <a:rect l="l" t="t" r="r" b="b"/>
              <a:pathLst>
                <a:path w="475614" h="477519">
                  <a:moveTo>
                    <a:pt x="0" y="238506"/>
                  </a:moveTo>
                  <a:lnTo>
                    <a:pt x="4829" y="190445"/>
                  </a:lnTo>
                  <a:lnTo>
                    <a:pt x="18680" y="145678"/>
                  </a:lnTo>
                  <a:lnTo>
                    <a:pt x="40598" y="105165"/>
                  </a:lnTo>
                  <a:lnTo>
                    <a:pt x="69627" y="69865"/>
                  </a:lnTo>
                  <a:lnTo>
                    <a:pt x="104812" y="40739"/>
                  </a:lnTo>
                  <a:lnTo>
                    <a:pt x="145196" y="18746"/>
                  </a:lnTo>
                  <a:lnTo>
                    <a:pt x="189825" y="4846"/>
                  </a:lnTo>
                  <a:lnTo>
                    <a:pt x="237744" y="0"/>
                  </a:lnTo>
                  <a:lnTo>
                    <a:pt x="285662" y="4846"/>
                  </a:lnTo>
                  <a:lnTo>
                    <a:pt x="330291" y="18746"/>
                  </a:lnTo>
                  <a:lnTo>
                    <a:pt x="370675" y="40739"/>
                  </a:lnTo>
                  <a:lnTo>
                    <a:pt x="405860" y="69865"/>
                  </a:lnTo>
                  <a:lnTo>
                    <a:pt x="434889" y="105165"/>
                  </a:lnTo>
                  <a:lnTo>
                    <a:pt x="456807" y="145678"/>
                  </a:lnTo>
                  <a:lnTo>
                    <a:pt x="470658" y="190445"/>
                  </a:lnTo>
                  <a:lnTo>
                    <a:pt x="475488" y="238506"/>
                  </a:lnTo>
                  <a:lnTo>
                    <a:pt x="470658" y="286566"/>
                  </a:lnTo>
                  <a:lnTo>
                    <a:pt x="456807" y="331333"/>
                  </a:lnTo>
                  <a:lnTo>
                    <a:pt x="434889" y="371846"/>
                  </a:lnTo>
                  <a:lnTo>
                    <a:pt x="405860" y="407146"/>
                  </a:lnTo>
                  <a:lnTo>
                    <a:pt x="370675" y="436272"/>
                  </a:lnTo>
                  <a:lnTo>
                    <a:pt x="330291" y="458265"/>
                  </a:lnTo>
                  <a:lnTo>
                    <a:pt x="285662" y="472165"/>
                  </a:lnTo>
                  <a:lnTo>
                    <a:pt x="237744" y="477012"/>
                  </a:lnTo>
                  <a:lnTo>
                    <a:pt x="189825" y="472165"/>
                  </a:lnTo>
                  <a:lnTo>
                    <a:pt x="145196" y="458265"/>
                  </a:lnTo>
                  <a:lnTo>
                    <a:pt x="104812" y="436272"/>
                  </a:lnTo>
                  <a:lnTo>
                    <a:pt x="69627" y="407146"/>
                  </a:lnTo>
                  <a:lnTo>
                    <a:pt x="40598" y="371846"/>
                  </a:lnTo>
                  <a:lnTo>
                    <a:pt x="18680" y="331333"/>
                  </a:lnTo>
                  <a:lnTo>
                    <a:pt x="4829" y="286566"/>
                  </a:lnTo>
                  <a:lnTo>
                    <a:pt x="0" y="23850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057391" y="2895092"/>
            <a:ext cx="1508125" cy="128143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ct val="91500"/>
              </a:lnSpc>
              <a:spcBef>
                <a:spcPts val="320"/>
              </a:spcBef>
            </a:pPr>
            <a:r>
              <a:rPr sz="2200" dirty="0">
                <a:latin typeface="Calibri"/>
                <a:cs typeface="Calibri"/>
              </a:rPr>
              <a:t>Access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global </a:t>
            </a:r>
            <a:r>
              <a:rPr sz="2200" spc="-20" dirty="0">
                <a:latin typeface="Calibri"/>
                <a:cs typeface="Calibri"/>
              </a:rPr>
              <a:t>procurement </a:t>
            </a:r>
            <a:r>
              <a:rPr sz="2200" spc="-10" dirty="0">
                <a:latin typeface="Calibri"/>
                <a:cs typeface="Calibri"/>
              </a:rPr>
              <a:t>markets</a:t>
            </a:r>
            <a:endParaRPr sz="2200" dirty="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503164" y="3998976"/>
            <a:ext cx="2962910" cy="2100580"/>
            <a:chOff x="5503164" y="3998976"/>
            <a:chExt cx="2962910" cy="2100580"/>
          </a:xfrm>
        </p:grpSpPr>
        <p:sp>
          <p:nvSpPr>
            <p:cNvPr id="18" name="object 18"/>
            <p:cNvSpPr/>
            <p:nvPr/>
          </p:nvSpPr>
          <p:spPr>
            <a:xfrm>
              <a:off x="5509260" y="4005072"/>
              <a:ext cx="2950845" cy="2087880"/>
            </a:xfrm>
            <a:custGeom>
              <a:avLst/>
              <a:gdLst/>
              <a:ahLst/>
              <a:cxnLst/>
              <a:rect l="l" t="t" r="r" b="b"/>
              <a:pathLst>
                <a:path w="2950845" h="2087879">
                  <a:moveTo>
                    <a:pt x="1983613" y="0"/>
                  </a:moveTo>
                  <a:lnTo>
                    <a:pt x="1475232" y="560577"/>
                  </a:lnTo>
                  <a:lnTo>
                    <a:pt x="1140840" y="221869"/>
                  </a:lnTo>
                  <a:lnTo>
                    <a:pt x="998728" y="610869"/>
                  </a:lnTo>
                  <a:lnTo>
                    <a:pt x="50545" y="221869"/>
                  </a:lnTo>
                  <a:lnTo>
                    <a:pt x="632078" y="736219"/>
                  </a:lnTo>
                  <a:lnTo>
                    <a:pt x="0" y="832738"/>
                  </a:lnTo>
                  <a:lnTo>
                    <a:pt x="508380" y="1138173"/>
                  </a:lnTo>
                  <a:lnTo>
                    <a:pt x="18414" y="1409953"/>
                  </a:lnTo>
                  <a:lnTo>
                    <a:pt x="774064" y="1347215"/>
                  </a:lnTo>
                  <a:lnTo>
                    <a:pt x="650493" y="1702879"/>
                  </a:lnTo>
                  <a:lnTo>
                    <a:pt x="1053845" y="1510537"/>
                  </a:lnTo>
                  <a:lnTo>
                    <a:pt x="1159001" y="2087879"/>
                  </a:lnTo>
                  <a:lnTo>
                    <a:pt x="1438656" y="1443608"/>
                  </a:lnTo>
                  <a:lnTo>
                    <a:pt x="1809495" y="1907793"/>
                  </a:lnTo>
                  <a:lnTo>
                    <a:pt x="1915033" y="1397380"/>
                  </a:lnTo>
                  <a:lnTo>
                    <a:pt x="2478532" y="1749082"/>
                  </a:lnTo>
                  <a:lnTo>
                    <a:pt x="2299842" y="1250949"/>
                  </a:lnTo>
                  <a:lnTo>
                    <a:pt x="2950464" y="1284605"/>
                  </a:lnTo>
                  <a:lnTo>
                    <a:pt x="2404998" y="1012570"/>
                  </a:lnTo>
                  <a:lnTo>
                    <a:pt x="2881757" y="786510"/>
                  </a:lnTo>
                  <a:lnTo>
                    <a:pt x="2281428" y="707135"/>
                  </a:lnTo>
                  <a:lnTo>
                    <a:pt x="2510663" y="430783"/>
                  </a:lnTo>
                  <a:lnTo>
                    <a:pt x="1933447" y="514730"/>
                  </a:lnTo>
                  <a:lnTo>
                    <a:pt x="1983613" y="0"/>
                  </a:lnTo>
                  <a:close/>
                </a:path>
              </a:pathLst>
            </a:custGeom>
            <a:solidFill>
              <a:srgbClr val="A4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09260" y="4005072"/>
              <a:ext cx="2950845" cy="2087880"/>
            </a:xfrm>
            <a:custGeom>
              <a:avLst/>
              <a:gdLst/>
              <a:ahLst/>
              <a:cxnLst/>
              <a:rect l="l" t="t" r="r" b="b"/>
              <a:pathLst>
                <a:path w="2950845" h="2087879">
                  <a:moveTo>
                    <a:pt x="1475232" y="560577"/>
                  </a:moveTo>
                  <a:lnTo>
                    <a:pt x="1983613" y="0"/>
                  </a:lnTo>
                  <a:lnTo>
                    <a:pt x="1933447" y="514730"/>
                  </a:lnTo>
                  <a:lnTo>
                    <a:pt x="2510663" y="430783"/>
                  </a:lnTo>
                  <a:lnTo>
                    <a:pt x="2281428" y="707135"/>
                  </a:lnTo>
                  <a:lnTo>
                    <a:pt x="2881757" y="786510"/>
                  </a:lnTo>
                  <a:lnTo>
                    <a:pt x="2404998" y="1012570"/>
                  </a:lnTo>
                  <a:lnTo>
                    <a:pt x="2950464" y="1284605"/>
                  </a:lnTo>
                  <a:lnTo>
                    <a:pt x="2299842" y="1250949"/>
                  </a:lnTo>
                  <a:lnTo>
                    <a:pt x="2478532" y="1749082"/>
                  </a:lnTo>
                  <a:lnTo>
                    <a:pt x="1915033" y="1397380"/>
                  </a:lnTo>
                  <a:lnTo>
                    <a:pt x="1809495" y="1907793"/>
                  </a:lnTo>
                  <a:lnTo>
                    <a:pt x="1438656" y="1443608"/>
                  </a:lnTo>
                  <a:lnTo>
                    <a:pt x="1159001" y="2087879"/>
                  </a:lnTo>
                  <a:lnTo>
                    <a:pt x="1053845" y="1510537"/>
                  </a:lnTo>
                  <a:lnTo>
                    <a:pt x="650493" y="1702879"/>
                  </a:lnTo>
                  <a:lnTo>
                    <a:pt x="774064" y="1347215"/>
                  </a:lnTo>
                  <a:lnTo>
                    <a:pt x="18414" y="1409953"/>
                  </a:lnTo>
                  <a:lnTo>
                    <a:pt x="508380" y="1138173"/>
                  </a:lnTo>
                  <a:lnTo>
                    <a:pt x="0" y="832738"/>
                  </a:lnTo>
                  <a:lnTo>
                    <a:pt x="632078" y="736219"/>
                  </a:lnTo>
                  <a:lnTo>
                    <a:pt x="50545" y="221869"/>
                  </a:lnTo>
                  <a:lnTo>
                    <a:pt x="998728" y="610869"/>
                  </a:lnTo>
                  <a:lnTo>
                    <a:pt x="1140840" y="221869"/>
                  </a:lnTo>
                  <a:lnTo>
                    <a:pt x="1475232" y="560577"/>
                  </a:lnTo>
                  <a:close/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88380" y="4770132"/>
              <a:ext cx="421398" cy="51128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04204" y="4770132"/>
              <a:ext cx="375678" cy="51128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74308" y="4770132"/>
              <a:ext cx="1540002" cy="511289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6220459" y="4820157"/>
            <a:ext cx="1447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66"/>
                </a:solidFill>
                <a:latin typeface="Calibri"/>
                <a:cs typeface="Calibri"/>
              </a:rPr>
              <a:t>e-</a:t>
            </a:r>
            <a:r>
              <a:rPr sz="1800" b="1" spc="-10" dirty="0">
                <a:solidFill>
                  <a:srgbClr val="000066"/>
                </a:solidFill>
                <a:latin typeface="Calibri"/>
                <a:cs typeface="Calibri"/>
              </a:rPr>
              <a:t>procurement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xfrm>
            <a:off x="8432038" y="6366890"/>
            <a:ext cx="467359" cy="338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1650"/>
              </a:lnSpc>
              <a:spcBef>
                <a:spcPts val="110"/>
              </a:spcBef>
            </a:pPr>
            <a:fld id="{81D60167-4931-47E6-BA6A-407CBD079E47}" type="slidenum">
              <a:rPr lang="en-CH" spc="-25" smtClean="0">
                <a:latin typeface="Arial"/>
                <a:cs typeface="Arial"/>
              </a:rPr>
              <a:pPr marL="38100">
                <a:lnSpc>
                  <a:spcPts val="1650"/>
                </a:lnSpc>
                <a:spcBef>
                  <a:spcPts val="110"/>
                </a:spcBef>
              </a:pPr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9587" y="705104"/>
            <a:ext cx="3313226" cy="34912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Concluding</a:t>
            </a:r>
            <a:r>
              <a:rPr spc="-85" dirty="0"/>
              <a:t> </a:t>
            </a:r>
            <a:r>
              <a:rPr spc="-10" dirty="0"/>
              <a:t>remarks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457438" y="6366890"/>
            <a:ext cx="223520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25" dirty="0">
                <a:latin typeface="Arial"/>
                <a:cs typeface="Arial"/>
              </a:rPr>
              <a:t>20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39552" y="1484693"/>
            <a:ext cx="8344630" cy="56444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7081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lang="fr-CH" sz="2800" dirty="0"/>
              <a:t>The GPA </a:t>
            </a:r>
            <a:r>
              <a:rPr lang="fr-CH" sz="2800" dirty="0" err="1"/>
              <a:t>responds</a:t>
            </a:r>
            <a:r>
              <a:rPr lang="fr-CH" sz="2800" dirty="0"/>
              <a:t> to the </a:t>
            </a:r>
            <a:r>
              <a:rPr lang="fr-CH" sz="2800" dirty="0" err="1"/>
              <a:t>needs</a:t>
            </a:r>
            <a:r>
              <a:rPr lang="fr-CH" sz="2800" dirty="0"/>
              <a:t> of the 21st century and </a:t>
            </a:r>
            <a:r>
              <a:rPr lang="fr-CH" sz="2800" dirty="0" err="1"/>
              <a:t>shares</a:t>
            </a:r>
            <a:r>
              <a:rPr lang="fr-CH" sz="2800" dirty="0"/>
              <a:t> the perspective of </a:t>
            </a:r>
            <a:r>
              <a:rPr lang="fr-CH" sz="2800" dirty="0" err="1"/>
              <a:t>other</a:t>
            </a:r>
            <a:r>
              <a:rPr lang="fr-CH" sz="2800" dirty="0"/>
              <a:t> international instruments and UN </a:t>
            </a:r>
            <a:r>
              <a:rPr lang="fr-CH" sz="2800" dirty="0" err="1"/>
              <a:t>SDGs</a:t>
            </a:r>
            <a:r>
              <a:rPr lang="fr-CH" sz="2800" dirty="0"/>
              <a:t>.</a:t>
            </a:r>
          </a:p>
          <a:p>
            <a:pPr marL="355600" marR="17081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dirty="0"/>
              <a:t>The</a:t>
            </a:r>
            <a:r>
              <a:rPr sz="2800" spc="-70" dirty="0"/>
              <a:t> </a:t>
            </a:r>
            <a:r>
              <a:rPr sz="2800" dirty="0"/>
              <a:t>GPA</a:t>
            </a:r>
            <a:r>
              <a:rPr sz="2800" spc="-55" dirty="0"/>
              <a:t> </a:t>
            </a:r>
            <a:r>
              <a:rPr sz="2800" spc="-10" dirty="0"/>
              <a:t>incorporates</a:t>
            </a:r>
            <a:r>
              <a:rPr sz="2800" spc="-40" dirty="0"/>
              <a:t> </a:t>
            </a:r>
            <a:r>
              <a:rPr lang="fr-CH" sz="2800" dirty="0"/>
              <a:t>important </a:t>
            </a:r>
            <a:r>
              <a:rPr lang="fr-CH" sz="2800" dirty="0" err="1"/>
              <a:t>elements</a:t>
            </a:r>
            <a:r>
              <a:rPr lang="fr-CH" sz="2800" dirty="0"/>
              <a:t> </a:t>
            </a:r>
            <a:r>
              <a:rPr lang="fr-CH" sz="2800" dirty="0" err="1"/>
              <a:t>related</a:t>
            </a:r>
            <a:r>
              <a:rPr lang="fr-CH" sz="2800" dirty="0"/>
              <a:t> to </a:t>
            </a:r>
            <a:r>
              <a:rPr lang="fr-CH" sz="2800" dirty="0" err="1"/>
              <a:t>sustainability</a:t>
            </a:r>
            <a:r>
              <a:rPr lang="fr-CH" sz="2800" dirty="0"/>
              <a:t> objectives:</a:t>
            </a:r>
          </a:p>
          <a:p>
            <a:pPr marL="755650" marR="170815" lvl="1" indent="-342900"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lang="fr-CH" sz="2400" dirty="0" err="1"/>
              <a:t>Both</a:t>
            </a:r>
            <a:r>
              <a:rPr lang="fr-CH" sz="2400" dirty="0"/>
              <a:t> </a:t>
            </a:r>
            <a:r>
              <a:rPr lang="fr-CH" sz="2400" dirty="0" err="1"/>
              <a:t>market</a:t>
            </a:r>
            <a:r>
              <a:rPr lang="fr-CH" sz="2400" dirty="0"/>
              <a:t> </a:t>
            </a:r>
            <a:r>
              <a:rPr lang="fr-CH" sz="2400" dirty="0" err="1"/>
              <a:t>access</a:t>
            </a:r>
            <a:r>
              <a:rPr lang="fr-CH" sz="2400" dirty="0"/>
              <a:t> and </a:t>
            </a:r>
            <a:r>
              <a:rPr lang="fr-CH" sz="2400" dirty="0" err="1"/>
              <a:t>procedural</a:t>
            </a:r>
            <a:r>
              <a:rPr lang="fr-CH" sz="2400" dirty="0"/>
              <a:t> dimensions of the GPA are relevant.</a:t>
            </a:r>
          </a:p>
          <a:p>
            <a:pPr marL="355600" marR="17081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lang="fr-CH" sz="2800" spc="-75" dirty="0"/>
              <a:t>The </a:t>
            </a:r>
            <a:r>
              <a:rPr lang="fr-CH" sz="2800" spc="-75" dirty="0" err="1"/>
              <a:t>GPA’s</a:t>
            </a:r>
            <a:r>
              <a:rPr lang="fr-CH" sz="2800" spc="-75" dirty="0"/>
              <a:t> </a:t>
            </a:r>
            <a:r>
              <a:rPr lang="fr-CH" sz="2800" spc="-75" dirty="0" err="1"/>
              <a:t>approach</a:t>
            </a:r>
            <a:r>
              <a:rPr lang="fr-CH" sz="2800" spc="-75" dirty="0"/>
              <a:t> </a:t>
            </a:r>
            <a:r>
              <a:rPr lang="fr-CH" sz="2800" spc="-75" dirty="0" err="1"/>
              <a:t>is</a:t>
            </a:r>
            <a:r>
              <a:rPr lang="fr-CH" sz="2800" spc="-75" dirty="0"/>
              <a:t> permissive </a:t>
            </a:r>
            <a:r>
              <a:rPr lang="fr-CH" sz="2800" spc="-75" dirty="0" err="1"/>
              <a:t>rather</a:t>
            </a:r>
            <a:r>
              <a:rPr lang="fr-CH" sz="2800" spc="-75" dirty="0"/>
              <a:t> </a:t>
            </a:r>
            <a:r>
              <a:rPr lang="fr-CH" sz="2800" spc="-75" dirty="0" err="1"/>
              <a:t>than</a:t>
            </a:r>
            <a:r>
              <a:rPr lang="fr-CH" sz="2800" spc="-75" dirty="0"/>
              <a:t> prescriptive.</a:t>
            </a:r>
          </a:p>
          <a:p>
            <a:pPr marL="355600" marR="17081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lang="fr-CH" sz="2800" spc="-75" dirty="0"/>
              <a:t>Synergies </a:t>
            </a:r>
            <a:r>
              <a:rPr lang="fr-CH" sz="2800" spc="-75" dirty="0" err="1"/>
              <a:t>between</a:t>
            </a:r>
            <a:r>
              <a:rPr lang="fr-CH" sz="2800" spc="-75" dirty="0"/>
              <a:t> GPA and </a:t>
            </a:r>
            <a:r>
              <a:rPr lang="fr-CH" sz="2800" spc="-75" dirty="0" err="1"/>
              <a:t>government</a:t>
            </a:r>
            <a:r>
              <a:rPr lang="fr-CH" sz="2800" spc="-75" dirty="0"/>
              <a:t> </a:t>
            </a:r>
            <a:r>
              <a:rPr lang="fr-CH" sz="2800" spc="-75" dirty="0" err="1"/>
              <a:t>procurement</a:t>
            </a:r>
            <a:r>
              <a:rPr lang="fr-CH" sz="2800" spc="-75" dirty="0"/>
              <a:t> </a:t>
            </a:r>
            <a:r>
              <a:rPr lang="fr-CH" sz="2800" spc="-75" dirty="0" err="1"/>
              <a:t>chapters</a:t>
            </a:r>
            <a:r>
              <a:rPr lang="fr-CH" sz="2800" spc="-75" dirty="0"/>
              <a:t> in </a:t>
            </a:r>
            <a:r>
              <a:rPr lang="fr-CH" sz="2800" spc="-75" dirty="0" err="1"/>
              <a:t>RTAs</a:t>
            </a:r>
            <a:r>
              <a:rPr lang="fr-CH" sz="2800" spc="-75" dirty="0"/>
              <a:t>.</a:t>
            </a:r>
          </a:p>
          <a:p>
            <a:pPr marL="355600" marR="17081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lang="fr-CH" sz="2800" dirty="0"/>
              <a:t>F</a:t>
            </a:r>
            <a:r>
              <a:rPr sz="2800" dirty="0" err="1"/>
              <a:t>urther</a:t>
            </a:r>
            <a:r>
              <a:rPr sz="2800" spc="-75" dirty="0"/>
              <a:t> </a:t>
            </a:r>
            <a:r>
              <a:rPr sz="2800" dirty="0"/>
              <a:t>discussion</a:t>
            </a:r>
            <a:r>
              <a:rPr lang="fr-CH" sz="2800" dirty="0"/>
              <a:t>s</a:t>
            </a:r>
            <a:r>
              <a:rPr sz="2800" spc="-40" dirty="0"/>
              <a:t> </a:t>
            </a:r>
            <a:r>
              <a:rPr lang="fr-CH" sz="2800" spc="-25" dirty="0"/>
              <a:t>are </a:t>
            </a:r>
            <a:r>
              <a:rPr sz="2800" dirty="0"/>
              <a:t>ongoing</a:t>
            </a:r>
            <a:r>
              <a:rPr sz="2800" spc="-45" dirty="0"/>
              <a:t> </a:t>
            </a:r>
            <a:r>
              <a:rPr sz="2800" dirty="0"/>
              <a:t>in</a:t>
            </a:r>
            <a:r>
              <a:rPr sz="2800" spc="-55" dirty="0"/>
              <a:t> </a:t>
            </a:r>
            <a:r>
              <a:rPr sz="2800" dirty="0"/>
              <a:t>the</a:t>
            </a:r>
            <a:r>
              <a:rPr sz="2800" spc="-55" dirty="0"/>
              <a:t> </a:t>
            </a:r>
            <a:r>
              <a:rPr sz="2800" dirty="0"/>
              <a:t>Work</a:t>
            </a:r>
            <a:r>
              <a:rPr sz="2800" spc="-35" dirty="0"/>
              <a:t> </a:t>
            </a:r>
            <a:r>
              <a:rPr sz="2800" spc="-10" dirty="0" err="1"/>
              <a:t>Programme</a:t>
            </a:r>
            <a:r>
              <a:rPr lang="fr-CH" sz="2800" spc="-10" dirty="0"/>
              <a:t> on SPP and </a:t>
            </a:r>
            <a:r>
              <a:rPr lang="fr-CH" sz="2800" spc="-10" dirty="0" err="1"/>
              <a:t>SMEs</a:t>
            </a:r>
            <a:r>
              <a:rPr sz="2800" spc="-10" dirty="0"/>
              <a:t>.</a:t>
            </a:r>
          </a:p>
          <a:p>
            <a:pPr marL="12700" marR="198755" indent="0" algn="just">
              <a:lnSpc>
                <a:spcPct val="100000"/>
              </a:lnSpc>
              <a:spcBef>
                <a:spcPts val="675"/>
              </a:spcBef>
              <a:buNone/>
              <a:tabLst>
                <a:tab pos="355600" algn="l"/>
                <a:tab pos="437515" algn="l"/>
              </a:tabLst>
            </a:pPr>
            <a:endParaRPr sz="2800" spc="-1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algn="ctr">
              <a:spcBef>
                <a:spcPts val="0"/>
              </a:spcBef>
              <a:buNone/>
              <a:defRPr/>
            </a:pPr>
            <a:endParaRPr lang="en-CA" b="1" i="1" dirty="0"/>
          </a:p>
          <a:p>
            <a:pPr algn="ctr">
              <a:spcBef>
                <a:spcPts val="0"/>
              </a:spcBef>
              <a:buNone/>
              <a:defRPr/>
            </a:pPr>
            <a:endParaRPr lang="en-CA" b="1" i="1" dirty="0"/>
          </a:p>
          <a:p>
            <a:pPr algn="ctr">
              <a:spcBef>
                <a:spcPts val="0"/>
              </a:spcBef>
              <a:buNone/>
              <a:defRPr/>
            </a:pPr>
            <a:r>
              <a:rPr lang="en-CA" b="1" i="1" dirty="0"/>
              <a:t>Nadezhda </a:t>
            </a:r>
            <a:r>
              <a:rPr lang="en-CA" b="1" i="1" dirty="0" err="1"/>
              <a:t>Sporysheva</a:t>
            </a:r>
            <a:endParaRPr lang="en-CA" b="1" i="1" dirty="0"/>
          </a:p>
          <a:p>
            <a:pPr algn="ctr">
              <a:spcBef>
                <a:spcPts val="0"/>
              </a:spcBef>
              <a:buNone/>
              <a:defRPr/>
            </a:pPr>
            <a:r>
              <a:rPr lang="en-C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Economic Affairs Officer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en-C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Economic Cooperation and Trade Division, UNECE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en-C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Secretary, Steering Committee on Trade Capacity and Standards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en-CA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nadezhda.sporysheva@un.org</a:t>
            </a:r>
            <a:r>
              <a:rPr lang="en-C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91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332EA-B40A-BC91-3E9B-AA26B795A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alibri" charset="0"/>
                <a:ea typeface="SimSun" charset="-122"/>
              </a:rPr>
              <a:t>Public Procurement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6B342-5F81-C988-67EF-72DA38D66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0273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600" dirty="0">
                <a:ea typeface="MS PGothic" panose="020B0600070205080204" pitchFamily="34" charset="-128"/>
                <a:cs typeface="Times New Roman" panose="02020603050405020304" pitchFamily="18" charset="0"/>
              </a:rPr>
              <a:t>Significant proportion of GDP (10 – 20 % in many countries).</a:t>
            </a:r>
          </a:p>
          <a:p>
            <a:pPr eaLnBrk="1" hangingPunct="1"/>
            <a:r>
              <a:rPr lang="en-US" altLang="zh-CN" sz="2600" dirty="0">
                <a:ea typeface="MS PGothic" panose="020B0600070205080204" pitchFamily="34" charset="-128"/>
                <a:cs typeface="Times New Roman" panose="02020603050405020304" pitchFamily="18" charset="0"/>
              </a:rPr>
              <a:t>Key to the delivery of socially important goods &amp; services:</a:t>
            </a:r>
          </a:p>
          <a:p>
            <a:pPr lvl="1" eaLnBrk="1" hangingPunct="1"/>
            <a:r>
              <a:rPr lang="en-US" altLang="zh-CN" sz="2600" dirty="0">
                <a:ea typeface="MS PGothic" panose="020B0600070205080204" pitchFamily="34" charset="-128"/>
                <a:cs typeface="Times New Roman" panose="02020603050405020304" pitchFamily="18" charset="0"/>
              </a:rPr>
              <a:t>Transportation &amp; other infrastructure, public health, education infrastructure, national defense &amp; security</a:t>
            </a:r>
            <a:endParaRPr lang="en-GB" altLang="zh-CN" sz="2600" dirty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600" dirty="0">
                <a:ea typeface="MS PGothic" panose="020B0600070205080204" pitchFamily="34" charset="-128"/>
                <a:cs typeface="Times New Roman" panose="02020603050405020304" pitchFamily="18" charset="0"/>
              </a:rPr>
              <a:t>Public procurement can play a key role in development and policy objectives of governments</a:t>
            </a:r>
          </a:p>
          <a:p>
            <a:pPr lvl="1" eaLnBrk="1" hangingPunct="1"/>
            <a:r>
              <a:rPr lang="en-US" altLang="zh-CN" sz="2600" dirty="0">
                <a:ea typeface="MS PGothic" panose="020B0600070205080204" pitchFamily="34" charset="-128"/>
                <a:cs typeface="Times New Roman" panose="02020603050405020304" pitchFamily="18" charset="0"/>
              </a:rPr>
              <a:t>Can facilitate use of private sector for public ends</a:t>
            </a:r>
          </a:p>
          <a:p>
            <a:pPr lvl="1" eaLnBrk="1" hangingPunct="1"/>
            <a:r>
              <a:rPr lang="en-US" altLang="zh-CN" sz="2600" dirty="0">
                <a:ea typeface="MS PGothic" panose="020B0600070205080204" pitchFamily="34" charset="-128"/>
                <a:cs typeface="Times New Roman" panose="02020603050405020304" pitchFamily="18" charset="0"/>
              </a:rPr>
              <a:t>Can support goals for development of particular industries, groups, and regions</a:t>
            </a:r>
          </a:p>
          <a:p>
            <a:pPr lvl="1" eaLnBrk="1" hangingPunct="1"/>
            <a:r>
              <a:rPr lang="en-US" altLang="zh-CN" sz="2600" dirty="0">
                <a:ea typeface="MS PGothic" panose="020B0600070205080204" pitchFamily="34" charset="-128"/>
                <a:cs typeface="Times New Roman" panose="02020603050405020304" pitchFamily="18" charset="0"/>
              </a:rPr>
              <a:t>Can drive strategic government considerations including sustainability</a:t>
            </a:r>
          </a:p>
          <a:p>
            <a:pPr marL="0" indent="0">
              <a:buNone/>
            </a:pP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B25FDC-D71F-E89C-DE73-1C22D4A5D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DDE8C-4625-4EB2-A064-892CEB47913B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785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9BEEF-FE22-A608-18A9-958AD2C2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/>
          <a:lstStyle/>
          <a:p>
            <a:r>
              <a:rPr lang="en-GB" sz="3600" dirty="0">
                <a:effectLst/>
                <a:latin typeface="Calibri" panose="020F0502020204030204" pitchFamily="34" charset="0"/>
              </a:rPr>
              <a:t>Relevance of public procurement for sustainable development</a:t>
            </a:r>
            <a:br>
              <a:rPr lang="en-GB" dirty="0">
                <a:effectLst/>
                <a:latin typeface="Calibri" panose="020F0502020204030204" pitchFamily="34" charset="0"/>
              </a:rPr>
            </a:b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C0AE1-AE31-7961-A170-2339DB5C4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815" y="1768576"/>
            <a:ext cx="8229600" cy="4525963"/>
          </a:xfrm>
        </p:spPr>
        <p:txBody>
          <a:bodyPr/>
          <a:lstStyle/>
          <a:p>
            <a:pPr marL="355600" marR="6350" lvl="0" indent="-342900" algn="just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5600" algn="l"/>
              </a:tabLst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SDG</a:t>
            </a:r>
            <a:r>
              <a:rPr kumimoji="0" lang="en-GB" sz="2800" b="0" i="0" u="none" strike="noStrike" kern="0" cap="none" spc="4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12</a:t>
            </a:r>
            <a:r>
              <a:rPr kumimoji="0" lang="en-GB" sz="2800" b="0" i="0" u="none" strike="noStrike" kern="0" cap="none" spc="4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"Responsible</a:t>
            </a:r>
            <a:r>
              <a:rPr kumimoji="0" lang="en-GB" sz="2800" b="0" i="0" u="none" strike="noStrike" kern="0" cap="none" spc="5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consumption</a:t>
            </a:r>
            <a:r>
              <a:rPr kumimoji="0" lang="en-GB" sz="2800" b="0" i="0" u="none" strike="noStrike" kern="0" cap="none" spc="4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lang="en-GB" sz="2800" b="0" i="0" u="none" strike="noStrike" kern="0" cap="none" spc="5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</a:p>
          <a:p>
            <a:pPr marL="355600" marR="6350" lvl="0" indent="-342900" algn="just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5600" algn="l"/>
              </a:tabLst>
              <a:defRPr/>
            </a:pPr>
            <a:r>
              <a:rPr kumimoji="0" lang="en-GB" sz="2800" b="0" i="0" u="none" strike="noStrike" kern="0" cap="none" spc="-1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production":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Ensure</a:t>
            </a:r>
            <a:r>
              <a:rPr kumimoji="0" lang="en-GB" sz="2800" b="0" i="0" u="none" strike="noStrike" kern="0" cap="none" spc="25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sustainable</a:t>
            </a:r>
            <a:r>
              <a:rPr kumimoji="0" lang="en-GB" sz="2800" b="0" i="0" u="none" strike="noStrike" kern="0" cap="none" spc="25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 </a:t>
            </a:r>
          </a:p>
          <a:p>
            <a:pPr marL="355600" marR="6350" lvl="0" indent="-342900" algn="just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5600" algn="l"/>
              </a:tabLst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consumption</a:t>
            </a:r>
            <a:r>
              <a:rPr kumimoji="0" lang="en-GB" sz="2800" b="0" i="0" u="none" strike="noStrike" kern="0" cap="none" spc="24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lang="en-GB" sz="2800" b="0" i="0" u="none" strike="noStrike" kern="0" cap="none" spc="26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lang="en-GB" sz="2800" b="0" i="0" u="none" strike="noStrike" kern="0" cap="none" spc="-1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production patterns;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355600" marR="5080" lvl="0" indent="-342900" algn="just" defTabSz="91440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5600" algn="l"/>
              </a:tabLst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Target</a:t>
            </a:r>
            <a:r>
              <a:rPr kumimoji="0" lang="en-GB" sz="2800" b="0" i="0" u="none" strike="noStrike" kern="0" cap="none" spc="26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12.7:</a:t>
            </a:r>
            <a:r>
              <a:rPr kumimoji="0" lang="en-GB" sz="2800" b="0" i="0" u="none" strike="noStrike" kern="0" cap="none" spc="26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Promote</a:t>
            </a:r>
            <a:r>
              <a:rPr kumimoji="0" lang="en-GB" sz="2800" b="0" i="0" u="none" strike="noStrike" kern="0" cap="none" spc="26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public</a:t>
            </a:r>
            <a:r>
              <a:rPr kumimoji="0" lang="en-GB" sz="2800" b="0" i="0" u="none" strike="noStrike" kern="0" cap="none" spc="27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procurement</a:t>
            </a:r>
            <a:r>
              <a:rPr kumimoji="0" lang="en-GB" sz="2800" b="0" i="0" u="none" strike="noStrike" kern="0" cap="none" spc="27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-1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practices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that</a:t>
            </a:r>
            <a:r>
              <a:rPr kumimoji="0" lang="en-GB" sz="2800" b="0" i="0" u="none" strike="noStrike" kern="0" cap="none" spc="9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are</a:t>
            </a:r>
            <a:r>
              <a:rPr kumimoji="0" lang="en-GB" sz="2800" b="0" i="0" u="none" strike="noStrike" kern="0" cap="none" spc="9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sustainable</a:t>
            </a:r>
            <a:r>
              <a:rPr kumimoji="0" lang="en-GB" sz="2800" b="0" i="0" u="none" strike="noStrike" kern="0" cap="none" spc="9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lang="en-GB" sz="2800" b="0" i="0" u="none" strike="noStrike" kern="0" cap="none" spc="9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accordance</a:t>
            </a:r>
            <a:r>
              <a:rPr kumimoji="0" lang="en-GB" sz="2800" b="0" i="0" u="none" strike="noStrike" kern="0" cap="none" spc="10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with</a:t>
            </a:r>
            <a:r>
              <a:rPr kumimoji="0" lang="en-GB" sz="2800" b="0" i="0" u="none" strike="noStrike" kern="0" cap="none" spc="9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 </a:t>
            </a:r>
            <a:r>
              <a:rPr kumimoji="0" lang="en-GB" sz="2800" b="0" i="0" u="none" strike="noStrike" kern="0" cap="none" spc="-1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national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policies</a:t>
            </a:r>
            <a:r>
              <a:rPr kumimoji="0" lang="en-GB" sz="2800" b="0" i="0" u="none" strike="noStrike" kern="0" cap="none" spc="-5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lang="en-GB" sz="2800" b="0" i="0" u="none" strike="noStrike" kern="0" cap="none" spc="-6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-1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priorities;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355600" marR="5715" lvl="0" indent="-342900" algn="just" defTabSz="914400" eaLnBrk="1" fontAlgn="auto" latinLnBrk="0" hangingPunct="1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5600" algn="l"/>
              </a:tabLst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Indicator</a:t>
            </a:r>
            <a:r>
              <a:rPr kumimoji="0" lang="en-GB" sz="2800" b="0" i="0" u="none" strike="noStrike" kern="0" cap="none" spc="19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12.7.1</a:t>
            </a:r>
            <a:r>
              <a:rPr kumimoji="0" lang="en-GB" sz="2800" b="0" i="0" u="none" strike="noStrike" kern="0" cap="none" spc="18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Number</a:t>
            </a:r>
            <a:r>
              <a:rPr kumimoji="0" lang="en-GB" sz="2800" b="0" i="0" u="none" strike="noStrike" kern="0" cap="none" spc="18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lang="en-GB" sz="2800" b="0" i="0" u="none" strike="noStrike" kern="0" cap="none" spc="17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countries</a:t>
            </a:r>
            <a:r>
              <a:rPr kumimoji="0" lang="en-GB" sz="2800" b="0" i="0" u="none" strike="noStrike" kern="0" cap="none" spc="18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-1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implementing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sustainable</a:t>
            </a:r>
            <a:r>
              <a:rPr kumimoji="0" lang="en-GB" sz="2800" b="1" i="0" u="none" strike="noStrike" kern="0" cap="none" spc="13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public</a:t>
            </a:r>
            <a:r>
              <a:rPr kumimoji="0" lang="en-GB" sz="2800" b="1" i="0" u="none" strike="noStrike" kern="0" cap="none" spc="13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procurement</a:t>
            </a:r>
            <a:r>
              <a:rPr kumimoji="0" lang="en-GB" sz="2800" b="1" i="0" u="none" strike="noStrike" kern="0" cap="none" spc="14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policies</a:t>
            </a:r>
            <a:r>
              <a:rPr kumimoji="0" lang="en-GB" sz="2800" b="1" i="0" u="none" strike="noStrike" kern="0" cap="none" spc="13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lang="en-GB" sz="2800" b="0" i="0" u="none" strike="noStrike" kern="0" cap="none" spc="12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GB" sz="2800" b="0" i="0" u="none" strike="noStrike" kern="0" cap="none" spc="-1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action plans.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5CE38-614D-768B-C4A5-3EAAFB5F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DDE8C-4625-4EB2-A064-892CEB47913B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  <p:pic>
        <p:nvPicPr>
          <p:cNvPr id="5" name="object 2">
            <a:extLst>
              <a:ext uri="{FF2B5EF4-FFF2-40B4-BE49-F238E27FC236}">
                <a16:creationId xmlns:a16="http://schemas.microsoft.com/office/drawing/2014/main" id="{E4D0B44D-F4C5-069B-3836-777EDC5D4AC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64288" y="1706765"/>
            <a:ext cx="1296144" cy="133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8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1906" y="705104"/>
            <a:ext cx="2490139" cy="28117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77740"/>
            <a:ext cx="8229600" cy="936795"/>
          </a:xfrm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dirty="0"/>
              <a:t>GPA and SPP: m</a:t>
            </a:r>
            <a:r>
              <a:rPr dirty="0" err="1"/>
              <a:t>ain</a:t>
            </a:r>
            <a:r>
              <a:rPr spc="-20" dirty="0"/>
              <a:t> </a:t>
            </a:r>
            <a:r>
              <a:rPr spc="-10" dirty="0"/>
              <a:t>elements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200336" y="1545272"/>
            <a:ext cx="2169160" cy="1419225"/>
            <a:chOff x="3200336" y="1545272"/>
            <a:chExt cx="2169160" cy="1419225"/>
          </a:xfrm>
        </p:grpSpPr>
        <p:sp>
          <p:nvSpPr>
            <p:cNvPr id="5" name="object 5"/>
            <p:cNvSpPr/>
            <p:nvPr/>
          </p:nvSpPr>
          <p:spPr>
            <a:xfrm>
              <a:off x="3213353" y="1558290"/>
              <a:ext cx="2143125" cy="1393190"/>
            </a:xfrm>
            <a:custGeom>
              <a:avLst/>
              <a:gdLst/>
              <a:ahLst/>
              <a:cxnLst/>
              <a:rect l="l" t="t" r="r" b="b"/>
              <a:pathLst>
                <a:path w="2143125" h="1393189">
                  <a:moveTo>
                    <a:pt x="1910587" y="0"/>
                  </a:moveTo>
                  <a:lnTo>
                    <a:pt x="232156" y="0"/>
                  </a:lnTo>
                  <a:lnTo>
                    <a:pt x="185353" y="4714"/>
                  </a:lnTo>
                  <a:lnTo>
                    <a:pt x="141767" y="18236"/>
                  </a:lnTo>
                  <a:lnTo>
                    <a:pt x="102331" y="39634"/>
                  </a:lnTo>
                  <a:lnTo>
                    <a:pt x="67976" y="67976"/>
                  </a:lnTo>
                  <a:lnTo>
                    <a:pt x="39634" y="102331"/>
                  </a:lnTo>
                  <a:lnTo>
                    <a:pt x="18236" y="141767"/>
                  </a:lnTo>
                  <a:lnTo>
                    <a:pt x="4714" y="185353"/>
                  </a:lnTo>
                  <a:lnTo>
                    <a:pt x="0" y="232156"/>
                  </a:lnTo>
                  <a:lnTo>
                    <a:pt x="0" y="1160780"/>
                  </a:lnTo>
                  <a:lnTo>
                    <a:pt x="4714" y="1207582"/>
                  </a:lnTo>
                  <a:lnTo>
                    <a:pt x="18236" y="1251168"/>
                  </a:lnTo>
                  <a:lnTo>
                    <a:pt x="39634" y="1290604"/>
                  </a:lnTo>
                  <a:lnTo>
                    <a:pt x="67976" y="1324959"/>
                  </a:lnTo>
                  <a:lnTo>
                    <a:pt x="102331" y="1353301"/>
                  </a:lnTo>
                  <a:lnTo>
                    <a:pt x="141767" y="1374699"/>
                  </a:lnTo>
                  <a:lnTo>
                    <a:pt x="185353" y="1388221"/>
                  </a:lnTo>
                  <a:lnTo>
                    <a:pt x="232156" y="1392936"/>
                  </a:lnTo>
                  <a:lnTo>
                    <a:pt x="1910587" y="1392936"/>
                  </a:lnTo>
                  <a:lnTo>
                    <a:pt x="1957390" y="1388221"/>
                  </a:lnTo>
                  <a:lnTo>
                    <a:pt x="2000976" y="1374699"/>
                  </a:lnTo>
                  <a:lnTo>
                    <a:pt x="2040412" y="1353301"/>
                  </a:lnTo>
                  <a:lnTo>
                    <a:pt x="2074767" y="1324959"/>
                  </a:lnTo>
                  <a:lnTo>
                    <a:pt x="2103109" y="1290604"/>
                  </a:lnTo>
                  <a:lnTo>
                    <a:pt x="2124507" y="1251168"/>
                  </a:lnTo>
                  <a:lnTo>
                    <a:pt x="2138029" y="1207582"/>
                  </a:lnTo>
                  <a:lnTo>
                    <a:pt x="2142744" y="1160780"/>
                  </a:lnTo>
                  <a:lnTo>
                    <a:pt x="2142744" y="232156"/>
                  </a:lnTo>
                  <a:lnTo>
                    <a:pt x="2138029" y="185353"/>
                  </a:lnTo>
                  <a:lnTo>
                    <a:pt x="2124507" y="141767"/>
                  </a:lnTo>
                  <a:lnTo>
                    <a:pt x="2103109" y="102331"/>
                  </a:lnTo>
                  <a:lnTo>
                    <a:pt x="2074767" y="67976"/>
                  </a:lnTo>
                  <a:lnTo>
                    <a:pt x="2040412" y="39634"/>
                  </a:lnTo>
                  <a:lnTo>
                    <a:pt x="2000976" y="18236"/>
                  </a:lnTo>
                  <a:lnTo>
                    <a:pt x="1957390" y="4714"/>
                  </a:lnTo>
                  <a:lnTo>
                    <a:pt x="1910587" y="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13353" y="1558290"/>
              <a:ext cx="2143125" cy="1393190"/>
            </a:xfrm>
            <a:custGeom>
              <a:avLst/>
              <a:gdLst/>
              <a:ahLst/>
              <a:cxnLst/>
              <a:rect l="l" t="t" r="r" b="b"/>
              <a:pathLst>
                <a:path w="2143125" h="1393189">
                  <a:moveTo>
                    <a:pt x="0" y="232156"/>
                  </a:moveTo>
                  <a:lnTo>
                    <a:pt x="4714" y="185353"/>
                  </a:lnTo>
                  <a:lnTo>
                    <a:pt x="18236" y="141767"/>
                  </a:lnTo>
                  <a:lnTo>
                    <a:pt x="39634" y="102331"/>
                  </a:lnTo>
                  <a:lnTo>
                    <a:pt x="67976" y="67976"/>
                  </a:lnTo>
                  <a:lnTo>
                    <a:pt x="102331" y="39634"/>
                  </a:lnTo>
                  <a:lnTo>
                    <a:pt x="141767" y="18236"/>
                  </a:lnTo>
                  <a:lnTo>
                    <a:pt x="185353" y="4714"/>
                  </a:lnTo>
                  <a:lnTo>
                    <a:pt x="232156" y="0"/>
                  </a:lnTo>
                  <a:lnTo>
                    <a:pt x="1910587" y="0"/>
                  </a:lnTo>
                  <a:lnTo>
                    <a:pt x="1957390" y="4714"/>
                  </a:lnTo>
                  <a:lnTo>
                    <a:pt x="2000976" y="18236"/>
                  </a:lnTo>
                  <a:lnTo>
                    <a:pt x="2040412" y="39634"/>
                  </a:lnTo>
                  <a:lnTo>
                    <a:pt x="2074767" y="67976"/>
                  </a:lnTo>
                  <a:lnTo>
                    <a:pt x="2103109" y="102331"/>
                  </a:lnTo>
                  <a:lnTo>
                    <a:pt x="2124507" y="141767"/>
                  </a:lnTo>
                  <a:lnTo>
                    <a:pt x="2138029" y="185353"/>
                  </a:lnTo>
                  <a:lnTo>
                    <a:pt x="2142744" y="232156"/>
                  </a:lnTo>
                  <a:lnTo>
                    <a:pt x="2142744" y="1160780"/>
                  </a:lnTo>
                  <a:lnTo>
                    <a:pt x="2138029" y="1207582"/>
                  </a:lnTo>
                  <a:lnTo>
                    <a:pt x="2124507" y="1251168"/>
                  </a:lnTo>
                  <a:lnTo>
                    <a:pt x="2103109" y="1290604"/>
                  </a:lnTo>
                  <a:lnTo>
                    <a:pt x="2074767" y="1324959"/>
                  </a:lnTo>
                  <a:lnTo>
                    <a:pt x="2040412" y="1353301"/>
                  </a:lnTo>
                  <a:lnTo>
                    <a:pt x="2000976" y="1374699"/>
                  </a:lnTo>
                  <a:lnTo>
                    <a:pt x="1957390" y="1388221"/>
                  </a:lnTo>
                  <a:lnTo>
                    <a:pt x="1910587" y="1392936"/>
                  </a:lnTo>
                  <a:lnTo>
                    <a:pt x="232156" y="1392936"/>
                  </a:lnTo>
                  <a:lnTo>
                    <a:pt x="185353" y="1388221"/>
                  </a:lnTo>
                  <a:lnTo>
                    <a:pt x="141767" y="1374699"/>
                  </a:lnTo>
                  <a:lnTo>
                    <a:pt x="102331" y="1353301"/>
                  </a:lnTo>
                  <a:lnTo>
                    <a:pt x="67976" y="1324959"/>
                  </a:lnTo>
                  <a:lnTo>
                    <a:pt x="39634" y="1290604"/>
                  </a:lnTo>
                  <a:lnTo>
                    <a:pt x="18236" y="1251168"/>
                  </a:lnTo>
                  <a:lnTo>
                    <a:pt x="4714" y="1207582"/>
                  </a:lnTo>
                  <a:lnTo>
                    <a:pt x="0" y="1160780"/>
                  </a:lnTo>
                  <a:lnTo>
                    <a:pt x="0" y="23215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458717" y="1950846"/>
            <a:ext cx="1711833" cy="311624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15265" marR="5080" indent="-203200" algn="ctr">
              <a:lnSpc>
                <a:spcPts val="2080"/>
              </a:lnSpc>
              <a:spcBef>
                <a:spcPts val="330"/>
              </a:spcBef>
            </a:pPr>
            <a:r>
              <a:rPr lang="fr-CH" sz="1900" spc="-10" dirty="0" err="1">
                <a:solidFill>
                  <a:srgbClr val="FFFFFF"/>
                </a:solidFill>
                <a:latin typeface="Verdana"/>
                <a:cs typeface="Verdana"/>
              </a:rPr>
              <a:t>Market</a:t>
            </a:r>
            <a:r>
              <a:rPr lang="fr-CH" sz="19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fr-CH" sz="1900" spc="-10" dirty="0" err="1">
                <a:solidFill>
                  <a:srgbClr val="FFFFFF"/>
                </a:solidFill>
                <a:latin typeface="Verdana"/>
                <a:cs typeface="Verdana"/>
              </a:rPr>
              <a:t>access</a:t>
            </a:r>
            <a:endParaRPr sz="1900" dirty="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811204" y="2599753"/>
            <a:ext cx="2167255" cy="3153410"/>
            <a:chOff x="4811204" y="2599753"/>
            <a:chExt cx="2167255" cy="3153410"/>
          </a:xfrm>
        </p:grpSpPr>
        <p:sp>
          <p:nvSpPr>
            <p:cNvPr id="9" name="object 9"/>
            <p:cNvSpPr/>
            <p:nvPr/>
          </p:nvSpPr>
          <p:spPr>
            <a:xfrm>
              <a:off x="5370321" y="2604516"/>
              <a:ext cx="772795" cy="1723389"/>
            </a:xfrm>
            <a:custGeom>
              <a:avLst/>
              <a:gdLst/>
              <a:ahLst/>
              <a:cxnLst/>
              <a:rect l="l" t="t" r="r" b="b"/>
              <a:pathLst>
                <a:path w="772795" h="1723389">
                  <a:moveTo>
                    <a:pt x="0" y="0"/>
                  </a:moveTo>
                  <a:lnTo>
                    <a:pt x="39565" y="29295"/>
                  </a:lnTo>
                  <a:lnTo>
                    <a:pt x="78206" y="59516"/>
                  </a:lnTo>
                  <a:lnTo>
                    <a:pt x="115914" y="90641"/>
                  </a:lnTo>
                  <a:lnTo>
                    <a:pt x="152678" y="122645"/>
                  </a:lnTo>
                  <a:lnTo>
                    <a:pt x="188490" y="155509"/>
                  </a:lnTo>
                  <a:lnTo>
                    <a:pt x="223339" y="189208"/>
                  </a:lnTo>
                  <a:lnTo>
                    <a:pt x="257215" y="223722"/>
                  </a:lnTo>
                  <a:lnTo>
                    <a:pt x="290108" y="259028"/>
                  </a:lnTo>
                  <a:lnTo>
                    <a:pt x="322009" y="295104"/>
                  </a:lnTo>
                  <a:lnTo>
                    <a:pt x="352908" y="331927"/>
                  </a:lnTo>
                  <a:lnTo>
                    <a:pt x="382795" y="369475"/>
                  </a:lnTo>
                  <a:lnTo>
                    <a:pt x="411661" y="407726"/>
                  </a:lnTo>
                  <a:lnTo>
                    <a:pt x="439494" y="446658"/>
                  </a:lnTo>
                  <a:lnTo>
                    <a:pt x="466287" y="486249"/>
                  </a:lnTo>
                  <a:lnTo>
                    <a:pt x="492028" y="526476"/>
                  </a:lnTo>
                  <a:lnTo>
                    <a:pt x="516709" y="567318"/>
                  </a:lnTo>
                  <a:lnTo>
                    <a:pt x="540318" y="608751"/>
                  </a:lnTo>
                  <a:lnTo>
                    <a:pt x="562847" y="650755"/>
                  </a:lnTo>
                  <a:lnTo>
                    <a:pt x="584286" y="693306"/>
                  </a:lnTo>
                  <a:lnTo>
                    <a:pt x="604624" y="736382"/>
                  </a:lnTo>
                  <a:lnTo>
                    <a:pt x="623853" y="779961"/>
                  </a:lnTo>
                  <a:lnTo>
                    <a:pt x="641961" y="824022"/>
                  </a:lnTo>
                  <a:lnTo>
                    <a:pt x="658940" y="868541"/>
                  </a:lnTo>
                  <a:lnTo>
                    <a:pt x="674780" y="913497"/>
                  </a:lnTo>
                  <a:lnTo>
                    <a:pt x="689471" y="958866"/>
                  </a:lnTo>
                  <a:lnTo>
                    <a:pt x="703002" y="1004629"/>
                  </a:lnTo>
                  <a:lnTo>
                    <a:pt x="715365" y="1050761"/>
                  </a:lnTo>
                  <a:lnTo>
                    <a:pt x="726549" y="1097240"/>
                  </a:lnTo>
                  <a:lnTo>
                    <a:pt x="736544" y="1144045"/>
                  </a:lnTo>
                  <a:lnTo>
                    <a:pt x="745341" y="1191154"/>
                  </a:lnTo>
                  <a:lnTo>
                    <a:pt x="752930" y="1238543"/>
                  </a:lnTo>
                  <a:lnTo>
                    <a:pt x="759302" y="1286191"/>
                  </a:lnTo>
                  <a:lnTo>
                    <a:pt x="764445" y="1334076"/>
                  </a:lnTo>
                  <a:lnTo>
                    <a:pt x="768352" y="1382176"/>
                  </a:lnTo>
                  <a:lnTo>
                    <a:pt x="771010" y="1430467"/>
                  </a:lnTo>
                  <a:lnTo>
                    <a:pt x="772412" y="1478929"/>
                  </a:lnTo>
                  <a:lnTo>
                    <a:pt x="772547" y="1527538"/>
                  </a:lnTo>
                  <a:lnTo>
                    <a:pt x="771405" y="1576273"/>
                  </a:lnTo>
                  <a:lnTo>
                    <a:pt x="768977" y="1625111"/>
                  </a:lnTo>
                  <a:lnTo>
                    <a:pt x="765252" y="1674030"/>
                  </a:lnTo>
                  <a:lnTo>
                    <a:pt x="760222" y="1723009"/>
                  </a:lnTo>
                </a:path>
              </a:pathLst>
            </a:custGeom>
            <a:ln w="9143">
              <a:solidFill>
                <a:srgbClr val="0000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4221" y="4347210"/>
              <a:ext cx="2141220" cy="1393190"/>
            </a:xfrm>
            <a:custGeom>
              <a:avLst/>
              <a:gdLst/>
              <a:ahLst/>
              <a:cxnLst/>
              <a:rect l="l" t="t" r="r" b="b"/>
              <a:pathLst>
                <a:path w="2141220" h="1393189">
                  <a:moveTo>
                    <a:pt x="1909063" y="0"/>
                  </a:moveTo>
                  <a:lnTo>
                    <a:pt x="232155" y="0"/>
                  </a:lnTo>
                  <a:lnTo>
                    <a:pt x="185353" y="4714"/>
                  </a:lnTo>
                  <a:lnTo>
                    <a:pt x="141767" y="18236"/>
                  </a:lnTo>
                  <a:lnTo>
                    <a:pt x="102331" y="39634"/>
                  </a:lnTo>
                  <a:lnTo>
                    <a:pt x="67976" y="67976"/>
                  </a:lnTo>
                  <a:lnTo>
                    <a:pt x="39634" y="102331"/>
                  </a:lnTo>
                  <a:lnTo>
                    <a:pt x="18236" y="141767"/>
                  </a:lnTo>
                  <a:lnTo>
                    <a:pt x="4714" y="185353"/>
                  </a:lnTo>
                  <a:lnTo>
                    <a:pt x="0" y="232156"/>
                  </a:lnTo>
                  <a:lnTo>
                    <a:pt x="0" y="1160780"/>
                  </a:lnTo>
                  <a:lnTo>
                    <a:pt x="4714" y="1207568"/>
                  </a:lnTo>
                  <a:lnTo>
                    <a:pt x="18236" y="1251146"/>
                  </a:lnTo>
                  <a:lnTo>
                    <a:pt x="39634" y="1290581"/>
                  </a:lnTo>
                  <a:lnTo>
                    <a:pt x="67976" y="1324940"/>
                  </a:lnTo>
                  <a:lnTo>
                    <a:pt x="102331" y="1353288"/>
                  </a:lnTo>
                  <a:lnTo>
                    <a:pt x="141767" y="1374692"/>
                  </a:lnTo>
                  <a:lnTo>
                    <a:pt x="185353" y="1388219"/>
                  </a:lnTo>
                  <a:lnTo>
                    <a:pt x="232155" y="1392936"/>
                  </a:lnTo>
                  <a:lnTo>
                    <a:pt x="1909063" y="1392936"/>
                  </a:lnTo>
                  <a:lnTo>
                    <a:pt x="1955866" y="1388219"/>
                  </a:lnTo>
                  <a:lnTo>
                    <a:pt x="1999452" y="1374692"/>
                  </a:lnTo>
                  <a:lnTo>
                    <a:pt x="2038888" y="1353288"/>
                  </a:lnTo>
                  <a:lnTo>
                    <a:pt x="2073243" y="1324940"/>
                  </a:lnTo>
                  <a:lnTo>
                    <a:pt x="2101585" y="1290581"/>
                  </a:lnTo>
                  <a:lnTo>
                    <a:pt x="2122983" y="1251146"/>
                  </a:lnTo>
                  <a:lnTo>
                    <a:pt x="2136505" y="1207568"/>
                  </a:lnTo>
                  <a:lnTo>
                    <a:pt x="2141220" y="1160780"/>
                  </a:lnTo>
                  <a:lnTo>
                    <a:pt x="2141220" y="232156"/>
                  </a:lnTo>
                  <a:lnTo>
                    <a:pt x="2136505" y="185353"/>
                  </a:lnTo>
                  <a:lnTo>
                    <a:pt x="2122983" y="141767"/>
                  </a:lnTo>
                  <a:lnTo>
                    <a:pt x="2101585" y="102331"/>
                  </a:lnTo>
                  <a:lnTo>
                    <a:pt x="2073243" y="67976"/>
                  </a:lnTo>
                  <a:lnTo>
                    <a:pt x="2038888" y="39634"/>
                  </a:lnTo>
                  <a:lnTo>
                    <a:pt x="1999452" y="18236"/>
                  </a:lnTo>
                  <a:lnTo>
                    <a:pt x="1955866" y="4714"/>
                  </a:lnTo>
                  <a:lnTo>
                    <a:pt x="1909063" y="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4824221" y="4347210"/>
              <a:ext cx="2141220" cy="1393190"/>
            </a:xfrm>
            <a:custGeom>
              <a:avLst/>
              <a:gdLst/>
              <a:ahLst/>
              <a:cxnLst/>
              <a:rect l="l" t="t" r="r" b="b"/>
              <a:pathLst>
                <a:path w="2141220" h="1393189">
                  <a:moveTo>
                    <a:pt x="0" y="232156"/>
                  </a:moveTo>
                  <a:lnTo>
                    <a:pt x="4714" y="185353"/>
                  </a:lnTo>
                  <a:lnTo>
                    <a:pt x="18236" y="141767"/>
                  </a:lnTo>
                  <a:lnTo>
                    <a:pt x="39634" y="102331"/>
                  </a:lnTo>
                  <a:lnTo>
                    <a:pt x="67976" y="67976"/>
                  </a:lnTo>
                  <a:lnTo>
                    <a:pt x="102331" y="39634"/>
                  </a:lnTo>
                  <a:lnTo>
                    <a:pt x="141767" y="18236"/>
                  </a:lnTo>
                  <a:lnTo>
                    <a:pt x="185353" y="4714"/>
                  </a:lnTo>
                  <a:lnTo>
                    <a:pt x="232155" y="0"/>
                  </a:lnTo>
                  <a:lnTo>
                    <a:pt x="1909063" y="0"/>
                  </a:lnTo>
                  <a:lnTo>
                    <a:pt x="1955866" y="4714"/>
                  </a:lnTo>
                  <a:lnTo>
                    <a:pt x="1999452" y="18236"/>
                  </a:lnTo>
                  <a:lnTo>
                    <a:pt x="2038888" y="39634"/>
                  </a:lnTo>
                  <a:lnTo>
                    <a:pt x="2073243" y="67976"/>
                  </a:lnTo>
                  <a:lnTo>
                    <a:pt x="2101585" y="102331"/>
                  </a:lnTo>
                  <a:lnTo>
                    <a:pt x="2122983" y="141767"/>
                  </a:lnTo>
                  <a:lnTo>
                    <a:pt x="2136505" y="185353"/>
                  </a:lnTo>
                  <a:lnTo>
                    <a:pt x="2141220" y="232156"/>
                  </a:lnTo>
                  <a:lnTo>
                    <a:pt x="2141220" y="1160780"/>
                  </a:lnTo>
                  <a:lnTo>
                    <a:pt x="2136505" y="1207568"/>
                  </a:lnTo>
                  <a:lnTo>
                    <a:pt x="2122983" y="1251146"/>
                  </a:lnTo>
                  <a:lnTo>
                    <a:pt x="2101585" y="1290581"/>
                  </a:lnTo>
                  <a:lnTo>
                    <a:pt x="2073243" y="1324940"/>
                  </a:lnTo>
                  <a:lnTo>
                    <a:pt x="2038888" y="1353288"/>
                  </a:lnTo>
                  <a:lnTo>
                    <a:pt x="1999452" y="1374692"/>
                  </a:lnTo>
                  <a:lnTo>
                    <a:pt x="1955866" y="1388219"/>
                  </a:lnTo>
                  <a:lnTo>
                    <a:pt x="1909063" y="1392936"/>
                  </a:lnTo>
                  <a:lnTo>
                    <a:pt x="232155" y="1392936"/>
                  </a:lnTo>
                  <a:lnTo>
                    <a:pt x="185353" y="1388219"/>
                  </a:lnTo>
                  <a:lnTo>
                    <a:pt x="141767" y="1374692"/>
                  </a:lnTo>
                  <a:lnTo>
                    <a:pt x="102331" y="1353288"/>
                  </a:lnTo>
                  <a:lnTo>
                    <a:pt x="67976" y="1324940"/>
                  </a:lnTo>
                  <a:lnTo>
                    <a:pt x="39634" y="1290581"/>
                  </a:lnTo>
                  <a:lnTo>
                    <a:pt x="18236" y="1251146"/>
                  </a:lnTo>
                  <a:lnTo>
                    <a:pt x="4714" y="1207568"/>
                  </a:lnTo>
                  <a:lnTo>
                    <a:pt x="0" y="1160780"/>
                  </a:lnTo>
                  <a:lnTo>
                    <a:pt x="0" y="23215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932041" y="4608067"/>
            <a:ext cx="1872208" cy="570028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07645" marR="5080" indent="-195580" algn="ctr">
              <a:lnSpc>
                <a:spcPct val="91100"/>
              </a:lnSpc>
              <a:spcBef>
                <a:spcPts val="295"/>
              </a:spcBef>
            </a:pPr>
            <a:r>
              <a:rPr lang="fr-CH" sz="1900" dirty="0" err="1">
                <a:solidFill>
                  <a:srgbClr val="FFFFFF"/>
                </a:solidFill>
                <a:latin typeface="Verdana"/>
                <a:cs typeface="Verdana"/>
              </a:rPr>
              <a:t>Procedural</a:t>
            </a:r>
            <a:r>
              <a:rPr lang="fr-CH" sz="19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fr-CH" sz="1900" dirty="0" err="1">
                <a:solidFill>
                  <a:srgbClr val="FFFFFF"/>
                </a:solidFill>
                <a:latin typeface="Verdana"/>
                <a:cs typeface="Verdana"/>
              </a:rPr>
              <a:t>requirements</a:t>
            </a:r>
            <a:endParaRPr sz="1900" dirty="0">
              <a:latin typeface="Verdana"/>
              <a:cs typeface="Verdan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590992" y="4334192"/>
            <a:ext cx="3583940" cy="1643380"/>
            <a:chOff x="1590992" y="4334192"/>
            <a:chExt cx="3583940" cy="1643380"/>
          </a:xfrm>
        </p:grpSpPr>
        <p:sp>
          <p:nvSpPr>
            <p:cNvPr id="14" name="object 14"/>
            <p:cNvSpPr/>
            <p:nvPr/>
          </p:nvSpPr>
          <p:spPr>
            <a:xfrm>
              <a:off x="3397631" y="5747397"/>
              <a:ext cx="1772920" cy="225425"/>
            </a:xfrm>
            <a:custGeom>
              <a:avLst/>
              <a:gdLst/>
              <a:ahLst/>
              <a:cxnLst/>
              <a:rect l="l" t="t" r="r" b="b"/>
              <a:pathLst>
                <a:path w="1772920" h="225425">
                  <a:moveTo>
                    <a:pt x="1772412" y="0"/>
                  </a:moveTo>
                  <a:lnTo>
                    <a:pt x="1728534" y="23041"/>
                  </a:lnTo>
                  <a:lnTo>
                    <a:pt x="1684208" y="44837"/>
                  </a:lnTo>
                  <a:lnTo>
                    <a:pt x="1639458" y="65387"/>
                  </a:lnTo>
                  <a:lnTo>
                    <a:pt x="1594308" y="84692"/>
                  </a:lnTo>
                  <a:lnTo>
                    <a:pt x="1548785" y="102752"/>
                  </a:lnTo>
                  <a:lnTo>
                    <a:pt x="1502913" y="119566"/>
                  </a:lnTo>
                  <a:lnTo>
                    <a:pt x="1456716" y="135134"/>
                  </a:lnTo>
                  <a:lnTo>
                    <a:pt x="1410221" y="149457"/>
                  </a:lnTo>
                  <a:lnTo>
                    <a:pt x="1363451" y="162535"/>
                  </a:lnTo>
                  <a:lnTo>
                    <a:pt x="1316431" y="174367"/>
                  </a:lnTo>
                  <a:lnTo>
                    <a:pt x="1269188" y="184953"/>
                  </a:lnTo>
                  <a:lnTo>
                    <a:pt x="1221745" y="194294"/>
                  </a:lnTo>
                  <a:lnTo>
                    <a:pt x="1174127" y="202390"/>
                  </a:lnTo>
                  <a:lnTo>
                    <a:pt x="1126361" y="209240"/>
                  </a:lnTo>
                  <a:lnTo>
                    <a:pt x="1078469" y="214845"/>
                  </a:lnTo>
                  <a:lnTo>
                    <a:pt x="1030478" y="219204"/>
                  </a:lnTo>
                  <a:lnTo>
                    <a:pt x="982413" y="222318"/>
                  </a:lnTo>
                  <a:lnTo>
                    <a:pt x="934298" y="224186"/>
                  </a:lnTo>
                  <a:lnTo>
                    <a:pt x="886158" y="224809"/>
                  </a:lnTo>
                  <a:lnTo>
                    <a:pt x="838018" y="224186"/>
                  </a:lnTo>
                  <a:lnTo>
                    <a:pt x="789904" y="222318"/>
                  </a:lnTo>
                  <a:lnTo>
                    <a:pt x="741840" y="219204"/>
                  </a:lnTo>
                  <a:lnTo>
                    <a:pt x="693851" y="214845"/>
                  </a:lnTo>
                  <a:lnTo>
                    <a:pt x="645962" y="209240"/>
                  </a:lnTo>
                  <a:lnTo>
                    <a:pt x="598198" y="202390"/>
                  </a:lnTo>
                  <a:lnTo>
                    <a:pt x="550584" y="194294"/>
                  </a:lnTo>
                  <a:lnTo>
                    <a:pt x="503145" y="184953"/>
                  </a:lnTo>
                  <a:lnTo>
                    <a:pt x="455906" y="174367"/>
                  </a:lnTo>
                  <a:lnTo>
                    <a:pt x="408892" y="162535"/>
                  </a:lnTo>
                  <a:lnTo>
                    <a:pt x="362127" y="149457"/>
                  </a:lnTo>
                  <a:lnTo>
                    <a:pt x="315637" y="135134"/>
                  </a:lnTo>
                  <a:lnTo>
                    <a:pt x="269448" y="119566"/>
                  </a:lnTo>
                  <a:lnTo>
                    <a:pt x="223582" y="102752"/>
                  </a:lnTo>
                  <a:lnTo>
                    <a:pt x="178067" y="84692"/>
                  </a:lnTo>
                  <a:lnTo>
                    <a:pt x="132926" y="65387"/>
                  </a:lnTo>
                  <a:lnTo>
                    <a:pt x="88184" y="44837"/>
                  </a:lnTo>
                  <a:lnTo>
                    <a:pt x="43867" y="23041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04010" y="4347209"/>
              <a:ext cx="2141220" cy="1393190"/>
            </a:xfrm>
            <a:custGeom>
              <a:avLst/>
              <a:gdLst/>
              <a:ahLst/>
              <a:cxnLst/>
              <a:rect l="l" t="t" r="r" b="b"/>
              <a:pathLst>
                <a:path w="2141220" h="1393189">
                  <a:moveTo>
                    <a:pt x="1909064" y="0"/>
                  </a:moveTo>
                  <a:lnTo>
                    <a:pt x="232156" y="0"/>
                  </a:lnTo>
                  <a:lnTo>
                    <a:pt x="185353" y="4714"/>
                  </a:lnTo>
                  <a:lnTo>
                    <a:pt x="141767" y="18236"/>
                  </a:lnTo>
                  <a:lnTo>
                    <a:pt x="102331" y="39634"/>
                  </a:lnTo>
                  <a:lnTo>
                    <a:pt x="67976" y="67976"/>
                  </a:lnTo>
                  <a:lnTo>
                    <a:pt x="39634" y="102331"/>
                  </a:lnTo>
                  <a:lnTo>
                    <a:pt x="18236" y="141767"/>
                  </a:lnTo>
                  <a:lnTo>
                    <a:pt x="4714" y="185353"/>
                  </a:lnTo>
                  <a:lnTo>
                    <a:pt x="0" y="232156"/>
                  </a:lnTo>
                  <a:lnTo>
                    <a:pt x="0" y="1160780"/>
                  </a:lnTo>
                  <a:lnTo>
                    <a:pt x="4714" y="1207568"/>
                  </a:lnTo>
                  <a:lnTo>
                    <a:pt x="18236" y="1251146"/>
                  </a:lnTo>
                  <a:lnTo>
                    <a:pt x="39634" y="1290581"/>
                  </a:lnTo>
                  <a:lnTo>
                    <a:pt x="67976" y="1324940"/>
                  </a:lnTo>
                  <a:lnTo>
                    <a:pt x="102331" y="1353288"/>
                  </a:lnTo>
                  <a:lnTo>
                    <a:pt x="141767" y="1374692"/>
                  </a:lnTo>
                  <a:lnTo>
                    <a:pt x="185353" y="1388219"/>
                  </a:lnTo>
                  <a:lnTo>
                    <a:pt x="232156" y="1392936"/>
                  </a:lnTo>
                  <a:lnTo>
                    <a:pt x="1909064" y="1392936"/>
                  </a:lnTo>
                  <a:lnTo>
                    <a:pt x="1955866" y="1388219"/>
                  </a:lnTo>
                  <a:lnTo>
                    <a:pt x="1999452" y="1374692"/>
                  </a:lnTo>
                  <a:lnTo>
                    <a:pt x="2038888" y="1353288"/>
                  </a:lnTo>
                  <a:lnTo>
                    <a:pt x="2073243" y="1324940"/>
                  </a:lnTo>
                  <a:lnTo>
                    <a:pt x="2101585" y="1290581"/>
                  </a:lnTo>
                  <a:lnTo>
                    <a:pt x="2122983" y="1251146"/>
                  </a:lnTo>
                  <a:lnTo>
                    <a:pt x="2136505" y="1207568"/>
                  </a:lnTo>
                  <a:lnTo>
                    <a:pt x="2141219" y="1160780"/>
                  </a:lnTo>
                  <a:lnTo>
                    <a:pt x="2141219" y="232156"/>
                  </a:lnTo>
                  <a:lnTo>
                    <a:pt x="2136505" y="185353"/>
                  </a:lnTo>
                  <a:lnTo>
                    <a:pt x="2122983" y="141767"/>
                  </a:lnTo>
                  <a:lnTo>
                    <a:pt x="2101585" y="102331"/>
                  </a:lnTo>
                  <a:lnTo>
                    <a:pt x="2073243" y="67976"/>
                  </a:lnTo>
                  <a:lnTo>
                    <a:pt x="2038888" y="39634"/>
                  </a:lnTo>
                  <a:lnTo>
                    <a:pt x="1999452" y="18236"/>
                  </a:lnTo>
                  <a:lnTo>
                    <a:pt x="1955866" y="4714"/>
                  </a:lnTo>
                  <a:lnTo>
                    <a:pt x="1909064" y="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04010" y="4347209"/>
              <a:ext cx="2141220" cy="1393190"/>
            </a:xfrm>
            <a:custGeom>
              <a:avLst/>
              <a:gdLst/>
              <a:ahLst/>
              <a:cxnLst/>
              <a:rect l="l" t="t" r="r" b="b"/>
              <a:pathLst>
                <a:path w="2141220" h="1393189">
                  <a:moveTo>
                    <a:pt x="0" y="232156"/>
                  </a:moveTo>
                  <a:lnTo>
                    <a:pt x="4714" y="185353"/>
                  </a:lnTo>
                  <a:lnTo>
                    <a:pt x="18236" y="141767"/>
                  </a:lnTo>
                  <a:lnTo>
                    <a:pt x="39634" y="102331"/>
                  </a:lnTo>
                  <a:lnTo>
                    <a:pt x="67976" y="67976"/>
                  </a:lnTo>
                  <a:lnTo>
                    <a:pt x="102331" y="39634"/>
                  </a:lnTo>
                  <a:lnTo>
                    <a:pt x="141767" y="18236"/>
                  </a:lnTo>
                  <a:lnTo>
                    <a:pt x="185353" y="4714"/>
                  </a:lnTo>
                  <a:lnTo>
                    <a:pt x="232156" y="0"/>
                  </a:lnTo>
                  <a:lnTo>
                    <a:pt x="1909064" y="0"/>
                  </a:lnTo>
                  <a:lnTo>
                    <a:pt x="1955866" y="4714"/>
                  </a:lnTo>
                  <a:lnTo>
                    <a:pt x="1999452" y="18236"/>
                  </a:lnTo>
                  <a:lnTo>
                    <a:pt x="2038888" y="39634"/>
                  </a:lnTo>
                  <a:lnTo>
                    <a:pt x="2073243" y="67976"/>
                  </a:lnTo>
                  <a:lnTo>
                    <a:pt x="2101585" y="102331"/>
                  </a:lnTo>
                  <a:lnTo>
                    <a:pt x="2122983" y="141767"/>
                  </a:lnTo>
                  <a:lnTo>
                    <a:pt x="2136505" y="185353"/>
                  </a:lnTo>
                  <a:lnTo>
                    <a:pt x="2141219" y="232156"/>
                  </a:lnTo>
                  <a:lnTo>
                    <a:pt x="2141219" y="1160780"/>
                  </a:lnTo>
                  <a:lnTo>
                    <a:pt x="2136505" y="1207568"/>
                  </a:lnTo>
                  <a:lnTo>
                    <a:pt x="2122983" y="1251146"/>
                  </a:lnTo>
                  <a:lnTo>
                    <a:pt x="2101585" y="1290581"/>
                  </a:lnTo>
                  <a:lnTo>
                    <a:pt x="2073243" y="1324940"/>
                  </a:lnTo>
                  <a:lnTo>
                    <a:pt x="2038888" y="1353288"/>
                  </a:lnTo>
                  <a:lnTo>
                    <a:pt x="1999452" y="1374692"/>
                  </a:lnTo>
                  <a:lnTo>
                    <a:pt x="1955866" y="1388219"/>
                  </a:lnTo>
                  <a:lnTo>
                    <a:pt x="1909064" y="1392936"/>
                  </a:lnTo>
                  <a:lnTo>
                    <a:pt x="232156" y="1392936"/>
                  </a:lnTo>
                  <a:lnTo>
                    <a:pt x="185353" y="1388219"/>
                  </a:lnTo>
                  <a:lnTo>
                    <a:pt x="141767" y="1374692"/>
                  </a:lnTo>
                  <a:lnTo>
                    <a:pt x="102331" y="1353288"/>
                  </a:lnTo>
                  <a:lnTo>
                    <a:pt x="67976" y="1324940"/>
                  </a:lnTo>
                  <a:lnTo>
                    <a:pt x="39634" y="1290581"/>
                  </a:lnTo>
                  <a:lnTo>
                    <a:pt x="18236" y="1251146"/>
                  </a:lnTo>
                  <a:lnTo>
                    <a:pt x="4714" y="1207568"/>
                  </a:lnTo>
                  <a:lnTo>
                    <a:pt x="0" y="1160780"/>
                  </a:lnTo>
                  <a:lnTo>
                    <a:pt x="0" y="23215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765807" y="4476115"/>
            <a:ext cx="1816735" cy="110617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065" marR="5080" indent="-635" algn="ctr">
              <a:lnSpc>
                <a:spcPct val="91100"/>
              </a:lnSpc>
              <a:spcBef>
                <a:spcPts val="295"/>
              </a:spcBef>
            </a:pPr>
            <a:r>
              <a:rPr sz="1900" spc="-20" dirty="0">
                <a:solidFill>
                  <a:srgbClr val="FFFFFF"/>
                </a:solidFill>
                <a:latin typeface="Verdana"/>
                <a:cs typeface="Verdana"/>
              </a:rPr>
              <a:t>Work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programme</a:t>
            </a:r>
            <a:r>
              <a:rPr sz="19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spc="-25" dirty="0">
                <a:solidFill>
                  <a:srgbClr val="FFFFFF"/>
                </a:solidFill>
                <a:latin typeface="Verdana"/>
                <a:cs typeface="Verdana"/>
              </a:rPr>
              <a:t>on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Sustainable Procurement</a:t>
            </a:r>
            <a:endParaRPr sz="1900" dirty="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24770" y="2604516"/>
            <a:ext cx="772795" cy="1723389"/>
          </a:xfrm>
          <a:custGeom>
            <a:avLst/>
            <a:gdLst/>
            <a:ahLst/>
            <a:cxnLst/>
            <a:rect l="l" t="t" r="r" b="b"/>
            <a:pathLst>
              <a:path w="772794" h="1723389">
                <a:moveTo>
                  <a:pt x="12359" y="1723009"/>
                </a:moveTo>
                <a:lnTo>
                  <a:pt x="7319" y="1674030"/>
                </a:lnTo>
                <a:lnTo>
                  <a:pt x="3586" y="1625111"/>
                </a:lnTo>
                <a:lnTo>
                  <a:pt x="1149" y="1576273"/>
                </a:lnTo>
                <a:lnTo>
                  <a:pt x="0" y="1527538"/>
                </a:lnTo>
                <a:lnTo>
                  <a:pt x="127" y="1478929"/>
                </a:lnTo>
                <a:lnTo>
                  <a:pt x="1522" y="1430467"/>
                </a:lnTo>
                <a:lnTo>
                  <a:pt x="4175" y="1382176"/>
                </a:lnTo>
                <a:lnTo>
                  <a:pt x="8075" y="1334076"/>
                </a:lnTo>
                <a:lnTo>
                  <a:pt x="13213" y="1286191"/>
                </a:lnTo>
                <a:lnTo>
                  <a:pt x="19579" y="1238543"/>
                </a:lnTo>
                <a:lnTo>
                  <a:pt x="27164" y="1191154"/>
                </a:lnTo>
                <a:lnTo>
                  <a:pt x="35957" y="1144045"/>
                </a:lnTo>
                <a:lnTo>
                  <a:pt x="45949" y="1097240"/>
                </a:lnTo>
                <a:lnTo>
                  <a:pt x="57130" y="1050761"/>
                </a:lnTo>
                <a:lnTo>
                  <a:pt x="69490" y="1004629"/>
                </a:lnTo>
                <a:lnTo>
                  <a:pt x="83019" y="958866"/>
                </a:lnTo>
                <a:lnTo>
                  <a:pt x="97708" y="913497"/>
                </a:lnTo>
                <a:lnTo>
                  <a:pt x="113546" y="868541"/>
                </a:lnTo>
                <a:lnTo>
                  <a:pt x="130524" y="824022"/>
                </a:lnTo>
                <a:lnTo>
                  <a:pt x="148632" y="779961"/>
                </a:lnTo>
                <a:lnTo>
                  <a:pt x="167861" y="736382"/>
                </a:lnTo>
                <a:lnTo>
                  <a:pt x="188200" y="693306"/>
                </a:lnTo>
                <a:lnTo>
                  <a:pt x="209639" y="650755"/>
                </a:lnTo>
                <a:lnTo>
                  <a:pt x="232170" y="608751"/>
                </a:lnTo>
                <a:lnTo>
                  <a:pt x="255781" y="567318"/>
                </a:lnTo>
                <a:lnTo>
                  <a:pt x="280464" y="526476"/>
                </a:lnTo>
                <a:lnTo>
                  <a:pt x="306208" y="486249"/>
                </a:lnTo>
                <a:lnTo>
                  <a:pt x="333003" y="446658"/>
                </a:lnTo>
                <a:lnTo>
                  <a:pt x="360841" y="407726"/>
                </a:lnTo>
                <a:lnTo>
                  <a:pt x="389710" y="369475"/>
                </a:lnTo>
                <a:lnTo>
                  <a:pt x="419602" y="331927"/>
                </a:lnTo>
                <a:lnTo>
                  <a:pt x="450506" y="295104"/>
                </a:lnTo>
                <a:lnTo>
                  <a:pt x="482412" y="259028"/>
                </a:lnTo>
                <a:lnTo>
                  <a:pt x="515312" y="223722"/>
                </a:lnTo>
                <a:lnTo>
                  <a:pt x="549194" y="189208"/>
                </a:lnTo>
                <a:lnTo>
                  <a:pt x="584049" y="155509"/>
                </a:lnTo>
                <a:lnTo>
                  <a:pt x="619868" y="122645"/>
                </a:lnTo>
                <a:lnTo>
                  <a:pt x="656641" y="90641"/>
                </a:lnTo>
                <a:lnTo>
                  <a:pt x="694357" y="59516"/>
                </a:lnTo>
                <a:lnTo>
                  <a:pt x="733007" y="29295"/>
                </a:lnTo>
                <a:lnTo>
                  <a:pt x="772581" y="0"/>
                </a:lnTo>
              </a:path>
            </a:pathLst>
          </a:custGeom>
          <a:ln w="9144">
            <a:solidFill>
              <a:srgbClr val="000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xfrm>
            <a:off x="8432038" y="6366890"/>
            <a:ext cx="467359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CH" spc="-25" smtClean="0">
                <a:solidFill>
                  <a:schemeClr val="tx1"/>
                </a:solidFill>
                <a:latin typeface="Arial"/>
                <a:cs typeface="Arial"/>
              </a:rPr>
              <a:pPr marL="38100">
                <a:lnSpc>
                  <a:spcPts val="1650"/>
                </a:lnSpc>
              </a:pPr>
              <a:t>4</a:t>
            </a:fld>
            <a:endParaRPr spc="-25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8A88D-7EE3-FEA0-3C91-D270E4C86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Market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04634-DBB4-C4D5-B08D-3D3C96B52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Market liberalisation contributes to </a:t>
            </a:r>
            <a:r>
              <a:rPr lang="en-GB" dirty="0"/>
              <a:t>the </a:t>
            </a:r>
            <a:r>
              <a:rPr lang="en-CH" dirty="0"/>
              <a:t>participation of suppliers of environmentally friendly goods and services.</a:t>
            </a:r>
          </a:p>
          <a:p>
            <a:r>
              <a:rPr lang="en-CH" dirty="0"/>
              <a:t>At the same time, GPA </a:t>
            </a:r>
            <a:r>
              <a:rPr lang="en-CH" u="sng" dirty="0"/>
              <a:t>only</a:t>
            </a:r>
            <a:r>
              <a:rPr lang="en-CH" dirty="0"/>
              <a:t> applies to covered public procurement above specified thresholds.</a:t>
            </a:r>
          </a:p>
          <a:p>
            <a:r>
              <a:rPr lang="en-CH" dirty="0"/>
              <a:t>GPA provides protec</a:t>
            </a:r>
            <a:r>
              <a:rPr lang="en-GB" dirty="0"/>
              <a:t>t</a:t>
            </a:r>
            <a:r>
              <a:rPr lang="en-CH" dirty="0"/>
              <a:t>ion and predictability for foreign suppliers (Article IV:2), thus facilitating green FDI.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18E37-07B7-A79A-CACE-CFF8A16F4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DDE8C-4625-4EB2-A064-892CEB47913B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204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246C0-9E91-022C-3CE0-5A5185DDA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Policy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68FC0-9346-34BA-4014-B057F0096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GPA allows for exceptions “necessary to protect human, animal or plant life or health”, provided they “are not applied in a manner that would constitute a means of arbitrary or unjustifiable discrimination between Parties where the same conditions prevail or a disguised restriction on international trade” (Article III).</a:t>
            </a:r>
          </a:p>
          <a:p>
            <a:r>
              <a:rPr lang="en-GB" dirty="0"/>
              <a:t> Additional exceptions in the commitments by GPA Parties.</a:t>
            </a:r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E3E7-D213-53EB-7596-BF43A795D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DDE8C-4625-4EB2-A064-892CEB47913B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132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8393" y="705104"/>
            <a:ext cx="3086201" cy="34874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General</a:t>
            </a:r>
            <a:r>
              <a:rPr spc="-30" dirty="0"/>
              <a:t> </a:t>
            </a:r>
            <a:r>
              <a:rPr spc="-10" dirty="0"/>
              <a:t>approach: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27304" y="2208276"/>
            <a:ext cx="8162925" cy="3279775"/>
            <a:chOff x="527304" y="2208276"/>
            <a:chExt cx="8162925" cy="3279775"/>
          </a:xfrm>
        </p:grpSpPr>
        <p:sp>
          <p:nvSpPr>
            <p:cNvPr id="5" name="object 5"/>
            <p:cNvSpPr/>
            <p:nvPr/>
          </p:nvSpPr>
          <p:spPr>
            <a:xfrm>
              <a:off x="540258" y="2221230"/>
              <a:ext cx="8136890" cy="3253740"/>
            </a:xfrm>
            <a:custGeom>
              <a:avLst/>
              <a:gdLst/>
              <a:ahLst/>
              <a:cxnLst/>
              <a:rect l="l" t="t" r="r" b="b"/>
              <a:pathLst>
                <a:path w="8136890" h="3253740">
                  <a:moveTo>
                    <a:pt x="1626870" y="0"/>
                  </a:moveTo>
                  <a:lnTo>
                    <a:pt x="0" y="1355725"/>
                  </a:lnTo>
                  <a:lnTo>
                    <a:pt x="1626870" y="2711450"/>
                  </a:lnTo>
                  <a:lnTo>
                    <a:pt x="1626870" y="2169160"/>
                  </a:lnTo>
                  <a:lnTo>
                    <a:pt x="3814064" y="2169160"/>
                  </a:lnTo>
                  <a:lnTo>
                    <a:pt x="3814064" y="2575941"/>
                  </a:lnTo>
                  <a:lnTo>
                    <a:pt x="3820776" y="2607000"/>
                  </a:lnTo>
                  <a:lnTo>
                    <a:pt x="3869907" y="2660679"/>
                  </a:lnTo>
                  <a:lnTo>
                    <a:pt x="3909277" y="2681668"/>
                  </a:lnTo>
                  <a:lnTo>
                    <a:pt x="3956485" y="2697670"/>
                  </a:lnTo>
                  <a:lnTo>
                    <a:pt x="4010006" y="2707869"/>
                  </a:lnTo>
                  <a:lnTo>
                    <a:pt x="4068317" y="2711450"/>
                  </a:lnTo>
                  <a:lnTo>
                    <a:pt x="6509766" y="2711450"/>
                  </a:lnTo>
                  <a:lnTo>
                    <a:pt x="6509766" y="3253740"/>
                  </a:lnTo>
                  <a:lnTo>
                    <a:pt x="8136636" y="1898015"/>
                  </a:lnTo>
                  <a:lnTo>
                    <a:pt x="6509766" y="542290"/>
                  </a:lnTo>
                  <a:lnTo>
                    <a:pt x="6509766" y="1084580"/>
                  </a:lnTo>
                  <a:lnTo>
                    <a:pt x="4068317" y="1084580"/>
                  </a:lnTo>
                  <a:lnTo>
                    <a:pt x="4010006" y="1080998"/>
                  </a:lnTo>
                  <a:lnTo>
                    <a:pt x="3956485" y="1070797"/>
                  </a:lnTo>
                  <a:lnTo>
                    <a:pt x="3909277" y="1054788"/>
                  </a:lnTo>
                  <a:lnTo>
                    <a:pt x="3869907" y="1033785"/>
                  </a:lnTo>
                  <a:lnTo>
                    <a:pt x="3839899" y="1008602"/>
                  </a:lnTo>
                  <a:lnTo>
                    <a:pt x="3814064" y="948944"/>
                  </a:lnTo>
                  <a:lnTo>
                    <a:pt x="3820776" y="917884"/>
                  </a:lnTo>
                  <a:lnTo>
                    <a:pt x="3869907" y="864205"/>
                  </a:lnTo>
                  <a:lnTo>
                    <a:pt x="3909277" y="843216"/>
                  </a:lnTo>
                  <a:lnTo>
                    <a:pt x="3956485" y="827214"/>
                  </a:lnTo>
                  <a:lnTo>
                    <a:pt x="4010006" y="817015"/>
                  </a:lnTo>
                  <a:lnTo>
                    <a:pt x="4126629" y="809853"/>
                  </a:lnTo>
                  <a:lnTo>
                    <a:pt x="4180150" y="799652"/>
                  </a:lnTo>
                  <a:lnTo>
                    <a:pt x="4227358" y="783643"/>
                  </a:lnTo>
                  <a:lnTo>
                    <a:pt x="4266728" y="762640"/>
                  </a:lnTo>
                  <a:lnTo>
                    <a:pt x="4296736" y="737457"/>
                  </a:lnTo>
                  <a:lnTo>
                    <a:pt x="4322571" y="677799"/>
                  </a:lnTo>
                  <a:lnTo>
                    <a:pt x="4315859" y="646739"/>
                  </a:lnTo>
                  <a:lnTo>
                    <a:pt x="4266728" y="593060"/>
                  </a:lnTo>
                  <a:lnTo>
                    <a:pt x="4227358" y="572071"/>
                  </a:lnTo>
                  <a:lnTo>
                    <a:pt x="4180150" y="556069"/>
                  </a:lnTo>
                  <a:lnTo>
                    <a:pt x="4126629" y="545870"/>
                  </a:lnTo>
                  <a:lnTo>
                    <a:pt x="4068317" y="542290"/>
                  </a:lnTo>
                  <a:lnTo>
                    <a:pt x="1626870" y="542290"/>
                  </a:lnTo>
                  <a:lnTo>
                    <a:pt x="1626870" y="0"/>
                  </a:lnTo>
                  <a:close/>
                </a:path>
              </a:pathLst>
            </a:custGeom>
            <a:solidFill>
              <a:srgbClr val="0000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54321" y="2899029"/>
              <a:ext cx="508634" cy="407034"/>
            </a:xfrm>
            <a:custGeom>
              <a:avLst/>
              <a:gdLst/>
              <a:ahLst/>
              <a:cxnLst/>
              <a:rect l="l" t="t" r="r" b="b"/>
              <a:pathLst>
                <a:path w="508635" h="407035">
                  <a:moveTo>
                    <a:pt x="508507" y="0"/>
                  </a:moveTo>
                  <a:lnTo>
                    <a:pt x="482672" y="59658"/>
                  </a:lnTo>
                  <a:lnTo>
                    <a:pt x="452664" y="84841"/>
                  </a:lnTo>
                  <a:lnTo>
                    <a:pt x="413294" y="105844"/>
                  </a:lnTo>
                  <a:lnTo>
                    <a:pt x="366086" y="121853"/>
                  </a:lnTo>
                  <a:lnTo>
                    <a:pt x="312565" y="132054"/>
                  </a:lnTo>
                  <a:lnTo>
                    <a:pt x="195942" y="139216"/>
                  </a:lnTo>
                  <a:lnTo>
                    <a:pt x="142421" y="149415"/>
                  </a:lnTo>
                  <a:lnTo>
                    <a:pt x="95213" y="165417"/>
                  </a:lnTo>
                  <a:lnTo>
                    <a:pt x="55843" y="186406"/>
                  </a:lnTo>
                  <a:lnTo>
                    <a:pt x="25835" y="211567"/>
                  </a:lnTo>
                  <a:lnTo>
                    <a:pt x="0" y="271145"/>
                  </a:lnTo>
                  <a:lnTo>
                    <a:pt x="6712" y="302251"/>
                  </a:lnTo>
                  <a:lnTo>
                    <a:pt x="55843" y="355986"/>
                  </a:lnTo>
                  <a:lnTo>
                    <a:pt x="95213" y="376989"/>
                  </a:lnTo>
                  <a:lnTo>
                    <a:pt x="142421" y="392998"/>
                  </a:lnTo>
                  <a:lnTo>
                    <a:pt x="195942" y="403199"/>
                  </a:lnTo>
                  <a:lnTo>
                    <a:pt x="254253" y="406781"/>
                  </a:lnTo>
                  <a:lnTo>
                    <a:pt x="508507" y="406781"/>
                  </a:lnTo>
                  <a:lnTo>
                    <a:pt x="508507" y="0"/>
                  </a:lnTo>
                  <a:close/>
                </a:path>
              </a:pathLst>
            </a:custGeom>
            <a:solidFill>
              <a:srgbClr val="0000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0258" y="2221230"/>
              <a:ext cx="8136890" cy="3253740"/>
            </a:xfrm>
            <a:custGeom>
              <a:avLst/>
              <a:gdLst/>
              <a:ahLst/>
              <a:cxnLst/>
              <a:rect l="l" t="t" r="r" b="b"/>
              <a:pathLst>
                <a:path w="8136890" h="3253740">
                  <a:moveTo>
                    <a:pt x="0" y="1355725"/>
                  </a:moveTo>
                  <a:lnTo>
                    <a:pt x="1626870" y="0"/>
                  </a:lnTo>
                  <a:lnTo>
                    <a:pt x="1626870" y="542290"/>
                  </a:lnTo>
                  <a:lnTo>
                    <a:pt x="4068317" y="542290"/>
                  </a:lnTo>
                  <a:lnTo>
                    <a:pt x="4126629" y="545870"/>
                  </a:lnTo>
                  <a:lnTo>
                    <a:pt x="4180150" y="556069"/>
                  </a:lnTo>
                  <a:lnTo>
                    <a:pt x="4227358" y="572071"/>
                  </a:lnTo>
                  <a:lnTo>
                    <a:pt x="4266728" y="593060"/>
                  </a:lnTo>
                  <a:lnTo>
                    <a:pt x="4296736" y="618221"/>
                  </a:lnTo>
                  <a:lnTo>
                    <a:pt x="4322571" y="677799"/>
                  </a:lnTo>
                  <a:lnTo>
                    <a:pt x="4315859" y="708905"/>
                  </a:lnTo>
                  <a:lnTo>
                    <a:pt x="4266728" y="762640"/>
                  </a:lnTo>
                  <a:lnTo>
                    <a:pt x="4227358" y="783643"/>
                  </a:lnTo>
                  <a:lnTo>
                    <a:pt x="4180150" y="799652"/>
                  </a:lnTo>
                  <a:lnTo>
                    <a:pt x="4126629" y="809853"/>
                  </a:lnTo>
                  <a:lnTo>
                    <a:pt x="4068317" y="813435"/>
                  </a:lnTo>
                  <a:lnTo>
                    <a:pt x="4010006" y="817015"/>
                  </a:lnTo>
                  <a:lnTo>
                    <a:pt x="3956485" y="827214"/>
                  </a:lnTo>
                  <a:lnTo>
                    <a:pt x="3909277" y="843216"/>
                  </a:lnTo>
                  <a:lnTo>
                    <a:pt x="3869907" y="864205"/>
                  </a:lnTo>
                  <a:lnTo>
                    <a:pt x="3839899" y="889366"/>
                  </a:lnTo>
                  <a:lnTo>
                    <a:pt x="3814064" y="948944"/>
                  </a:lnTo>
                  <a:lnTo>
                    <a:pt x="3820776" y="980050"/>
                  </a:lnTo>
                  <a:lnTo>
                    <a:pt x="3869907" y="1033785"/>
                  </a:lnTo>
                  <a:lnTo>
                    <a:pt x="3909277" y="1054788"/>
                  </a:lnTo>
                  <a:lnTo>
                    <a:pt x="3956485" y="1070797"/>
                  </a:lnTo>
                  <a:lnTo>
                    <a:pt x="4010006" y="1080998"/>
                  </a:lnTo>
                  <a:lnTo>
                    <a:pt x="4068317" y="1084580"/>
                  </a:lnTo>
                  <a:lnTo>
                    <a:pt x="6509766" y="1084580"/>
                  </a:lnTo>
                  <a:lnTo>
                    <a:pt x="6509766" y="542290"/>
                  </a:lnTo>
                  <a:lnTo>
                    <a:pt x="8136636" y="1898015"/>
                  </a:lnTo>
                  <a:lnTo>
                    <a:pt x="6509766" y="3253740"/>
                  </a:lnTo>
                  <a:lnTo>
                    <a:pt x="6509766" y="2711450"/>
                  </a:lnTo>
                  <a:lnTo>
                    <a:pt x="4068317" y="2711450"/>
                  </a:lnTo>
                  <a:lnTo>
                    <a:pt x="4010006" y="2707869"/>
                  </a:lnTo>
                  <a:lnTo>
                    <a:pt x="3956485" y="2697670"/>
                  </a:lnTo>
                  <a:lnTo>
                    <a:pt x="3909277" y="2681668"/>
                  </a:lnTo>
                  <a:lnTo>
                    <a:pt x="3869907" y="2660679"/>
                  </a:lnTo>
                  <a:lnTo>
                    <a:pt x="3839899" y="2635518"/>
                  </a:lnTo>
                  <a:lnTo>
                    <a:pt x="3814064" y="2575941"/>
                  </a:lnTo>
                  <a:lnTo>
                    <a:pt x="3814064" y="2169160"/>
                  </a:lnTo>
                  <a:lnTo>
                    <a:pt x="1626870" y="2169160"/>
                  </a:lnTo>
                  <a:lnTo>
                    <a:pt x="1626870" y="2711450"/>
                  </a:lnTo>
                  <a:lnTo>
                    <a:pt x="0" y="1355725"/>
                  </a:lnTo>
                  <a:close/>
                </a:path>
                <a:path w="8136890" h="3253740">
                  <a:moveTo>
                    <a:pt x="4322571" y="677799"/>
                  </a:moveTo>
                  <a:lnTo>
                    <a:pt x="4322571" y="1084580"/>
                  </a:lnTo>
                </a:path>
                <a:path w="8136890" h="3253740">
                  <a:moveTo>
                    <a:pt x="3814064" y="948944"/>
                  </a:moveTo>
                  <a:lnTo>
                    <a:pt x="3814064" y="2169160"/>
                  </a:lnTo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547875" y="2928873"/>
            <a:ext cx="2622550" cy="127825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 indent="-4445" algn="ctr">
              <a:lnSpc>
                <a:spcPct val="91300"/>
              </a:lnSpc>
              <a:spcBef>
                <a:spcPts val="325"/>
              </a:spcBef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2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GPA</a:t>
            </a:r>
            <a:r>
              <a:rPr sz="22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regulates </a:t>
            </a:r>
            <a:r>
              <a:rPr sz="22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how</a:t>
            </a:r>
            <a:r>
              <a:rPr sz="2200" b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governments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buy</a:t>
            </a:r>
            <a:r>
              <a:rPr sz="22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(fair,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transparent</a:t>
            </a:r>
            <a:r>
              <a:rPr sz="22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etc.)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432038" y="6366890"/>
            <a:ext cx="467359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CH" spc="-25" smtClean="0">
                <a:solidFill>
                  <a:schemeClr val="tx1"/>
                </a:solidFill>
                <a:latin typeface="Arial"/>
                <a:cs typeface="Arial"/>
              </a:rPr>
              <a:pPr marL="38100">
                <a:lnSpc>
                  <a:spcPts val="1650"/>
                </a:lnSpc>
              </a:pPr>
              <a:t>7</a:t>
            </a:fld>
            <a:endParaRPr spc="-25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22952" y="3449828"/>
            <a:ext cx="2744470" cy="127825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 indent="635" algn="ctr">
              <a:lnSpc>
                <a:spcPct val="91200"/>
              </a:lnSpc>
              <a:spcBef>
                <a:spcPts val="325"/>
              </a:spcBef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2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GPA</a:t>
            </a:r>
            <a:r>
              <a:rPr sz="22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does</a:t>
            </a:r>
            <a:r>
              <a:rPr sz="2200" spc="-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b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not</a:t>
            </a:r>
            <a:r>
              <a:rPr sz="2200" b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intend</a:t>
            </a:r>
            <a:r>
              <a:rPr sz="22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sz="2200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regulate </a:t>
            </a:r>
            <a:r>
              <a:rPr sz="22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what</a:t>
            </a:r>
            <a:r>
              <a:rPr sz="22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governments </a:t>
            </a:r>
            <a:r>
              <a:rPr sz="2200" spc="-25" dirty="0">
                <a:solidFill>
                  <a:srgbClr val="FFFFFF"/>
                </a:solidFill>
                <a:latin typeface="Verdana"/>
                <a:cs typeface="Verdana"/>
              </a:rPr>
              <a:t>buy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6412" y="705104"/>
            <a:ext cx="4186986" cy="34874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Sustainability</a:t>
            </a:r>
            <a:r>
              <a:rPr spc="-65" dirty="0"/>
              <a:t> </a:t>
            </a:r>
            <a:r>
              <a:rPr spc="-10" dirty="0"/>
              <a:t>provisions: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8432038" y="6366890"/>
            <a:ext cx="467359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CH" spc="-25" smtClean="0">
                <a:solidFill>
                  <a:schemeClr val="tx1"/>
                </a:solidFill>
                <a:latin typeface="Arial"/>
                <a:cs typeface="Arial"/>
              </a:rPr>
              <a:pPr marL="38100">
                <a:lnSpc>
                  <a:spcPts val="1650"/>
                </a:lnSpc>
              </a:pPr>
              <a:t>8</a:t>
            </a:fld>
            <a:endParaRPr spc="-25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1567942"/>
            <a:ext cx="5043170" cy="1333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</a:tabLst>
            </a:pPr>
            <a:r>
              <a:rPr sz="2800" dirty="0">
                <a:latin typeface="Calibri"/>
                <a:cs typeface="Calibri"/>
              </a:rPr>
              <a:t>New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element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Agreement: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45"/>
              </a:spcBef>
            </a:pPr>
            <a:endParaRPr sz="28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Article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X:6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revised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GPA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5740" y="3131946"/>
            <a:ext cx="4317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5490" algn="l"/>
                <a:tab pos="1853564" algn="l"/>
                <a:tab pos="3233420" algn="l"/>
                <a:tab pos="3578860" algn="l"/>
              </a:tabLst>
            </a:pPr>
            <a:r>
              <a:rPr sz="2400" spc="-20" dirty="0">
                <a:solidFill>
                  <a:srgbClr val="000066"/>
                </a:solidFill>
                <a:latin typeface="Calibri"/>
                <a:cs typeface="Calibri"/>
              </a:rPr>
              <a:t>“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greater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certainty,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5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Party,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66409" y="3131946"/>
            <a:ext cx="30333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4135" algn="l"/>
                <a:tab pos="1823085" algn="l"/>
              </a:tabLst>
            </a:pPr>
            <a:r>
              <a:rPr sz="2400" spc="-10" dirty="0">
                <a:latin typeface="Calibri"/>
                <a:cs typeface="Calibri"/>
              </a:rPr>
              <a:t>including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5" dirty="0">
                <a:latin typeface="Calibri"/>
                <a:cs typeface="Calibri"/>
              </a:rPr>
              <a:t>its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procuring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5740" y="3497402"/>
            <a:ext cx="752220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entities,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accordance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this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Article,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prepare,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adopt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45529" y="3863720"/>
            <a:ext cx="24517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595630" algn="l"/>
                <a:tab pos="2012950" algn="l"/>
              </a:tabLst>
            </a:pPr>
            <a:r>
              <a:rPr sz="2400" spc="-25" dirty="0">
                <a:latin typeface="Calibri"/>
                <a:cs typeface="Calibri"/>
              </a:rPr>
              <a:t>to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promote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5" dirty="0">
                <a:latin typeface="Calibri"/>
                <a:cs typeface="Calibri"/>
              </a:rPr>
              <a:t>the</a:t>
            </a:r>
            <a:endParaRPr sz="2400" dirty="0">
              <a:latin typeface="Calibri"/>
              <a:cs typeface="Calibri"/>
            </a:endParaRPr>
          </a:p>
          <a:p>
            <a:pPr marR="7620" algn="r">
              <a:lnSpc>
                <a:spcPct val="100000"/>
              </a:lnSpc>
              <a:tabLst>
                <a:tab pos="577215" algn="l"/>
                <a:tab pos="1809114" algn="l"/>
              </a:tabLst>
            </a:pPr>
            <a:r>
              <a:rPr sz="2400" b="1" spc="-25" dirty="0">
                <a:latin typeface="Calibri"/>
                <a:cs typeface="Calibri"/>
              </a:rPr>
              <a:t>or</a:t>
            </a:r>
            <a:r>
              <a:rPr sz="2400" b="1" dirty="0">
                <a:latin typeface="Calibri"/>
                <a:cs typeface="Calibri"/>
              </a:rPr>
              <a:t>	</a:t>
            </a:r>
            <a:r>
              <a:rPr sz="2400" b="1" spc="-10" dirty="0">
                <a:latin typeface="Calibri"/>
                <a:cs typeface="Calibri"/>
              </a:rPr>
              <a:t>protect</a:t>
            </a:r>
            <a:r>
              <a:rPr sz="2400" b="1" dirty="0">
                <a:latin typeface="Calibri"/>
                <a:cs typeface="Calibri"/>
              </a:rPr>
              <a:t>	</a:t>
            </a:r>
            <a:r>
              <a:rPr sz="2400" b="1" spc="-25" dirty="0">
                <a:latin typeface="Calibri"/>
                <a:cs typeface="Calibri"/>
              </a:rPr>
              <a:t>the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5740" y="3863720"/>
            <a:ext cx="49847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11505" algn="l"/>
                <a:tab pos="1619250" algn="l"/>
                <a:tab pos="1958975" algn="l"/>
                <a:tab pos="2524760" algn="l"/>
                <a:tab pos="3070225" algn="l"/>
                <a:tab pos="3746500" algn="l"/>
              </a:tabLst>
            </a:pPr>
            <a:r>
              <a:rPr sz="2400" spc="-25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apply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technical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specifications </a:t>
            </a:r>
            <a:r>
              <a:rPr sz="2400" b="1" spc="-10" dirty="0">
                <a:latin typeface="Calibri"/>
                <a:cs typeface="Calibri"/>
              </a:rPr>
              <a:t>conservation</a:t>
            </a:r>
            <a:r>
              <a:rPr sz="2400" b="1" dirty="0">
                <a:latin typeface="Calibri"/>
                <a:cs typeface="Calibri"/>
              </a:rPr>
              <a:t>	</a:t>
            </a:r>
            <a:r>
              <a:rPr sz="2400" b="1" spc="-25" dirty="0">
                <a:latin typeface="Calibri"/>
                <a:cs typeface="Calibri"/>
              </a:rPr>
              <a:t>of</a:t>
            </a:r>
            <a:r>
              <a:rPr sz="2400" b="1" dirty="0">
                <a:latin typeface="Calibri"/>
                <a:cs typeface="Calibri"/>
              </a:rPr>
              <a:t>	</a:t>
            </a:r>
            <a:r>
              <a:rPr sz="2400" b="1" spc="-10" dirty="0">
                <a:latin typeface="Calibri"/>
                <a:cs typeface="Calibri"/>
              </a:rPr>
              <a:t>natural</a:t>
            </a:r>
            <a:r>
              <a:rPr sz="2400" b="1" dirty="0">
                <a:latin typeface="Calibri"/>
                <a:cs typeface="Calibri"/>
              </a:rPr>
              <a:t>	</a:t>
            </a:r>
            <a:r>
              <a:rPr sz="2400" b="1" spc="-10" dirty="0">
                <a:latin typeface="Calibri"/>
                <a:cs typeface="Calibri"/>
              </a:rPr>
              <a:t>resources environment</a:t>
            </a:r>
            <a:r>
              <a:rPr sz="2400" spc="-10" dirty="0">
                <a:latin typeface="Calibri"/>
                <a:cs typeface="Calibri"/>
              </a:rPr>
              <a:t>.”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5740" y="5473395"/>
            <a:ext cx="4166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085" algn="l"/>
              </a:tabLst>
            </a:pPr>
            <a:r>
              <a:rPr sz="2400" dirty="0">
                <a:latin typeface="Calibri"/>
                <a:cs typeface="Calibri"/>
              </a:rPr>
              <a:t>Permissive,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rather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prescriptive.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6412" y="459740"/>
            <a:ext cx="5151170" cy="35064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8509" y="947419"/>
            <a:ext cx="2369805" cy="35026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Standards</a:t>
            </a:r>
            <a:r>
              <a:rPr spc="-35" dirty="0"/>
              <a:t> </a:t>
            </a:r>
            <a:r>
              <a:rPr dirty="0"/>
              <a:t>in</a:t>
            </a:r>
            <a:r>
              <a:rPr spc="-50" dirty="0"/>
              <a:t> </a:t>
            </a:r>
            <a:r>
              <a:rPr dirty="0"/>
              <a:t>defining</a:t>
            </a:r>
            <a:r>
              <a:rPr spc="-40" dirty="0"/>
              <a:t> </a:t>
            </a:r>
            <a:r>
              <a:rPr spc="-10" dirty="0"/>
              <a:t>technical specifications: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432038" y="6366890"/>
            <a:ext cx="467359" cy="204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CH" spc="-25" smtClean="0">
                <a:solidFill>
                  <a:schemeClr val="tx1"/>
                </a:solidFill>
                <a:latin typeface="Arial"/>
                <a:cs typeface="Arial"/>
              </a:rPr>
              <a:pPr marL="38100">
                <a:lnSpc>
                  <a:spcPts val="1650"/>
                </a:lnSpc>
              </a:pPr>
              <a:t>9</a:t>
            </a:fld>
            <a:endParaRPr spc="-25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1478903"/>
            <a:ext cx="7981315" cy="449580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6235" indent="-343535" algn="just">
              <a:lnSpc>
                <a:spcPct val="100000"/>
              </a:lnSpc>
              <a:spcBef>
                <a:spcPts val="795"/>
              </a:spcBef>
              <a:buChar char="•"/>
              <a:tabLst>
                <a:tab pos="356235" algn="l"/>
              </a:tabLst>
            </a:pPr>
            <a:r>
              <a:rPr sz="2800" dirty="0">
                <a:latin typeface="Calibri"/>
                <a:cs typeface="Calibri"/>
              </a:rPr>
              <a:t>Article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X:2(b):</a:t>
            </a:r>
            <a:endParaRPr sz="2800" dirty="0">
              <a:latin typeface="Calibri"/>
              <a:cs typeface="Calibri"/>
            </a:endParaRPr>
          </a:p>
          <a:p>
            <a:pPr marL="469265" marR="8890" algn="just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Calibri"/>
                <a:cs typeface="Calibri"/>
              </a:rPr>
              <a:t>“a</a:t>
            </a:r>
            <a:r>
              <a:rPr sz="2400" spc="4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procuring</a:t>
            </a:r>
            <a:r>
              <a:rPr sz="2400" spc="4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entity</a:t>
            </a:r>
            <a:r>
              <a:rPr sz="2400" spc="4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shall,</a:t>
            </a:r>
            <a:r>
              <a:rPr sz="2400" spc="40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where</a:t>
            </a:r>
            <a:r>
              <a:rPr sz="2400" spc="4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appropriate</a:t>
            </a:r>
            <a:r>
              <a:rPr sz="2400" spc="4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[…]</a:t>
            </a:r>
            <a:r>
              <a:rPr sz="2400" spc="4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base</a:t>
            </a:r>
            <a:r>
              <a:rPr sz="2400" spc="4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</a:t>
            </a:r>
            <a:r>
              <a:rPr sz="2400" dirty="0">
                <a:latin typeface="Calibri"/>
                <a:cs typeface="Calibri"/>
              </a:rPr>
              <a:t>technical</a:t>
            </a:r>
            <a:r>
              <a:rPr sz="2400" spc="5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specification</a:t>
            </a:r>
            <a:r>
              <a:rPr sz="2400" spc="6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6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international</a:t>
            </a:r>
            <a:r>
              <a:rPr sz="2400" spc="6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standards,</a:t>
            </a:r>
            <a:r>
              <a:rPr sz="2400" spc="60" dirty="0">
                <a:latin typeface="Calibri"/>
                <a:cs typeface="Calibri"/>
              </a:rPr>
              <a:t>  </a:t>
            </a:r>
            <a:r>
              <a:rPr sz="2400" spc="-10" dirty="0">
                <a:latin typeface="Calibri"/>
                <a:cs typeface="Calibri"/>
              </a:rPr>
              <a:t>where </a:t>
            </a:r>
            <a:r>
              <a:rPr sz="2400" dirty="0">
                <a:latin typeface="Calibri"/>
                <a:cs typeface="Calibri"/>
              </a:rPr>
              <a:t>such</a:t>
            </a:r>
            <a:r>
              <a:rPr sz="2400" spc="114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exist;</a:t>
            </a:r>
            <a:r>
              <a:rPr sz="2400" spc="114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otherwise,</a:t>
            </a:r>
            <a:r>
              <a:rPr sz="2400" spc="114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114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national</a:t>
            </a:r>
            <a:r>
              <a:rPr sz="2400" spc="12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technical</a:t>
            </a:r>
            <a:r>
              <a:rPr sz="2400" spc="114" dirty="0">
                <a:latin typeface="Calibri"/>
                <a:cs typeface="Calibri"/>
              </a:rPr>
              <a:t>  </a:t>
            </a:r>
            <a:r>
              <a:rPr sz="2400" spc="-10" dirty="0">
                <a:latin typeface="Calibri"/>
                <a:cs typeface="Calibri"/>
              </a:rPr>
              <a:t>regulations, </a:t>
            </a:r>
            <a:r>
              <a:rPr sz="2400" dirty="0">
                <a:latin typeface="Calibri"/>
                <a:cs typeface="Calibri"/>
              </a:rPr>
              <a:t>recognized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national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standards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building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codes.”</a:t>
            </a:r>
            <a:endParaRPr sz="2400" dirty="0">
              <a:latin typeface="Calibri"/>
              <a:cs typeface="Calibri"/>
            </a:endParaRPr>
          </a:p>
          <a:p>
            <a:pPr marL="356235" indent="-343535" algn="just">
              <a:lnSpc>
                <a:spcPct val="100000"/>
              </a:lnSpc>
              <a:spcBef>
                <a:spcPts val="650"/>
              </a:spcBef>
              <a:buChar char="•"/>
              <a:tabLst>
                <a:tab pos="356235" algn="l"/>
              </a:tabLst>
            </a:pPr>
            <a:r>
              <a:rPr sz="2800" dirty="0">
                <a:latin typeface="Calibri"/>
                <a:cs typeface="Calibri"/>
              </a:rPr>
              <a:t>“Standard”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defined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Article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I(s)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as:</a:t>
            </a:r>
            <a:endParaRPr sz="2800" dirty="0">
              <a:latin typeface="Calibri"/>
              <a:cs typeface="Calibri"/>
            </a:endParaRPr>
          </a:p>
          <a:p>
            <a:pPr marL="469265" marR="5080" algn="just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Calibri"/>
                <a:cs typeface="Calibri"/>
              </a:rPr>
              <a:t>“a</a:t>
            </a:r>
            <a:r>
              <a:rPr sz="2400" spc="1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document</a:t>
            </a:r>
            <a:r>
              <a:rPr sz="2400" spc="1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approved</a:t>
            </a:r>
            <a:r>
              <a:rPr sz="2400" spc="1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1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recognized</a:t>
            </a:r>
            <a:r>
              <a:rPr sz="2400" spc="1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body</a:t>
            </a:r>
            <a:r>
              <a:rPr sz="2400" spc="1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1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provides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35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common</a:t>
            </a:r>
            <a:r>
              <a:rPr sz="2400" spc="35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36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repeated</a:t>
            </a:r>
            <a:r>
              <a:rPr sz="2400" spc="36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use,</a:t>
            </a:r>
            <a:r>
              <a:rPr sz="2400" spc="35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rules,</a:t>
            </a:r>
            <a:r>
              <a:rPr sz="2400" spc="36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guidelines,</a:t>
            </a:r>
            <a:r>
              <a:rPr sz="2400" spc="355" dirty="0">
                <a:latin typeface="Calibri"/>
                <a:cs typeface="Calibri"/>
              </a:rPr>
              <a:t>  </a:t>
            </a:r>
            <a:r>
              <a:rPr sz="2400" spc="-25" dirty="0">
                <a:latin typeface="Calibri"/>
                <a:cs typeface="Calibri"/>
              </a:rPr>
              <a:t>or </a:t>
            </a:r>
            <a:r>
              <a:rPr sz="2400" dirty="0">
                <a:latin typeface="Calibri"/>
                <a:cs typeface="Calibri"/>
              </a:rPr>
              <a:t>characteristics</a:t>
            </a:r>
            <a:r>
              <a:rPr sz="2400" spc="4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4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goods</a:t>
            </a:r>
            <a:r>
              <a:rPr sz="2400" spc="4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4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services,</a:t>
            </a:r>
            <a:r>
              <a:rPr sz="2400" spc="4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4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related</a:t>
            </a:r>
            <a:r>
              <a:rPr sz="2400" spc="4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processes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9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production</a:t>
            </a:r>
            <a:r>
              <a:rPr sz="2400" spc="10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methods,</a:t>
            </a:r>
            <a:r>
              <a:rPr sz="2400" spc="9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10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which</a:t>
            </a:r>
            <a:r>
              <a:rPr sz="2400" spc="105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compliance</a:t>
            </a:r>
            <a:r>
              <a:rPr sz="2400" spc="100" dirty="0">
                <a:latin typeface="Calibri"/>
                <a:cs typeface="Calibri"/>
              </a:rPr>
              <a:t> 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100" dirty="0">
                <a:latin typeface="Calibri"/>
                <a:cs typeface="Calibri"/>
              </a:rPr>
              <a:t>  </a:t>
            </a:r>
            <a:r>
              <a:rPr sz="2400" spc="-25" dirty="0">
                <a:latin typeface="Calibri"/>
                <a:cs typeface="Calibri"/>
              </a:rPr>
              <a:t>not </a:t>
            </a:r>
            <a:r>
              <a:rPr sz="2400" spc="-10" dirty="0">
                <a:latin typeface="Calibri"/>
                <a:cs typeface="Calibri"/>
              </a:rPr>
              <a:t>mandatory.”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7E1EEFD203334D8EEB0BF0F38222EB" ma:contentTypeVersion="16" ma:contentTypeDescription="Create a new document." ma:contentTypeScope="" ma:versionID="07a75ef8f33be37651d989ddcf38e7a8">
  <xsd:schema xmlns:xsd="http://www.w3.org/2001/XMLSchema" xmlns:xs="http://www.w3.org/2001/XMLSchema" xmlns:p="http://schemas.microsoft.com/office/2006/metadata/properties" xmlns:ns2="eeccb144-276f-4c3c-9bff-095280795b5e" xmlns:ns3="6ea00ff3-3b1d-4e7f-b420-4b95283d2dd8" targetNamespace="http://schemas.microsoft.com/office/2006/metadata/properties" ma:root="true" ma:fieldsID="466cda552bac67469f06e2a656ed685a" ns2:_="" ns3:_="">
    <xsd:import namespace="eeccb144-276f-4c3c-9bff-095280795b5e"/>
    <xsd:import namespace="6ea00ff3-3b1d-4e7f-b420-4b95283d2d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_Flow_SignoffStatu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cb144-276f-4c3c-9bff-095280795b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dd5f4a5-f25a-477f-9e2f-1995290100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Flow_SignoffStatus" ma:index="22" nillable="true" ma:displayName="Sign-off status" ma:internalName="Sign_x002d_off_x0020_status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00ff3-3b1d-4e7f-b420-4b95283d2dd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bde5656-3ca8-4839-ba6b-a83fd41f4a7a}" ma:internalName="TaxCatchAll" ma:showField="CatchAllData" ma:web="6ea00ff3-3b1d-4e7f-b420-4b95283d2d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ea00ff3-3b1d-4e7f-b420-4b95283d2dd8" xsi:nil="true"/>
    <lcf76f155ced4ddcb4097134ff3c332f xmlns="eeccb144-276f-4c3c-9bff-095280795b5e">
      <Terms xmlns="http://schemas.microsoft.com/office/infopath/2007/PartnerControls"/>
    </lcf76f155ced4ddcb4097134ff3c332f>
    <_Flow_SignoffStatus xmlns="eeccb144-276f-4c3c-9bff-095280795b5e" xsi:nil="true"/>
  </documentManagement>
</p:properties>
</file>

<file path=customXml/itemProps1.xml><?xml version="1.0" encoding="utf-8"?>
<ds:datastoreItem xmlns:ds="http://schemas.openxmlformats.org/officeDocument/2006/customXml" ds:itemID="{1E363F61-C71D-4208-B0F6-E7E0DBC7745A}"/>
</file>

<file path=customXml/itemProps2.xml><?xml version="1.0" encoding="utf-8"?>
<ds:datastoreItem xmlns:ds="http://schemas.openxmlformats.org/officeDocument/2006/customXml" ds:itemID="{A2EEF483-E4C3-40FD-A910-69D912E3C377}"/>
</file>

<file path=customXml/itemProps3.xml><?xml version="1.0" encoding="utf-8"?>
<ds:datastoreItem xmlns:ds="http://schemas.openxmlformats.org/officeDocument/2006/customXml" ds:itemID="{CB19C6ED-2C4C-411A-9157-B16DF0252BE9}"/>
</file>

<file path=docProps/app.xml><?xml version="1.0" encoding="utf-8"?>
<Properties xmlns="http://schemas.openxmlformats.org/officeDocument/2006/extended-properties" xmlns:vt="http://schemas.openxmlformats.org/officeDocument/2006/docPropsVTypes">
  <TotalTime>10266</TotalTime>
  <Words>1230</Words>
  <Application>Microsoft Macintosh PowerPoint</Application>
  <PresentationFormat>On-screen Show (4:3)</PresentationFormat>
  <Paragraphs>129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MS PGothic</vt:lpstr>
      <vt:lpstr>Arial</vt:lpstr>
      <vt:lpstr>Calibri</vt:lpstr>
      <vt:lpstr>Verdana</vt:lpstr>
      <vt:lpstr>Wingdings</vt:lpstr>
      <vt:lpstr>2_Office Theme</vt:lpstr>
      <vt:lpstr>Sustainability and the GPA 2012:  keeping up with international trade obligations </vt:lpstr>
      <vt:lpstr>Public Procurement</vt:lpstr>
      <vt:lpstr>Relevance of public procurement for sustainable development </vt:lpstr>
      <vt:lpstr>GPA and SPP: main elements</vt:lpstr>
      <vt:lpstr>Market access</vt:lpstr>
      <vt:lpstr>Policy space</vt:lpstr>
      <vt:lpstr>General approach:</vt:lpstr>
      <vt:lpstr>Sustainability provisions:</vt:lpstr>
      <vt:lpstr>Standards in defining technical specifications:</vt:lpstr>
      <vt:lpstr>Awarding of contracts:</vt:lpstr>
      <vt:lpstr>The Decision on the GPA WP on Sustainable Procurement (2014)</vt:lpstr>
      <vt:lpstr>WP on Sustainable Procurement – Key take-aways from the discussions (1)</vt:lpstr>
      <vt:lpstr>WP on Sustainable Procurement – Key take-aways from the discussions (2)</vt:lpstr>
      <vt:lpstr>Other considerations: Work Programme on SMEs</vt:lpstr>
      <vt:lpstr>The GPA and enhancing SMEs participation</vt:lpstr>
      <vt:lpstr>Concluding remarks</vt:lpstr>
      <vt:lpstr>Questions?</vt:lpstr>
    </vt:vector>
  </TitlesOfParts>
  <Company>DFAIT-MAECI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Procurement in Canada</dc:title>
  <dc:creator>gibeaun</dc:creator>
  <cp:lastModifiedBy>Nadezhda SPORYSHEVA</cp:lastModifiedBy>
  <cp:revision>631</cp:revision>
  <cp:lastPrinted>2018-03-22T12:48:15Z</cp:lastPrinted>
  <dcterms:created xsi:type="dcterms:W3CDTF">2009-10-07T14:22:29Z</dcterms:created>
  <dcterms:modified xsi:type="dcterms:W3CDTF">2024-02-02T17:35:00Z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0x0101003E7E1EEFD203334D8EEB0BF0F38222EB</vt:lpwstr>
  </property>
</Properties>
</file>