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4" r:id="rId2"/>
  </p:sldMasterIdLst>
  <p:notesMasterIdLst>
    <p:notesMasterId r:id="rId25"/>
  </p:notesMasterIdLst>
  <p:sldIdLst>
    <p:sldId id="266" r:id="rId3"/>
    <p:sldId id="262" r:id="rId4"/>
    <p:sldId id="271" r:id="rId5"/>
    <p:sldId id="287" r:id="rId6"/>
    <p:sldId id="267" r:id="rId7"/>
    <p:sldId id="272" r:id="rId8"/>
    <p:sldId id="273" r:id="rId9"/>
    <p:sldId id="285" r:id="rId10"/>
    <p:sldId id="283" r:id="rId11"/>
    <p:sldId id="284" r:id="rId12"/>
    <p:sldId id="286" r:id="rId13"/>
    <p:sldId id="289" r:id="rId14"/>
    <p:sldId id="288" r:id="rId15"/>
    <p:sldId id="290" r:id="rId16"/>
    <p:sldId id="291" r:id="rId17"/>
    <p:sldId id="292" r:id="rId18"/>
    <p:sldId id="293" r:id="rId19"/>
    <p:sldId id="294" r:id="rId20"/>
    <p:sldId id="274" r:id="rId21"/>
    <p:sldId id="279" r:id="rId22"/>
    <p:sldId id="28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8DF"/>
    <a:srgbClr val="93EAFF"/>
    <a:srgbClr val="69D8FF"/>
    <a:srgbClr val="098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7865-AE4D-4DE7-A221-BA671B4A2F0A}" type="datetimeFigureOut">
              <a:rPr lang="en-US" smtClean="0"/>
              <a:t>05-Feb-2024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8AAC-8CD5-46AB-AC37-E921477E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2271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3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1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42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7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35692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05-Feb-2024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3" r:id="rId4"/>
    <p:sldLayoutId id="2147483670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05-Feb-2024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ad.contact@oecd.org" TargetMode="External"/><Relationship Id="rId7" Type="http://schemas.openxmlformats.org/officeDocument/2006/relationships/hyperlink" Target="https://twitter.com/OECDagricultur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OECDtrade" TargetMode="External"/><Relationship Id="rId5" Type="http://schemas.openxmlformats.org/officeDocument/2006/relationships/hyperlink" Target="http://www.oecd.org/agriculture" TargetMode="External"/><Relationship Id="rId4" Type="http://schemas.openxmlformats.org/officeDocument/2006/relationships/hyperlink" Target="http://www.oecd.org/tra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5C8C-B2CE-9C69-8C24-4E33ACE66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OECD Taxonomy: measuring trade barriers in public procurement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85BD-10E9-CD5B-8CA8-AB1F486EA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6005"/>
            <a:ext cx="9144000" cy="99798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EBRD Technical Workshop</a:t>
            </a:r>
          </a:p>
          <a:p>
            <a:r>
              <a:rPr lang="en-GB" dirty="0"/>
              <a:t>GPA 2012 and Strategic Public Procurement Policy Consideration for the Western Balkan Economies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CF4D1-A2EA-A5C4-7A8B-DD208521AA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2583" y="4923361"/>
            <a:ext cx="7017951" cy="562638"/>
          </a:xfrm>
        </p:spPr>
        <p:txBody>
          <a:bodyPr/>
          <a:lstStyle/>
          <a:p>
            <a:r>
              <a:rPr lang="en-GB" dirty="0"/>
              <a:t>5 February 2024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35F15-D5B3-7E36-97BA-5980A7525E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2583" y="5649590"/>
            <a:ext cx="7017951" cy="114581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Julia Nielson</a:t>
            </a:r>
          </a:p>
          <a:p>
            <a:r>
              <a:rPr lang="en-GB" dirty="0"/>
              <a:t>Deputy Director</a:t>
            </a:r>
          </a:p>
          <a:p>
            <a:r>
              <a:rPr lang="en-GB" dirty="0"/>
              <a:t>Trade and Agriculture Directorate</a:t>
            </a:r>
          </a:p>
          <a:p>
            <a:r>
              <a:rPr lang="en-GB" dirty="0"/>
              <a:t>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93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5C6D-0F90-5CC1-8975-EC04DD66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E154-DC6A-D88D-B244-3D2E1D01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4"/>
            <a:ext cx="10108275" cy="50323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Laws, regulations,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Legislation and policies often contain measures that explicitly impede trade flows</a:t>
            </a:r>
          </a:p>
          <a:p>
            <a:pPr marL="1143000" lvl="1" indent="-457200"/>
            <a:r>
              <a:rPr lang="en-US" dirty="0"/>
              <a:t>But </a:t>
            </a:r>
            <a:r>
              <a:rPr lang="en-US" dirty="0">
                <a:solidFill>
                  <a:srgbClr val="00B0F0"/>
                </a:solidFill>
              </a:rPr>
              <a:t>practices and procedures </a:t>
            </a:r>
            <a:r>
              <a:rPr lang="en-US" dirty="0"/>
              <a:t>can </a:t>
            </a:r>
            <a:r>
              <a:rPr lang="en-US" dirty="0">
                <a:solidFill>
                  <a:srgbClr val="00B0F0"/>
                </a:solidFill>
              </a:rPr>
              <a:t>implicitly </a:t>
            </a:r>
            <a:r>
              <a:rPr lang="en-US" dirty="0"/>
              <a:t>constrain trade</a:t>
            </a:r>
          </a:p>
          <a:p>
            <a:pPr marL="1143000" lvl="1" indent="-457200"/>
            <a:r>
              <a:rPr lang="en-US" dirty="0"/>
              <a:t>Taxonomy </a:t>
            </a:r>
            <a:r>
              <a:rPr lang="en-US" dirty="0">
                <a:solidFill>
                  <a:srgbClr val="00B0F0"/>
                </a:solidFill>
              </a:rPr>
              <a:t>captures both </a:t>
            </a:r>
            <a:r>
              <a:rPr lang="en-US" dirty="0"/>
              <a:t>(and can highlight discrepancies)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Looking at measures actually impacting trade can mean going down to the transaction level</a:t>
            </a:r>
          </a:p>
          <a:p>
            <a:pPr marL="1143000" lvl="1" indent="-457200"/>
            <a:r>
              <a:rPr lang="en-US" dirty="0"/>
              <a:t>But looking at all tender documents burdensome</a:t>
            </a:r>
          </a:p>
          <a:p>
            <a:pPr marL="1143000" lvl="1" indent="-457200"/>
            <a:r>
              <a:rPr lang="en-US" dirty="0"/>
              <a:t>Identify procedures using those included in </a:t>
            </a:r>
            <a:r>
              <a:rPr lang="en-US" dirty="0">
                <a:solidFill>
                  <a:srgbClr val="00B0F0"/>
                </a:solidFill>
              </a:rPr>
              <a:t>Standard Bidding Documents </a:t>
            </a:r>
            <a:r>
              <a:rPr lang="en-US" dirty="0"/>
              <a:t>only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Coverage is thus primary information, de jure or de facto adopted in any fashion  by national or subnational authorities 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Goods, services, public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covered, without distinction (as GP laws tend to be horizontal)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BEAF6-BDC0-C131-9461-9DC3EC78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8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3DCE-FDD3-EF97-D126-B7F2321C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75E8-6B0B-2F2A-4D0F-72255609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 included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Concessions, BOT, PPPs</a:t>
            </a:r>
          </a:p>
          <a:p>
            <a:pPr marL="1143000" lvl="1" indent="-457200"/>
            <a:r>
              <a:rPr lang="en-US" dirty="0"/>
              <a:t>Keep scope manageable</a:t>
            </a:r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Defense procurement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3046-8CD1-A761-3A72-3E2A3758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0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(2)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A78A5-226B-B846-246E-05E0F69F43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M1 – M 4 Explicit measures</a:t>
            </a:r>
          </a:p>
          <a:p>
            <a:r>
              <a:rPr lang="en-GB" dirty="0"/>
              <a:t>Directly reduce or prevent access by foreign suppliers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8000-43FC-C522-911B-088CC17F0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4"/>
            <a:ext cx="4774275" cy="503237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M5-M10 Implicit measures</a:t>
            </a:r>
          </a:p>
          <a:p>
            <a:r>
              <a:rPr lang="en-GB" dirty="0"/>
              <a:t>Indirectly or potentially affect cross-border 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de jure restrictive but </a:t>
            </a:r>
            <a:r>
              <a:rPr lang="en-GB" dirty="0">
                <a:solidFill>
                  <a:srgbClr val="00B0F0"/>
                </a:solidFill>
              </a:rPr>
              <a:t>de facto</a:t>
            </a:r>
          </a:p>
          <a:p>
            <a:r>
              <a:rPr lang="en-GB" dirty="0">
                <a:solidFill>
                  <a:srgbClr val="00B0F0"/>
                </a:solidFill>
              </a:rPr>
              <a:t>Wide </a:t>
            </a:r>
            <a:r>
              <a:rPr lang="en-GB" dirty="0"/>
              <a:t>– could potentially impact or deter </a:t>
            </a:r>
            <a:r>
              <a:rPr lang="en-GB" dirty="0">
                <a:solidFill>
                  <a:srgbClr val="00B0F0"/>
                </a:solidFill>
              </a:rPr>
              <a:t>depending on how they are implemented or interact with other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Registration/physical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Allotment /avoiding thresholds for international procurement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23311-CDE4-2DB2-D664-4FAA1359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145AB-3432-2D16-1919-F393BDEB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6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931B8-C851-6B02-F041-C0D804D1D7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M1: Market access restriction 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M11</a:t>
            </a:r>
            <a:r>
              <a:rPr lang="en-US" dirty="0"/>
              <a:t>: to national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M12: to local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M13: to Joint Ventures with national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M14: access based on reciprocity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M15: commercial presence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M16: exclusion to national security or safety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M17: thresholds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01F69-C67A-DC8F-3C2F-F46DC4698F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M2: Domestic price preferences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M1: for national 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M22: for local supplier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M23: for Joint Ventures with national entity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E9BFF1-9E78-6248-9649-772AA76E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explicit measures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8633B-D7FA-94CC-CEA5-83868702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4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4C06F-9C01-6928-4F3D-744292A6D9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M3: Local content requirement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M31: inputs and data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M32: use local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M33: hire local staff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M34: subcontract national suppliers/firms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M35: offsets (</a:t>
            </a:r>
            <a:r>
              <a:rPr lang="en-GB" i="1" dirty="0"/>
              <a:t>i.e., provide additional benefits to local economy, such as tech transfer or in-country investments, local production) 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5A928-C30A-F6E0-843B-F08356D40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M4: Collateral restriction/restrictive effects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M41: tax on procurement for foreign entities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M42: barriers to FDI effectively prevent access where local presence or Joint Venture required</a:t>
            </a:r>
          </a:p>
          <a:p>
            <a:pPr marL="1028700" lvl="1" indent="-342900"/>
            <a:r>
              <a:rPr lang="en-US" dirty="0"/>
              <a:t>M421 – constraints on Joint Ventures</a:t>
            </a:r>
          </a:p>
          <a:p>
            <a:pPr marL="1028700" lvl="1" indent="-342900"/>
            <a:r>
              <a:rPr lang="en-US" dirty="0"/>
              <a:t>M422 constraints on mergers</a:t>
            </a:r>
          </a:p>
          <a:p>
            <a:pPr marL="1028700" lvl="1" indent="-342900"/>
            <a:r>
              <a:rPr lang="en-US" dirty="0"/>
              <a:t>M423 absence of National Treatment</a:t>
            </a:r>
          </a:p>
          <a:p>
            <a:pPr marL="1028700" lvl="1" indent="-342900"/>
            <a:r>
              <a:rPr lang="en-US" dirty="0"/>
              <a:t>M424 sector closed to FDI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M43: restricted eligibility for subsidies or tax preferences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M44: overall transparency measures in investment and trade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F04EC4-B188-0CB3-EEF6-912BF30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explicit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E47C7-AB16-2AD3-A5F6-A3AFCA5A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9C9A3-EEDB-7BE9-E7BB-6DA0FAB6C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4"/>
            <a:ext cx="4774275" cy="4825195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M5: Conduct of procurement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M51: design of methods of procurement (</a:t>
            </a:r>
            <a:r>
              <a:rPr lang="en-GB" i="1" dirty="0"/>
              <a:t>e.g., allotment</a:t>
            </a:r>
            <a:r>
              <a:rPr lang="en-GB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M52: registration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M53: shortlist/pre-selection (</a:t>
            </a:r>
            <a:r>
              <a:rPr lang="en-GB" i="1" dirty="0"/>
              <a:t>only list of nationals can bid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M54: direct/limited tendering (</a:t>
            </a:r>
            <a:r>
              <a:rPr lang="en-GB" i="1" dirty="0"/>
              <a:t>only nationals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M55: selective tendering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M56: securities (</a:t>
            </a:r>
            <a:r>
              <a:rPr lang="en-GB" i="1" dirty="0"/>
              <a:t>exemptions for nationals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M57: time period (</a:t>
            </a:r>
            <a:r>
              <a:rPr lang="en-GB" i="1" dirty="0"/>
              <a:t>unusually short)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25A6-679E-6477-DF0F-DAEDE46A3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4"/>
            <a:ext cx="4774275" cy="466816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M6: Qualification criteria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M61: certification or license criteria  (</a:t>
            </a:r>
            <a:r>
              <a:rPr lang="en-GB" i="1" dirty="0"/>
              <a:t>beyond normal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M62: set asides for specific groups (</a:t>
            </a:r>
            <a:r>
              <a:rPr lang="en-GB" i="1" dirty="0"/>
              <a:t>e.g., SMEs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M63: past performance requirement (</a:t>
            </a:r>
            <a:r>
              <a:rPr lang="en-GB" i="1" dirty="0"/>
              <a:t>in same region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M64: prior experience requirement (</a:t>
            </a:r>
            <a:r>
              <a:rPr lang="en-GB" i="1" dirty="0"/>
              <a:t>previous contract with procurement entity)</a:t>
            </a:r>
            <a:endParaRPr lang="en-US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E2735-E9DC-A501-7A0D-76CBF422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68EC0-0D20-D3EA-54FE-7360403C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9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93BBD1-CAB0-401E-CFBF-6EC24D0E15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M7: Evaluation criteria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M71: technical contractual conditions favour domestic firms (</a:t>
            </a:r>
            <a:r>
              <a:rPr lang="en-GB" i="1" dirty="0"/>
              <a:t>not international standards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M72: financial requirements (</a:t>
            </a:r>
            <a:r>
              <a:rPr lang="en-GB" i="1" dirty="0"/>
              <a:t>personal approval by Minister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M73: preferences for specific groups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B2C9-D616-7BFE-71B8-9F12386900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M8: Review/complaints system</a:t>
            </a:r>
          </a:p>
          <a:p>
            <a:endParaRPr lang="en-GB" dirty="0"/>
          </a:p>
          <a:p>
            <a:r>
              <a:rPr lang="en-GB" i="1" dirty="0"/>
              <a:t>Equal access to timely independent mechanisms </a:t>
            </a:r>
          </a:p>
          <a:p>
            <a:r>
              <a:rPr lang="en-US" dirty="0"/>
              <a:t>M81: challenge of award</a:t>
            </a:r>
          </a:p>
          <a:p>
            <a:r>
              <a:rPr lang="en-US" dirty="0"/>
              <a:t>M82: choice of complaint forum</a:t>
            </a:r>
          </a:p>
          <a:p>
            <a:r>
              <a:rPr lang="en-US" dirty="0"/>
              <a:t>M83: time period </a:t>
            </a:r>
            <a:r>
              <a:rPr lang="en-US" i="1" dirty="0"/>
              <a:t>(&lt; international standard)</a:t>
            </a:r>
          </a:p>
          <a:p>
            <a:r>
              <a:rPr lang="en-US" dirty="0"/>
              <a:t>M84: cost (</a:t>
            </a:r>
            <a:r>
              <a:rPr lang="en-US" i="1" dirty="0"/>
              <a:t>discriminatory</a:t>
            </a:r>
            <a:r>
              <a:rPr lang="en-US" dirty="0"/>
              <a:t>)</a:t>
            </a:r>
          </a:p>
          <a:p>
            <a:r>
              <a:rPr lang="en-US" dirty="0"/>
              <a:t>M85: suspension of bidding process (</a:t>
            </a:r>
            <a:r>
              <a:rPr lang="en-US" i="1" dirty="0"/>
              <a:t>inadequacy of remedies)</a:t>
            </a:r>
          </a:p>
          <a:p>
            <a:r>
              <a:rPr lang="en-US" dirty="0"/>
              <a:t>M86: sanctions and remedies (</a:t>
            </a:r>
            <a:r>
              <a:rPr lang="en-US" i="1" dirty="0"/>
              <a:t>unequal</a:t>
            </a:r>
            <a:r>
              <a:rPr lang="en-US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22B305-3BEA-E434-9AE3-6499C55B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57751-7C23-F9B8-0607-4CD0B5E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6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89721-A9CF-4E21-1F3C-805A0A589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M9: Transparency and Information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M91: accessible publication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M92: accessible e-procurement (</a:t>
            </a:r>
            <a:r>
              <a:rPr lang="en-GB" i="1" dirty="0"/>
              <a:t>across life cycle from publication of tender to e-signature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M93: notification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M94: (</a:t>
            </a:r>
            <a:r>
              <a:rPr lang="en-GB" i="1" dirty="0"/>
              <a:t>unnecessary</a:t>
            </a:r>
            <a:r>
              <a:rPr lang="en-GB" dirty="0"/>
              <a:t>) complexity of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D13F-58F3-CF05-22E5-738E5F47E9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M10: Ethics and anti-corruption</a:t>
            </a:r>
          </a:p>
          <a:p>
            <a:r>
              <a:rPr lang="en-GB" i="1" dirty="0"/>
              <a:t>Transparency,, competition, objective criteria for decision making (UNCAC)</a:t>
            </a:r>
          </a:p>
          <a:p>
            <a:r>
              <a:rPr lang="en-GB" i="1" dirty="0"/>
              <a:t>This section refers to </a:t>
            </a:r>
            <a:r>
              <a:rPr lang="en-GB" i="1" dirty="0">
                <a:solidFill>
                  <a:srgbClr val="00B0F0"/>
                </a:solidFill>
              </a:rPr>
              <a:t>facilitating measures</a:t>
            </a:r>
          </a:p>
          <a:p>
            <a:endParaRPr lang="en-GB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M101: conflict of interest polices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M102: anti-bribery measures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M103: whistle-blowing protection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M104: guidelines on preventing bid rigging in GP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M105: debarment regulations in GP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8C74E-7866-A44A-2455-E1528030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entries: implicit measures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E7130-3DD2-9BB4-FB61-99E1D1B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9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713A6-D49F-DA99-4836-6353D6F3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28D4-1928-9EA7-0732-9FC982E1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43"/>
            <a:ext cx="10108275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Why</a:t>
            </a:r>
            <a:r>
              <a:rPr lang="en-GB" dirty="0"/>
              <a:t> a taxonomy? 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Coverage of the Taxonomy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Taxonomy entries</a:t>
            </a:r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How</a:t>
            </a:r>
            <a:r>
              <a:rPr lang="en-GB" dirty="0"/>
              <a:t> to collect data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2E12-C450-C948-4BC6-5095BAB4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measures to collect?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Two questions: 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Can this measure have a restrictive effect on cross-border GP?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Can this measure have a discriminatory effect on foreign firms or discourage foreign participation in GP? </a:t>
            </a:r>
          </a:p>
          <a:p>
            <a:endParaRPr lang="en-GB" dirty="0"/>
          </a:p>
          <a:p>
            <a:r>
              <a:rPr lang="en-GB" dirty="0"/>
              <a:t>For M10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Are there specific measures that can restrict, deter, or address corrupt practices in public procurement?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/>
              <a:t>Is procurement covered by general anti-corruption legislation?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C0E1-76D7-8397-54DC-BB789A94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CB96-E7A2-58F9-F7DA-E7C584CFA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Sources: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Primary preferred; secondary can require verification</a:t>
            </a:r>
          </a:p>
          <a:p>
            <a:pPr marL="1143000" lvl="1" indent="-457200"/>
            <a:r>
              <a:rPr lang="en-GB" dirty="0"/>
              <a:t>Primary: legislation, regulation on GP or related topics (where include material directly related to GP); other administrative documents (Guidelines), SBDs.</a:t>
            </a:r>
          </a:p>
          <a:p>
            <a:pPr marL="1600200" lvl="2" indent="-457200"/>
            <a:r>
              <a:rPr lang="en-GB" dirty="0"/>
              <a:t>De jure – laws</a:t>
            </a:r>
          </a:p>
          <a:p>
            <a:pPr marL="1600200" lvl="2" indent="-457200"/>
            <a:r>
              <a:rPr lang="en-GB" dirty="0"/>
              <a:t>De facto – SBDs </a:t>
            </a:r>
          </a:p>
          <a:p>
            <a:pPr marL="1600200" lvl="2" indent="-457200"/>
            <a:r>
              <a:rPr lang="en-GB" dirty="0"/>
              <a:t>To include: text of law; sources, URL, description of measure</a:t>
            </a:r>
          </a:p>
          <a:p>
            <a:pPr marL="1143000" lvl="1" indent="-457200"/>
            <a:r>
              <a:rPr lang="en-GB" dirty="0"/>
              <a:t>Secondary: databases (Services Trade Restrictiveness Indicators - STRI), OECD Product Market Reviews (PMRs), official reports on GP system or related topics.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 all categories exist for all countries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Any government procuring entity – Ministries, agencies, departments, commissions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A3797-7FD3-A604-3554-B0998FDE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5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3A10-BDAC-D1B3-D31C-85889284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33396E-CB16-0E3A-4587-CF163B87D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353" y="2263309"/>
            <a:ext cx="10107612" cy="2015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4E78E-0F76-7CC3-9A33-DB865469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844BC-6836-6B56-5443-77C2D6B8E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188" y="6356350"/>
            <a:ext cx="8982544" cy="365125"/>
          </a:xfrm>
        </p:spPr>
        <p:txBody>
          <a:bodyPr>
            <a:normAutofit/>
          </a:bodyPr>
          <a:lstStyle/>
          <a:p>
            <a:r>
              <a:rPr lang="en-US" sz="9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Trade and Agriculture Directorate | Organisation for Economic Co-operation and Development (OECD) | </a:t>
            </a:r>
            <a:r>
              <a:rPr lang="en-US" sz="900" dirty="0">
                <a:effectLst/>
                <a:hlinkClick r:id="rId3" tooltip="mailto:tad.contact@oecd.org"/>
              </a:rPr>
              <a:t>tad.contact@oecd.org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9D020-ED92-FFAB-048A-0D492B16F270}"/>
              </a:ext>
            </a:extLst>
          </p:cNvPr>
          <p:cNvSpPr txBox="1"/>
          <p:nvPr/>
        </p:nvSpPr>
        <p:spPr>
          <a:xfrm>
            <a:off x="1164004" y="4720389"/>
            <a:ext cx="285409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all of the OECD’s research and analysis on trade at: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www.oecd.org/trade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www.oecd.org/agriculture</a:t>
            </a:r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116DC-B209-8F93-D598-BB89D5C2E4D4}"/>
              </a:ext>
            </a:extLst>
          </p:cNvPr>
          <p:cNvSpPr txBox="1"/>
          <p:nvPr/>
        </p:nvSpPr>
        <p:spPr>
          <a:xfrm>
            <a:off x="4185111" y="4725343"/>
            <a:ext cx="3064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reach us via e-mail by sending your message to: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tad.contact@oecd.org</a:t>
            </a:r>
            <a:endPara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BF64A-F9D2-26F1-BA7B-59C744F4068D}"/>
              </a:ext>
            </a:extLst>
          </p:cNvPr>
          <p:cNvSpPr txBox="1"/>
          <p:nvPr/>
        </p:nvSpPr>
        <p:spPr>
          <a:xfrm>
            <a:off x="7430336" y="4720388"/>
            <a:ext cx="32219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invite you to connect with us on Twitter by following:</a:t>
            </a:r>
          </a:p>
          <a:p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@OECDtrade</a:t>
            </a:r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>
                <a:solidFill>
                  <a:srgbClr val="04629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@OECDagriculture</a:t>
            </a:r>
            <a:endParaRPr lang="en-US" sz="1400" b="1" dirty="0">
              <a:solidFill>
                <a:srgbClr val="046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7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096A-4A7E-B141-5F7E-46B82B0D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taxonomy?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78975-2203-189E-CB9D-734E21A7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Lack of reliable information at global level on GP markets and policies</a:t>
            </a:r>
          </a:p>
          <a:p>
            <a:endParaRPr lang="en-GB" dirty="0"/>
          </a:p>
          <a:p>
            <a:r>
              <a:rPr lang="en-GB" dirty="0"/>
              <a:t>Uncertainty about extent to which governments discriminate in their own markets </a:t>
            </a:r>
          </a:p>
          <a:p>
            <a:endParaRPr lang="en-GB" dirty="0"/>
          </a:p>
          <a:p>
            <a:r>
              <a:rPr lang="en-GB" dirty="0"/>
              <a:t>Created as a global public good to map measures affecting cross-border procurement as a tool for economies to use to help guide policy-making and to promote better global understanding of state of GP markets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A852D-013B-552D-C3DE-367D3D2E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3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Taxonomy?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1532743"/>
            <a:ext cx="10910806" cy="51887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(1) Helps to promote efficient and effective use of public resources</a:t>
            </a:r>
          </a:p>
          <a:p>
            <a:pPr marL="1143000" lvl="1" indent="-457200"/>
            <a:r>
              <a:rPr lang="en-GB" dirty="0"/>
              <a:t>Value for money: economic efficiency + quality of services, goods or works </a:t>
            </a:r>
          </a:p>
          <a:p>
            <a:endParaRPr lang="en-GB" dirty="0"/>
          </a:p>
          <a:p>
            <a:r>
              <a:rPr lang="en-GB" dirty="0"/>
              <a:t>(2) Highlights nature of measures affecting cross-border procurement and</a:t>
            </a:r>
          </a:p>
          <a:p>
            <a:r>
              <a:rPr lang="en-GB" dirty="0"/>
              <a:t>      their impact on foreign suppliers</a:t>
            </a:r>
          </a:p>
          <a:p>
            <a:pPr marL="1143000" lvl="1" indent="-457200"/>
            <a:r>
              <a:rPr lang="en-GB" dirty="0"/>
              <a:t>One element into consideration; not casting judgment on legitimacy of public policy objectives</a:t>
            </a:r>
          </a:p>
          <a:p>
            <a:pPr marL="1143000" lvl="1" indent="-457200"/>
            <a:r>
              <a:rPr lang="en-GB" dirty="0"/>
              <a:t>Informs consideration of other, less trade restrictive measures to achieve the same policy objectives</a:t>
            </a:r>
          </a:p>
          <a:p>
            <a:endParaRPr lang="en-GB" dirty="0"/>
          </a:p>
          <a:p>
            <a:r>
              <a:rPr lang="en-GB" dirty="0"/>
              <a:t>(3) Helps economies to get a clear overall picture of their own system</a:t>
            </a:r>
          </a:p>
          <a:p>
            <a:pPr marL="1143000" lvl="1" indent="-457200"/>
            <a:r>
              <a:rPr lang="en-GB" dirty="0"/>
              <a:t>Increases transparency</a:t>
            </a:r>
          </a:p>
          <a:p>
            <a:pPr marL="1143000" lvl="1" indent="-457200"/>
            <a:r>
              <a:rPr lang="en-GB" dirty="0"/>
              <a:t>Help inform reform</a:t>
            </a:r>
          </a:p>
          <a:p>
            <a:pPr marL="1143000" lvl="1" indent="-457200"/>
            <a:r>
              <a:rPr lang="en-GB" dirty="0"/>
              <a:t>Helps inform negotiations of PTAs or WTO GPA </a:t>
            </a:r>
          </a:p>
          <a:p>
            <a:pPr marL="1600200" lvl="2" indent="-457200"/>
            <a:r>
              <a:rPr lang="en-GB" dirty="0"/>
              <a:t>Gap analysis</a:t>
            </a:r>
            <a:endParaRPr lang="en-US" dirty="0"/>
          </a:p>
          <a:p>
            <a:pPr marL="0" lvl="1" indent="68580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D7D18-8B48-79EE-8071-29BBA336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697806-1E02-0D65-48C7-EBC35376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(1) Coverage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3056-1AE8-79BC-CA21-712CCA0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9AE9-47FE-2932-935F-DF354A58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5" y="1429957"/>
            <a:ext cx="10108275" cy="529151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Measures affecting cross border procurement and whether and how they affect foreign suppliers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Many factors can impact “home bias” in procurement without being trade barriers. E.g.,</a:t>
            </a:r>
          </a:p>
          <a:p>
            <a:pPr marL="1143000" lvl="1" indent="-457200"/>
            <a:r>
              <a:rPr lang="en-GB" dirty="0"/>
              <a:t>Size of domestic market</a:t>
            </a:r>
          </a:p>
          <a:p>
            <a:pPr marL="1143000" lvl="1" indent="-457200"/>
            <a:r>
              <a:rPr lang="en-GB" dirty="0"/>
              <a:t>Distance to main trading partners</a:t>
            </a:r>
          </a:p>
          <a:p>
            <a:pPr marL="1143000" lvl="1" indent="-457200"/>
            <a:r>
              <a:rPr lang="en-GB" dirty="0"/>
              <a:t>Trade facilitation (shipping, infrastructure limitations)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But are also trade barriers in other areas that affect the competitiveness of bids</a:t>
            </a:r>
          </a:p>
          <a:p>
            <a:pPr marL="1143000" lvl="1" indent="-457200"/>
            <a:r>
              <a:rPr lang="en-GB" dirty="0"/>
              <a:t>Barriers to trade in goods (tariffs)</a:t>
            </a:r>
          </a:p>
          <a:p>
            <a:pPr marL="1143000" lvl="1" indent="-457200"/>
            <a:r>
              <a:rPr lang="en-GB" dirty="0"/>
              <a:t>Barriers to trade in services other than mode 3 (which is covered), such as mode 1 or mode 4</a:t>
            </a:r>
          </a:p>
          <a:p>
            <a:pPr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E660C-FE47-F816-A4B7-13731BAB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7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F4AC-45DE-EDB4-F949-29CFA5DD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EE9C-4AC9-6B9F-7507-3743DCBC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71466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Focuses on measures </a:t>
            </a:r>
            <a:r>
              <a:rPr lang="en-GB" dirty="0">
                <a:solidFill>
                  <a:srgbClr val="00B0F0"/>
                </a:solidFill>
              </a:rPr>
              <a:t>directly affecting procurement </a:t>
            </a:r>
            <a:r>
              <a:rPr lang="en-GB" dirty="0"/>
              <a:t>from a </a:t>
            </a:r>
            <a:r>
              <a:rPr lang="en-GB" dirty="0">
                <a:solidFill>
                  <a:srgbClr val="00B0F0"/>
                </a:solidFill>
              </a:rPr>
              <a:t>trade perspective </a:t>
            </a:r>
            <a:r>
              <a:rPr lang="en-GB" dirty="0"/>
              <a:t>(not all possible measures governing GP).</a:t>
            </a:r>
          </a:p>
          <a:p>
            <a:pPr marL="1143000" lvl="1" indent="-457200"/>
            <a:r>
              <a:rPr lang="en-GB" dirty="0"/>
              <a:t>Covers measures with any objective but without judgment</a:t>
            </a:r>
          </a:p>
          <a:p>
            <a:pPr marL="1600200" lvl="2" indent="-457200"/>
            <a:r>
              <a:rPr lang="en-GB" dirty="0"/>
              <a:t>Wide range of objectives in procurement (national security, disadvantaged groups or regions, sustainability) </a:t>
            </a:r>
          </a:p>
          <a:p>
            <a:pPr marL="1600200" lvl="2" indent="-457200"/>
            <a:r>
              <a:rPr lang="en-GB" dirty="0"/>
              <a:t>Refers to “measures that have an impact on trade” not “trade barriers”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Cast a </a:t>
            </a:r>
            <a:r>
              <a:rPr lang="en-GB" dirty="0">
                <a:solidFill>
                  <a:srgbClr val="00B0F0"/>
                </a:solidFill>
              </a:rPr>
              <a:t>wide net</a:t>
            </a:r>
            <a:r>
              <a:rPr lang="en-GB" dirty="0"/>
              <a:t>, and then can sift to focus on those that are trade restrictive</a:t>
            </a:r>
          </a:p>
          <a:p>
            <a:pPr marL="1143000" lvl="1" indent="-457200"/>
            <a:r>
              <a:rPr lang="en-GB" dirty="0"/>
              <a:t>Categories broadly defined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354B4-8C07-9AEA-2222-E14BA584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9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20B4-E6A1-8CE9-A6FE-4E822B68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 of the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3E39-6F67-A1C5-4B36-A93438AB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410346"/>
            <a:ext cx="10108275" cy="5447653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FDI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Can affect participation in GP bids as part of broader sector-wide restriction</a:t>
            </a:r>
          </a:p>
          <a:p>
            <a:pPr lvl="1"/>
            <a:r>
              <a:rPr lang="en-GB" dirty="0"/>
              <a:t>E.g., participation in construction services subject to joint venture or national ownership</a:t>
            </a:r>
          </a:p>
          <a:p>
            <a:pPr lvl="1"/>
            <a:r>
              <a:rPr lang="en-GB" dirty="0"/>
              <a:t>Combination of measures: bid requirement for local presence may not be a problem – unless GATS mode 3 restriction on doing so 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Subcentral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Increases complexity of data collection but ensures better coverage, given significant share of GP contracts</a:t>
            </a:r>
          </a:p>
          <a:p>
            <a:pPr marL="1143000" lvl="1" indent="-457200"/>
            <a:r>
              <a:rPr lang="en-US" dirty="0"/>
              <a:t>Advise to include to the extent possible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SOEs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 of specificity and diversity of laws governing SOEs. </a:t>
            </a:r>
          </a:p>
          <a:p>
            <a:pPr marL="1143000" lvl="1" indent="-457200"/>
            <a:r>
              <a:rPr lang="en-US" dirty="0"/>
              <a:t>Uses OECD SOE Guidelines definition </a:t>
            </a:r>
          </a:p>
          <a:p>
            <a:pPr marL="1143000" lvl="1" indent="-457200"/>
            <a:r>
              <a:rPr lang="en-US" dirty="0"/>
              <a:t>Currently being revised --  may capture not just 50% ownership but effective control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SOEs both bidders and contracting authorities</a:t>
            </a:r>
          </a:p>
          <a:p>
            <a:pPr marL="1143000" lvl="1" indent="-457200"/>
            <a:r>
              <a:rPr lang="en-US" dirty="0"/>
              <a:t>As bidders, check for unfair advantage (competitive neutrality) </a:t>
            </a:r>
          </a:p>
          <a:p>
            <a:pPr marL="1143000" lvl="1" indent="-457200"/>
            <a:r>
              <a:rPr lang="en-US" dirty="0"/>
              <a:t>As contracting entities, check for derogations from general GP regime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36103-BA76-2D00-0108-7150D8BB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54865"/>
      </p:ext>
    </p:extLst>
  </p:cSld>
  <p:clrMapOvr>
    <a:masterClrMapping/>
  </p:clrMapOvr>
</p:sld>
</file>

<file path=ppt/theme/theme1.xml><?xml version="1.0" encoding="utf-8"?>
<a:theme xmlns:a="http://schemas.openxmlformats.org/drawingml/2006/main" name="TAD_Blue">
  <a:themeElements>
    <a:clrScheme name="TAD blue">
      <a:dk1>
        <a:srgbClr val="FFFFFF"/>
      </a:dk1>
      <a:lt1>
        <a:srgbClr val="0AB8DF"/>
      </a:lt1>
      <a:dk2>
        <a:srgbClr val="0AB8DF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DCDD33A4-A627-4D1B-81ED-AE20F3CB8C7B}"/>
    </a:ext>
  </a:extLst>
</a:theme>
</file>

<file path=ppt/theme/theme2.xml><?xml version="1.0" encoding="utf-8"?>
<a:theme xmlns:a="http://schemas.openxmlformats.org/drawingml/2006/main" name="TAD_Green">
  <a:themeElements>
    <a:clrScheme name="TAD green">
      <a:dk1>
        <a:srgbClr val="FFFFFF"/>
      </a:dk1>
      <a:lt1>
        <a:srgbClr val="8CC63E"/>
      </a:lt1>
      <a:dk2>
        <a:srgbClr val="8CC63E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072F3FA0-988E-4090-B478-709935F7D6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TAD_PPT_template (2023)</Template>
  <TotalTime>252</TotalTime>
  <Words>1532</Words>
  <Application>Microsoft Office PowerPoint</Application>
  <PresentationFormat>Widescreen</PresentationFormat>
  <Paragraphs>238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Noto Sans</vt:lpstr>
      <vt:lpstr>TAD_Blue</vt:lpstr>
      <vt:lpstr>TAD_Green</vt:lpstr>
      <vt:lpstr>OECD Taxonomy: measuring trade barriers in public procurement</vt:lpstr>
      <vt:lpstr>Outline</vt:lpstr>
      <vt:lpstr>WHY</vt:lpstr>
      <vt:lpstr>Why a taxonomy?</vt:lpstr>
      <vt:lpstr>Why a Taxonomy?</vt:lpstr>
      <vt:lpstr>WHAT  (1) Coverage </vt:lpstr>
      <vt:lpstr>Coverage of the Taxonomy</vt:lpstr>
      <vt:lpstr>Coverage of the Taxonomy</vt:lpstr>
      <vt:lpstr>Coverage of the Taxonomy</vt:lpstr>
      <vt:lpstr>Coverage of the Taxonomy</vt:lpstr>
      <vt:lpstr>Coverage of the Taxonomy</vt:lpstr>
      <vt:lpstr>WHAT  (2) Entries</vt:lpstr>
      <vt:lpstr>Taxonomy entries </vt:lpstr>
      <vt:lpstr>Taxonomy entries: explicit measures  </vt:lpstr>
      <vt:lpstr>Taxonomy entries: explicit measures</vt:lpstr>
      <vt:lpstr>Taxonomy entries: implicit measures</vt:lpstr>
      <vt:lpstr>Taxonomy entries: implicit measures</vt:lpstr>
      <vt:lpstr>Taxonomy entries: implicit measures</vt:lpstr>
      <vt:lpstr>HOW</vt:lpstr>
      <vt:lpstr>Which measures to collect? </vt:lpstr>
      <vt:lpstr>Data collection </vt:lpstr>
      <vt:lpstr>Contact us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BOROS Caitlin, TAD/COM</dc:creator>
  <cp:lastModifiedBy>NIELSON-Julia</cp:lastModifiedBy>
  <cp:revision>18</cp:revision>
  <dcterms:created xsi:type="dcterms:W3CDTF">2023-04-14T10:11:24Z</dcterms:created>
  <dcterms:modified xsi:type="dcterms:W3CDTF">2024-02-05T12:13:28Z</dcterms:modified>
</cp:coreProperties>
</file>