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406" r:id="rId3"/>
    <p:sldId id="257" r:id="rId4"/>
    <p:sldId id="411" r:id="rId5"/>
    <p:sldId id="451" r:id="rId6"/>
    <p:sldId id="426" r:id="rId7"/>
    <p:sldId id="369" r:id="rId8"/>
    <p:sldId id="440" r:id="rId9"/>
    <p:sldId id="455" r:id="rId10"/>
    <p:sldId id="441" r:id="rId11"/>
    <p:sldId id="416" r:id="rId12"/>
    <p:sldId id="429" r:id="rId13"/>
    <p:sldId id="428" r:id="rId14"/>
    <p:sldId id="452" r:id="rId15"/>
    <p:sldId id="430" r:id="rId16"/>
    <p:sldId id="447" r:id="rId17"/>
    <p:sldId id="402" r:id="rId18"/>
    <p:sldId id="456" r:id="rId19"/>
    <p:sldId id="293" r:id="rId20"/>
  </p:sldIdLst>
  <p:sldSz cx="18288000" cy="10287000"/>
  <p:notesSz cx="6858000" cy="9144000"/>
  <p:embeddedFontLst>
    <p:embeddedFont>
      <p:font typeface="Arimo 1" panose="020B0604020202020204" charset="0"/>
      <p:regular r:id="rId22"/>
    </p:embeddedFont>
    <p:embeddedFont>
      <p:font typeface="Telegraf" panose="020B0604020202020204" charset="0"/>
      <p:regular r:id="rId23"/>
    </p:embeddedFont>
    <p:embeddedFont>
      <p:font typeface="Telegraf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" initials="N" lastIdx="2" clrIdx="0">
    <p:extLst>
      <p:ext uri="{19B8F6BF-5375-455C-9EA6-DF929625EA0E}">
        <p15:presenceInfo xmlns:p15="http://schemas.microsoft.com/office/powerpoint/2012/main" userId="Na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A07"/>
    <a:srgbClr val="F5DF4D"/>
    <a:srgbClr val="FFFFFF"/>
    <a:srgbClr val="0D3D44"/>
    <a:srgbClr val="AAC0C4"/>
    <a:srgbClr val="0F3E45"/>
    <a:srgbClr val="F7E14E"/>
    <a:srgbClr val="FBE44F"/>
    <a:srgbClr val="FAE44E"/>
    <a:srgbClr val="D9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741" autoAdjust="0"/>
  </p:normalViewPr>
  <p:slideViewPr>
    <p:cSldViewPr>
      <p:cViewPr varScale="1">
        <p:scale>
          <a:sx n="40" d="100"/>
          <a:sy n="40" d="100"/>
        </p:scale>
        <p:origin x="100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F29D1-D90B-422A-AA9B-9B8714BE9E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C26226-9062-487F-9B2B-08B006EA1D14}">
      <dgm:prSet phldrT="[Text]"/>
      <dgm:spPr/>
      <dgm:t>
        <a:bodyPr/>
        <a:lstStyle/>
        <a:p>
          <a:r>
            <a:rPr lang="ro-RO" dirty="0"/>
            <a:t>Public procurement </a:t>
          </a:r>
          <a:endParaRPr lang="fr-FR" dirty="0"/>
        </a:p>
      </dgm:t>
    </dgm:pt>
    <dgm:pt modelId="{C4C7DF5D-A851-40DC-AB3F-410A12BFCBEC}" type="parTrans" cxnId="{67EE6807-E98F-4960-97D7-A9F8CF4E355A}">
      <dgm:prSet/>
      <dgm:spPr/>
      <dgm:t>
        <a:bodyPr/>
        <a:lstStyle/>
        <a:p>
          <a:endParaRPr lang="fr-FR"/>
        </a:p>
      </dgm:t>
    </dgm:pt>
    <dgm:pt modelId="{60FCB57C-9609-490F-AF88-5CDFE43CDEFD}" type="sibTrans" cxnId="{67EE6807-E98F-4960-97D7-A9F8CF4E355A}">
      <dgm:prSet/>
      <dgm:spPr/>
      <dgm:t>
        <a:bodyPr/>
        <a:lstStyle/>
        <a:p>
          <a:endParaRPr lang="fr-FR"/>
        </a:p>
      </dgm:t>
    </dgm:pt>
    <dgm:pt modelId="{1E1FC3C0-C20B-4A72-A637-E69E6F957B1A}">
      <dgm:prSet phldrT="[Text]"/>
      <dgm:spPr/>
      <dgm:t>
        <a:bodyPr/>
        <a:lstStyle/>
        <a:p>
          <a:endParaRPr lang="ro-RO" dirty="0"/>
        </a:p>
        <a:p>
          <a:endParaRPr lang="ro-RO" dirty="0"/>
        </a:p>
        <a:p>
          <a:r>
            <a:rPr lang="ro-RO" dirty="0"/>
            <a:t>Digitalisation </a:t>
          </a:r>
          <a:endParaRPr lang="fr-FR" dirty="0"/>
        </a:p>
      </dgm:t>
    </dgm:pt>
    <dgm:pt modelId="{3FE3B5A3-4287-43B4-9267-0B18AE124C5D}" type="parTrans" cxnId="{00CBB89D-7924-42D5-B41E-FE4E693BAB06}">
      <dgm:prSet/>
      <dgm:spPr/>
      <dgm:t>
        <a:bodyPr/>
        <a:lstStyle/>
        <a:p>
          <a:endParaRPr lang="fr-FR"/>
        </a:p>
      </dgm:t>
    </dgm:pt>
    <dgm:pt modelId="{4B0836F1-0292-48DA-868C-05AE26A8D657}" type="sibTrans" cxnId="{00CBB89D-7924-42D5-B41E-FE4E693BAB06}">
      <dgm:prSet/>
      <dgm:spPr/>
      <dgm:t>
        <a:bodyPr/>
        <a:lstStyle/>
        <a:p>
          <a:endParaRPr lang="fr-FR"/>
        </a:p>
      </dgm:t>
    </dgm:pt>
    <dgm:pt modelId="{8B8F3094-4B75-4034-AB52-16D55A317CA0}">
      <dgm:prSet phldrT="[Text]"/>
      <dgm:spPr/>
      <dgm:t>
        <a:bodyPr/>
        <a:lstStyle/>
        <a:p>
          <a:r>
            <a:rPr lang="ro-RO" dirty="0"/>
            <a:t>Sustainability </a:t>
          </a:r>
          <a:endParaRPr lang="fr-FR" dirty="0"/>
        </a:p>
      </dgm:t>
    </dgm:pt>
    <dgm:pt modelId="{FBDB0B5A-05F9-47A1-8C09-D932285B8F8C}" type="sibTrans" cxnId="{C8BBAE68-C339-477F-ABE3-E46A0661BCFF}">
      <dgm:prSet/>
      <dgm:spPr/>
      <dgm:t>
        <a:bodyPr/>
        <a:lstStyle/>
        <a:p>
          <a:endParaRPr lang="fr-FR"/>
        </a:p>
      </dgm:t>
    </dgm:pt>
    <dgm:pt modelId="{3AC279C3-9A39-435F-ABDC-2E81B28D63A4}" type="parTrans" cxnId="{C8BBAE68-C339-477F-ABE3-E46A0661BCFF}">
      <dgm:prSet/>
      <dgm:spPr/>
      <dgm:t>
        <a:bodyPr/>
        <a:lstStyle/>
        <a:p>
          <a:endParaRPr lang="fr-FR"/>
        </a:p>
      </dgm:t>
    </dgm:pt>
    <dgm:pt modelId="{6CBAA4CE-617F-4CBB-8392-4B8A6FACF322}" type="pres">
      <dgm:prSet presAssocID="{AA4F29D1-D90B-422A-AA9B-9B8714BE9E1C}" presName="compositeShape" presStyleCnt="0">
        <dgm:presLayoutVars>
          <dgm:chMax val="7"/>
          <dgm:dir/>
          <dgm:resizeHandles val="exact"/>
        </dgm:presLayoutVars>
      </dgm:prSet>
      <dgm:spPr/>
    </dgm:pt>
    <dgm:pt modelId="{361CE4E9-E9FB-4880-A924-0867B2B39B7E}" type="pres">
      <dgm:prSet presAssocID="{55C26226-9062-487F-9B2B-08B006EA1D14}" presName="circ1" presStyleLbl="vennNode1" presStyleIdx="0" presStyleCnt="3"/>
      <dgm:spPr/>
    </dgm:pt>
    <dgm:pt modelId="{2A92529C-B1EC-4C75-8680-002878668DEA}" type="pres">
      <dgm:prSet presAssocID="{55C26226-9062-487F-9B2B-08B006EA1D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19FC99-99A4-41FD-84CB-CFF9570F92FB}" type="pres">
      <dgm:prSet presAssocID="{1E1FC3C0-C20B-4A72-A637-E69E6F957B1A}" presName="circ2" presStyleLbl="vennNode1" presStyleIdx="1" presStyleCnt="3" custLinFactNeighborX="1329" custLinFactNeighborY="-55"/>
      <dgm:spPr/>
    </dgm:pt>
    <dgm:pt modelId="{3FC3DA41-FFE1-4FEE-B1AD-90F3B1DB8F85}" type="pres">
      <dgm:prSet presAssocID="{1E1FC3C0-C20B-4A72-A637-E69E6F957B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EBD697-E778-46B9-820E-54259F746D70}" type="pres">
      <dgm:prSet presAssocID="{8B8F3094-4B75-4034-AB52-16D55A317CA0}" presName="circ3" presStyleLbl="vennNode1" presStyleIdx="2" presStyleCnt="3" custLinFactNeighborX="1026" custLinFactNeighborY="499"/>
      <dgm:spPr/>
    </dgm:pt>
    <dgm:pt modelId="{AE4D7D4D-E064-43E4-9689-8A4D404266AF}" type="pres">
      <dgm:prSet presAssocID="{8B8F3094-4B75-4034-AB52-16D55A317C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7EE6807-E98F-4960-97D7-A9F8CF4E355A}" srcId="{AA4F29D1-D90B-422A-AA9B-9B8714BE9E1C}" destId="{55C26226-9062-487F-9B2B-08B006EA1D14}" srcOrd="0" destOrd="0" parTransId="{C4C7DF5D-A851-40DC-AB3F-410A12BFCBEC}" sibTransId="{60FCB57C-9609-490F-AF88-5CDFE43CDEFD}"/>
    <dgm:cxn modelId="{C8BBAE68-C339-477F-ABE3-E46A0661BCFF}" srcId="{AA4F29D1-D90B-422A-AA9B-9B8714BE9E1C}" destId="{8B8F3094-4B75-4034-AB52-16D55A317CA0}" srcOrd="2" destOrd="0" parTransId="{3AC279C3-9A39-435F-ABDC-2E81B28D63A4}" sibTransId="{FBDB0B5A-05F9-47A1-8C09-D932285B8F8C}"/>
    <dgm:cxn modelId="{6BCCDE8E-F8C1-408B-8BC1-DEC8B5311A05}" type="presOf" srcId="{8B8F3094-4B75-4034-AB52-16D55A317CA0}" destId="{AE4D7D4D-E064-43E4-9689-8A4D404266AF}" srcOrd="1" destOrd="0" presId="urn:microsoft.com/office/officeart/2005/8/layout/venn1"/>
    <dgm:cxn modelId="{9D23908F-280D-4669-B4EF-DB38194173F1}" type="presOf" srcId="{55C26226-9062-487F-9B2B-08B006EA1D14}" destId="{361CE4E9-E9FB-4880-A924-0867B2B39B7E}" srcOrd="0" destOrd="0" presId="urn:microsoft.com/office/officeart/2005/8/layout/venn1"/>
    <dgm:cxn modelId="{00CBB89D-7924-42D5-B41E-FE4E693BAB06}" srcId="{AA4F29D1-D90B-422A-AA9B-9B8714BE9E1C}" destId="{1E1FC3C0-C20B-4A72-A637-E69E6F957B1A}" srcOrd="1" destOrd="0" parTransId="{3FE3B5A3-4287-43B4-9267-0B18AE124C5D}" sibTransId="{4B0836F1-0292-48DA-868C-05AE26A8D657}"/>
    <dgm:cxn modelId="{770498AC-A9AB-4A8D-93C4-658C5C16A279}" type="presOf" srcId="{AA4F29D1-D90B-422A-AA9B-9B8714BE9E1C}" destId="{6CBAA4CE-617F-4CBB-8392-4B8A6FACF322}" srcOrd="0" destOrd="0" presId="urn:microsoft.com/office/officeart/2005/8/layout/venn1"/>
    <dgm:cxn modelId="{637A55CD-6A1E-4CAB-AF45-55FFEB43A185}" type="presOf" srcId="{1E1FC3C0-C20B-4A72-A637-E69E6F957B1A}" destId="{8519FC99-99A4-41FD-84CB-CFF9570F92FB}" srcOrd="0" destOrd="0" presId="urn:microsoft.com/office/officeart/2005/8/layout/venn1"/>
    <dgm:cxn modelId="{42C571E0-94A7-4CA8-B4A9-171E67908B45}" type="presOf" srcId="{8B8F3094-4B75-4034-AB52-16D55A317CA0}" destId="{D6EBD697-E778-46B9-820E-54259F746D70}" srcOrd="0" destOrd="0" presId="urn:microsoft.com/office/officeart/2005/8/layout/venn1"/>
    <dgm:cxn modelId="{AAC04FE5-4362-4087-84CA-C3B7478DDE3B}" type="presOf" srcId="{55C26226-9062-487F-9B2B-08B006EA1D14}" destId="{2A92529C-B1EC-4C75-8680-002878668DEA}" srcOrd="1" destOrd="0" presId="urn:microsoft.com/office/officeart/2005/8/layout/venn1"/>
    <dgm:cxn modelId="{04AA22FF-B65F-4BEE-BE16-B7CE631E22CC}" type="presOf" srcId="{1E1FC3C0-C20B-4A72-A637-E69E6F957B1A}" destId="{3FC3DA41-FFE1-4FEE-B1AD-90F3B1DB8F85}" srcOrd="1" destOrd="0" presId="urn:microsoft.com/office/officeart/2005/8/layout/venn1"/>
    <dgm:cxn modelId="{6086AB18-0C45-4164-87FC-8D83F7B777A3}" type="presParOf" srcId="{6CBAA4CE-617F-4CBB-8392-4B8A6FACF322}" destId="{361CE4E9-E9FB-4880-A924-0867B2B39B7E}" srcOrd="0" destOrd="0" presId="urn:microsoft.com/office/officeart/2005/8/layout/venn1"/>
    <dgm:cxn modelId="{F86FECBB-5D8C-4B77-BF42-11E1FA47AFCD}" type="presParOf" srcId="{6CBAA4CE-617F-4CBB-8392-4B8A6FACF322}" destId="{2A92529C-B1EC-4C75-8680-002878668DEA}" srcOrd="1" destOrd="0" presId="urn:microsoft.com/office/officeart/2005/8/layout/venn1"/>
    <dgm:cxn modelId="{163C3F9D-1456-47AD-B5FE-2A522CB011AC}" type="presParOf" srcId="{6CBAA4CE-617F-4CBB-8392-4B8A6FACF322}" destId="{8519FC99-99A4-41FD-84CB-CFF9570F92FB}" srcOrd="2" destOrd="0" presId="urn:microsoft.com/office/officeart/2005/8/layout/venn1"/>
    <dgm:cxn modelId="{A0FFD148-C3DD-41DC-9911-0C96EB22245B}" type="presParOf" srcId="{6CBAA4CE-617F-4CBB-8392-4B8A6FACF322}" destId="{3FC3DA41-FFE1-4FEE-B1AD-90F3B1DB8F85}" srcOrd="3" destOrd="0" presId="urn:microsoft.com/office/officeart/2005/8/layout/venn1"/>
    <dgm:cxn modelId="{1E843AA0-4319-464B-BEDE-47C8772F2A58}" type="presParOf" srcId="{6CBAA4CE-617F-4CBB-8392-4B8A6FACF322}" destId="{D6EBD697-E778-46B9-820E-54259F746D70}" srcOrd="4" destOrd="0" presId="urn:microsoft.com/office/officeart/2005/8/layout/venn1"/>
    <dgm:cxn modelId="{D431CA4D-4ABA-4D52-B0B8-E9C0C3ABB5B9}" type="presParOf" srcId="{6CBAA4CE-617F-4CBB-8392-4B8A6FACF322}" destId="{AE4D7D4D-E064-43E4-9689-8A4D404266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E5929-0D9C-4558-962D-475B2F3416A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D207C643-2BA5-484E-BB56-6EFA0DB56A8D}">
      <dgm:prSet phldrT="[Text]" custT="1"/>
      <dgm:spPr/>
      <dgm:t>
        <a:bodyPr/>
        <a:lstStyle/>
        <a:p>
          <a:r>
            <a:rPr lang="ro-RO" sz="3200" dirty="0">
              <a:latin typeface="Telegraf" panose="020B0604020202020204" charset="0"/>
            </a:rPr>
            <a:t>e-Procurement</a:t>
          </a:r>
          <a:endParaRPr lang="fr-FR" sz="3200" dirty="0">
            <a:latin typeface="Telegraf" panose="020B0604020202020204" charset="0"/>
          </a:endParaRPr>
        </a:p>
      </dgm:t>
    </dgm:pt>
    <dgm:pt modelId="{23570EF1-E972-4F5F-BA7B-875C39281B58}" type="parTrans" cxnId="{8472DFD5-9532-417C-A06C-831D2160DA84}">
      <dgm:prSet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4D735F7A-F25F-4454-9C2F-2BAFD80A702C}" type="sibTrans" cxnId="{8472DFD5-9532-417C-A06C-831D2160DA84}">
      <dgm:prSet custT="1"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DA90D93F-48CB-474F-81A5-BD9919C488D0}">
      <dgm:prSet phldrT="[Text]" custT="1"/>
      <dgm:spPr/>
      <dgm:t>
        <a:bodyPr/>
        <a:lstStyle/>
        <a:p>
          <a:r>
            <a:rPr lang="ro-RO" sz="3200" u="none" dirty="0">
              <a:latin typeface="Telegraf" panose="020B0604020202020204" charset="0"/>
            </a:rPr>
            <a:t>Data infrastructure</a:t>
          </a:r>
          <a:endParaRPr lang="fr-FR" sz="3200" u="none" dirty="0">
            <a:latin typeface="Telegraf" panose="020B0604020202020204" charset="0"/>
          </a:endParaRPr>
        </a:p>
      </dgm:t>
    </dgm:pt>
    <dgm:pt modelId="{AE2D72F1-6A2B-454D-902A-51873D59C4AF}" type="parTrans" cxnId="{B978C448-60D8-4335-B9C8-F932929CF23F}">
      <dgm:prSet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D63CB264-FFC1-49F9-8186-7E2AF71D5BF8}" type="sibTrans" cxnId="{B978C448-60D8-4335-B9C8-F932929CF23F}">
      <dgm:prSet custT="1"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3C808C09-2BFB-412C-A7C8-8C6C84B6028D}">
      <dgm:prSet phldrT="[Text]" custT="1"/>
      <dgm:spPr/>
      <dgm:t>
        <a:bodyPr/>
        <a:lstStyle/>
        <a:p>
          <a:r>
            <a:rPr lang="ro-RO" sz="3200" dirty="0">
              <a:latin typeface="Telegraf" panose="020B0604020202020204" charset="0"/>
            </a:rPr>
            <a:t>Digital technologies</a:t>
          </a:r>
          <a:endParaRPr lang="fr-FR" sz="3200" dirty="0">
            <a:latin typeface="Telegraf" panose="020B0604020202020204" charset="0"/>
          </a:endParaRPr>
        </a:p>
      </dgm:t>
    </dgm:pt>
    <dgm:pt modelId="{AF3CDF8D-4452-4CE4-8F47-EB091C3BB164}" type="parTrans" cxnId="{10F4E2CD-E6B0-491D-B230-7F1C12B07AAA}">
      <dgm:prSet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1E7F9EC1-9C95-498F-BD5D-976F7B7D060E}" type="sibTrans" cxnId="{10F4E2CD-E6B0-491D-B230-7F1C12B07AAA}">
      <dgm:prSet/>
      <dgm:spPr/>
      <dgm:t>
        <a:bodyPr/>
        <a:lstStyle/>
        <a:p>
          <a:endParaRPr lang="fr-FR" sz="3200">
            <a:latin typeface="Telegraf" panose="020B0604020202020204" charset="0"/>
          </a:endParaRPr>
        </a:p>
      </dgm:t>
    </dgm:pt>
    <dgm:pt modelId="{062E1397-A1E3-46D5-B464-AF96FBC80CD8}" type="pres">
      <dgm:prSet presAssocID="{3A3E5929-0D9C-4558-962D-475B2F3416AD}" presName="Name0" presStyleCnt="0">
        <dgm:presLayoutVars>
          <dgm:dir/>
          <dgm:resizeHandles val="exact"/>
        </dgm:presLayoutVars>
      </dgm:prSet>
      <dgm:spPr/>
    </dgm:pt>
    <dgm:pt modelId="{34EEE182-53A4-4D5C-8929-ADC7A1A016E9}" type="pres">
      <dgm:prSet presAssocID="{D207C643-2BA5-484E-BB56-6EFA0DB56A8D}" presName="node" presStyleLbl="node1" presStyleIdx="0" presStyleCnt="3" custLinFactNeighborX="718" custLinFactNeighborY="-19965">
        <dgm:presLayoutVars>
          <dgm:bulletEnabled val="1"/>
        </dgm:presLayoutVars>
      </dgm:prSet>
      <dgm:spPr/>
    </dgm:pt>
    <dgm:pt modelId="{1787A350-7C38-41F0-A4E9-3AD8CF424502}" type="pres">
      <dgm:prSet presAssocID="{4D735F7A-F25F-4454-9C2F-2BAFD80A702C}" presName="sibTrans" presStyleLbl="sibTrans2D1" presStyleIdx="0" presStyleCnt="2"/>
      <dgm:spPr/>
    </dgm:pt>
    <dgm:pt modelId="{1672A8C9-86A0-4144-B4CA-68B0DC362017}" type="pres">
      <dgm:prSet presAssocID="{4D735F7A-F25F-4454-9C2F-2BAFD80A702C}" presName="connectorText" presStyleLbl="sibTrans2D1" presStyleIdx="0" presStyleCnt="2"/>
      <dgm:spPr/>
    </dgm:pt>
    <dgm:pt modelId="{4D76344B-A191-4BFC-BD5C-4915988A4B62}" type="pres">
      <dgm:prSet presAssocID="{DA90D93F-48CB-474F-81A5-BD9919C488D0}" presName="node" presStyleLbl="node1" presStyleIdx="1" presStyleCnt="3">
        <dgm:presLayoutVars>
          <dgm:bulletEnabled val="1"/>
        </dgm:presLayoutVars>
      </dgm:prSet>
      <dgm:spPr/>
    </dgm:pt>
    <dgm:pt modelId="{2202B09F-F150-4897-AC3E-78DF3651158D}" type="pres">
      <dgm:prSet presAssocID="{D63CB264-FFC1-49F9-8186-7E2AF71D5BF8}" presName="sibTrans" presStyleLbl="sibTrans2D1" presStyleIdx="1" presStyleCnt="2"/>
      <dgm:spPr/>
    </dgm:pt>
    <dgm:pt modelId="{643768E3-3C66-4C3B-B87F-B5CCBF1304FF}" type="pres">
      <dgm:prSet presAssocID="{D63CB264-FFC1-49F9-8186-7E2AF71D5BF8}" presName="connectorText" presStyleLbl="sibTrans2D1" presStyleIdx="1" presStyleCnt="2"/>
      <dgm:spPr/>
    </dgm:pt>
    <dgm:pt modelId="{89CA0C1B-F18E-44D4-9877-EF8351DEA144}" type="pres">
      <dgm:prSet presAssocID="{3C808C09-2BFB-412C-A7C8-8C6C84B6028D}" presName="node" presStyleLbl="node1" presStyleIdx="2" presStyleCnt="3">
        <dgm:presLayoutVars>
          <dgm:bulletEnabled val="1"/>
        </dgm:presLayoutVars>
      </dgm:prSet>
      <dgm:spPr/>
    </dgm:pt>
  </dgm:ptLst>
  <dgm:cxnLst>
    <dgm:cxn modelId="{92294924-5AA9-4993-926F-17239C2E63E7}" type="presOf" srcId="{D63CB264-FFC1-49F9-8186-7E2AF71D5BF8}" destId="{2202B09F-F150-4897-AC3E-78DF3651158D}" srcOrd="0" destOrd="0" presId="urn:microsoft.com/office/officeart/2005/8/layout/process1"/>
    <dgm:cxn modelId="{8CFD4E28-DB05-4E30-B918-106F5D78A7DF}" type="presOf" srcId="{D207C643-2BA5-484E-BB56-6EFA0DB56A8D}" destId="{34EEE182-53A4-4D5C-8929-ADC7A1A016E9}" srcOrd="0" destOrd="0" presId="urn:microsoft.com/office/officeart/2005/8/layout/process1"/>
    <dgm:cxn modelId="{AC91F55F-35C9-431B-995A-D0F68C93D36D}" type="presOf" srcId="{D63CB264-FFC1-49F9-8186-7E2AF71D5BF8}" destId="{643768E3-3C66-4C3B-B87F-B5CCBF1304FF}" srcOrd="1" destOrd="0" presId="urn:microsoft.com/office/officeart/2005/8/layout/process1"/>
    <dgm:cxn modelId="{B978C448-60D8-4335-B9C8-F932929CF23F}" srcId="{3A3E5929-0D9C-4558-962D-475B2F3416AD}" destId="{DA90D93F-48CB-474F-81A5-BD9919C488D0}" srcOrd="1" destOrd="0" parTransId="{AE2D72F1-6A2B-454D-902A-51873D59C4AF}" sibTransId="{D63CB264-FFC1-49F9-8186-7E2AF71D5BF8}"/>
    <dgm:cxn modelId="{2EBB6772-2B1A-4C0A-991B-1D7F314C6F9F}" type="presOf" srcId="{3C808C09-2BFB-412C-A7C8-8C6C84B6028D}" destId="{89CA0C1B-F18E-44D4-9877-EF8351DEA144}" srcOrd="0" destOrd="0" presId="urn:microsoft.com/office/officeart/2005/8/layout/process1"/>
    <dgm:cxn modelId="{9ECE71C5-0FB4-47D2-AE67-53908F44B34E}" type="presOf" srcId="{4D735F7A-F25F-4454-9C2F-2BAFD80A702C}" destId="{1787A350-7C38-41F0-A4E9-3AD8CF424502}" srcOrd="0" destOrd="0" presId="urn:microsoft.com/office/officeart/2005/8/layout/process1"/>
    <dgm:cxn modelId="{10F4E2CD-E6B0-491D-B230-7F1C12B07AAA}" srcId="{3A3E5929-0D9C-4558-962D-475B2F3416AD}" destId="{3C808C09-2BFB-412C-A7C8-8C6C84B6028D}" srcOrd="2" destOrd="0" parTransId="{AF3CDF8D-4452-4CE4-8F47-EB091C3BB164}" sibTransId="{1E7F9EC1-9C95-498F-BD5D-976F7B7D060E}"/>
    <dgm:cxn modelId="{770C72D3-96AB-4A30-8E8E-0804EC494224}" type="presOf" srcId="{4D735F7A-F25F-4454-9C2F-2BAFD80A702C}" destId="{1672A8C9-86A0-4144-B4CA-68B0DC362017}" srcOrd="1" destOrd="0" presId="urn:microsoft.com/office/officeart/2005/8/layout/process1"/>
    <dgm:cxn modelId="{8472DFD5-9532-417C-A06C-831D2160DA84}" srcId="{3A3E5929-0D9C-4558-962D-475B2F3416AD}" destId="{D207C643-2BA5-484E-BB56-6EFA0DB56A8D}" srcOrd="0" destOrd="0" parTransId="{23570EF1-E972-4F5F-BA7B-875C39281B58}" sibTransId="{4D735F7A-F25F-4454-9C2F-2BAFD80A702C}"/>
    <dgm:cxn modelId="{FAC9CCE4-015B-400D-96CA-DB7D2CD04F39}" type="presOf" srcId="{3A3E5929-0D9C-4558-962D-475B2F3416AD}" destId="{062E1397-A1E3-46D5-B464-AF96FBC80CD8}" srcOrd="0" destOrd="0" presId="urn:microsoft.com/office/officeart/2005/8/layout/process1"/>
    <dgm:cxn modelId="{7099B4E9-0F45-4D89-AC91-9200A876D808}" type="presOf" srcId="{DA90D93F-48CB-474F-81A5-BD9919C488D0}" destId="{4D76344B-A191-4BFC-BD5C-4915988A4B62}" srcOrd="0" destOrd="0" presId="urn:microsoft.com/office/officeart/2005/8/layout/process1"/>
    <dgm:cxn modelId="{5F5500EC-A76C-4EE3-B60E-4A2EF67E5736}" type="presParOf" srcId="{062E1397-A1E3-46D5-B464-AF96FBC80CD8}" destId="{34EEE182-53A4-4D5C-8929-ADC7A1A016E9}" srcOrd="0" destOrd="0" presId="urn:microsoft.com/office/officeart/2005/8/layout/process1"/>
    <dgm:cxn modelId="{54A869F8-0E35-450E-8B8B-9717FDF07910}" type="presParOf" srcId="{062E1397-A1E3-46D5-B464-AF96FBC80CD8}" destId="{1787A350-7C38-41F0-A4E9-3AD8CF424502}" srcOrd="1" destOrd="0" presId="urn:microsoft.com/office/officeart/2005/8/layout/process1"/>
    <dgm:cxn modelId="{0827274D-EE30-4D6B-AA72-DA161792A553}" type="presParOf" srcId="{1787A350-7C38-41F0-A4E9-3AD8CF424502}" destId="{1672A8C9-86A0-4144-B4CA-68B0DC362017}" srcOrd="0" destOrd="0" presId="urn:microsoft.com/office/officeart/2005/8/layout/process1"/>
    <dgm:cxn modelId="{E0C42110-1EBA-44F1-AE39-7D79D2679722}" type="presParOf" srcId="{062E1397-A1E3-46D5-B464-AF96FBC80CD8}" destId="{4D76344B-A191-4BFC-BD5C-4915988A4B62}" srcOrd="2" destOrd="0" presId="urn:microsoft.com/office/officeart/2005/8/layout/process1"/>
    <dgm:cxn modelId="{CC066B35-B2A6-4144-9F21-8963E12C5F74}" type="presParOf" srcId="{062E1397-A1E3-46D5-B464-AF96FBC80CD8}" destId="{2202B09F-F150-4897-AC3E-78DF3651158D}" srcOrd="3" destOrd="0" presId="urn:microsoft.com/office/officeart/2005/8/layout/process1"/>
    <dgm:cxn modelId="{53166A79-0DF1-4FFA-AB67-DEB1AA328ED7}" type="presParOf" srcId="{2202B09F-F150-4897-AC3E-78DF3651158D}" destId="{643768E3-3C66-4C3B-B87F-B5CCBF1304FF}" srcOrd="0" destOrd="0" presId="urn:microsoft.com/office/officeart/2005/8/layout/process1"/>
    <dgm:cxn modelId="{06BCE006-DCC7-4922-AD6A-DE51F7E5DABC}" type="presParOf" srcId="{062E1397-A1E3-46D5-B464-AF96FBC80CD8}" destId="{89CA0C1B-F18E-44D4-9877-EF8351DEA1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8D2A7-0F94-4866-8DD2-2F0EE86A3941}" type="doc">
      <dgm:prSet loTypeId="urn:microsoft.com/office/officeart/2005/8/layout/arrow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C18ABC-113D-4860-AB52-57D643567CE3}">
      <dgm:prSet phldrT="[Text]"/>
      <dgm:spPr/>
      <dgm:t>
        <a:bodyPr/>
        <a:lstStyle/>
        <a:p>
          <a:endParaRPr lang="fr-FR" dirty="0"/>
        </a:p>
      </dgm:t>
    </dgm:pt>
    <dgm:pt modelId="{801D430F-008D-41D3-93A2-FE7DE5B0A57E}" type="parTrans" cxnId="{EC14D462-E768-4947-BB85-69B6A6EC36D3}">
      <dgm:prSet/>
      <dgm:spPr/>
      <dgm:t>
        <a:bodyPr/>
        <a:lstStyle/>
        <a:p>
          <a:endParaRPr lang="fr-FR"/>
        </a:p>
      </dgm:t>
    </dgm:pt>
    <dgm:pt modelId="{C9B1E919-212D-4198-AD82-4CC277630419}" type="sibTrans" cxnId="{EC14D462-E768-4947-BB85-69B6A6EC36D3}">
      <dgm:prSet/>
      <dgm:spPr/>
      <dgm:t>
        <a:bodyPr/>
        <a:lstStyle/>
        <a:p>
          <a:endParaRPr lang="fr-FR"/>
        </a:p>
      </dgm:t>
    </dgm:pt>
    <dgm:pt modelId="{E6860C19-FB0B-46AE-904D-5631369770AD}">
      <dgm:prSet phldrT="[Text]" custT="1"/>
      <dgm:spPr/>
      <dgm:t>
        <a:bodyPr/>
        <a:lstStyle/>
        <a:p>
          <a:endParaRPr lang="fr-FR" sz="3200" dirty="0">
            <a:latin typeface="Telegraf" panose="020B0604020202020204" charset="0"/>
          </a:endParaRPr>
        </a:p>
      </dgm:t>
    </dgm:pt>
    <dgm:pt modelId="{7CECF4CE-5D50-4B05-9627-29CD2B42F123}" type="parTrans" cxnId="{6EEB7444-A38E-41C0-A7A2-003A9E49CFAC}">
      <dgm:prSet/>
      <dgm:spPr/>
      <dgm:t>
        <a:bodyPr/>
        <a:lstStyle/>
        <a:p>
          <a:endParaRPr lang="fr-FR"/>
        </a:p>
      </dgm:t>
    </dgm:pt>
    <dgm:pt modelId="{23EDDDD9-16BC-4D7E-B84D-420792566EA7}" type="sibTrans" cxnId="{6EEB7444-A38E-41C0-A7A2-003A9E49CFAC}">
      <dgm:prSet/>
      <dgm:spPr/>
      <dgm:t>
        <a:bodyPr/>
        <a:lstStyle/>
        <a:p>
          <a:endParaRPr lang="fr-FR"/>
        </a:p>
      </dgm:t>
    </dgm:pt>
    <dgm:pt modelId="{B3C1E06C-7B44-4483-90E1-DA31C197DD67}" type="pres">
      <dgm:prSet presAssocID="{8D48D2A7-0F94-4866-8DD2-2F0EE86A3941}" presName="compositeShape" presStyleCnt="0">
        <dgm:presLayoutVars>
          <dgm:chMax val="2"/>
          <dgm:dir/>
          <dgm:resizeHandles val="exact"/>
        </dgm:presLayoutVars>
      </dgm:prSet>
      <dgm:spPr/>
    </dgm:pt>
    <dgm:pt modelId="{50DB92AC-3D31-4095-A20F-E54D9A84DEC5}" type="pres">
      <dgm:prSet presAssocID="{9EC18ABC-113D-4860-AB52-57D643567CE3}" presName="upArrow" presStyleLbl="node1" presStyleIdx="0" presStyleCnt="2" custScaleX="47456" custScaleY="79640"/>
      <dgm:spPr/>
    </dgm:pt>
    <dgm:pt modelId="{5DC55E18-558B-4FC8-88A0-29BADB9E4A89}" type="pres">
      <dgm:prSet presAssocID="{9EC18ABC-113D-4860-AB52-57D643567CE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3E3322BB-A088-466D-8B5D-B2C0E707C01C}" type="pres">
      <dgm:prSet presAssocID="{E6860C19-FB0B-46AE-904D-5631369770AD}" presName="downArrow" presStyleLbl="node1" presStyleIdx="1" presStyleCnt="2" custScaleX="47481" custScaleY="74527"/>
      <dgm:spPr/>
    </dgm:pt>
    <dgm:pt modelId="{E6B1213F-16E7-4117-80AE-AEDD05FA7BC6}" type="pres">
      <dgm:prSet presAssocID="{E6860C19-FB0B-46AE-904D-5631369770A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51C8112-23E9-43CC-9B8C-67F3937B5EB4}" type="presOf" srcId="{8D48D2A7-0F94-4866-8DD2-2F0EE86A3941}" destId="{B3C1E06C-7B44-4483-90E1-DA31C197DD67}" srcOrd="0" destOrd="0" presId="urn:microsoft.com/office/officeart/2005/8/layout/arrow4"/>
    <dgm:cxn modelId="{EC14D462-E768-4947-BB85-69B6A6EC36D3}" srcId="{8D48D2A7-0F94-4866-8DD2-2F0EE86A3941}" destId="{9EC18ABC-113D-4860-AB52-57D643567CE3}" srcOrd="0" destOrd="0" parTransId="{801D430F-008D-41D3-93A2-FE7DE5B0A57E}" sibTransId="{C9B1E919-212D-4198-AD82-4CC277630419}"/>
    <dgm:cxn modelId="{6EEB7444-A38E-41C0-A7A2-003A9E49CFAC}" srcId="{8D48D2A7-0F94-4866-8DD2-2F0EE86A3941}" destId="{E6860C19-FB0B-46AE-904D-5631369770AD}" srcOrd="1" destOrd="0" parTransId="{7CECF4CE-5D50-4B05-9627-29CD2B42F123}" sibTransId="{23EDDDD9-16BC-4D7E-B84D-420792566EA7}"/>
    <dgm:cxn modelId="{6BC0809E-31C1-4D83-9E3C-04D305C34B88}" type="presOf" srcId="{E6860C19-FB0B-46AE-904D-5631369770AD}" destId="{E6B1213F-16E7-4117-80AE-AEDD05FA7BC6}" srcOrd="0" destOrd="0" presId="urn:microsoft.com/office/officeart/2005/8/layout/arrow4"/>
    <dgm:cxn modelId="{675582AE-20F1-424F-8316-FAE26573DB57}" type="presOf" srcId="{9EC18ABC-113D-4860-AB52-57D643567CE3}" destId="{5DC55E18-558B-4FC8-88A0-29BADB9E4A89}" srcOrd="0" destOrd="0" presId="urn:microsoft.com/office/officeart/2005/8/layout/arrow4"/>
    <dgm:cxn modelId="{B624B571-33C6-41D7-8866-77BF4BADDB0F}" type="presParOf" srcId="{B3C1E06C-7B44-4483-90E1-DA31C197DD67}" destId="{50DB92AC-3D31-4095-A20F-E54D9A84DEC5}" srcOrd="0" destOrd="0" presId="urn:microsoft.com/office/officeart/2005/8/layout/arrow4"/>
    <dgm:cxn modelId="{35135B30-0466-400E-B94A-7B53432FA365}" type="presParOf" srcId="{B3C1E06C-7B44-4483-90E1-DA31C197DD67}" destId="{5DC55E18-558B-4FC8-88A0-29BADB9E4A89}" srcOrd="1" destOrd="0" presId="urn:microsoft.com/office/officeart/2005/8/layout/arrow4"/>
    <dgm:cxn modelId="{4F2C2174-BB12-4682-B79F-E57CCA956AD7}" type="presParOf" srcId="{B3C1E06C-7B44-4483-90E1-DA31C197DD67}" destId="{3E3322BB-A088-466D-8B5D-B2C0E707C01C}" srcOrd="2" destOrd="0" presId="urn:microsoft.com/office/officeart/2005/8/layout/arrow4"/>
    <dgm:cxn modelId="{02432C95-07EA-41F0-8F8F-11631CB98EBD}" type="presParOf" srcId="{B3C1E06C-7B44-4483-90E1-DA31C197DD67}" destId="{E6B1213F-16E7-4117-80AE-AEDD05FA7BC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E5929-0D9C-4558-962D-475B2F3416A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D207C643-2BA5-484E-BB56-6EFA0DB56A8D}">
      <dgm:prSet phldrT="[Text]" custT="1"/>
      <dgm:spPr/>
      <dgm:t>
        <a:bodyPr/>
        <a:lstStyle/>
        <a:p>
          <a:r>
            <a:rPr lang="ro-RO" sz="3200" dirty="0">
              <a:latin typeface="Telegraf" panose="020B0604020202020204" charset="0"/>
            </a:rPr>
            <a:t>Planning </a:t>
          </a:r>
          <a:endParaRPr lang="fr-FR" sz="3200" dirty="0">
            <a:latin typeface="Telegraf" panose="020B0604020202020204" charset="0"/>
          </a:endParaRPr>
        </a:p>
      </dgm:t>
    </dgm:pt>
    <dgm:pt modelId="{23570EF1-E972-4F5F-BA7B-875C39281B58}" type="parTrans" cxnId="{8472DFD5-9532-417C-A06C-831D2160DA84}">
      <dgm:prSet/>
      <dgm:spPr/>
      <dgm:t>
        <a:bodyPr/>
        <a:lstStyle/>
        <a:p>
          <a:endParaRPr lang="fr-FR" sz="3200"/>
        </a:p>
      </dgm:t>
    </dgm:pt>
    <dgm:pt modelId="{4D735F7A-F25F-4454-9C2F-2BAFD80A702C}" type="sibTrans" cxnId="{8472DFD5-9532-417C-A06C-831D2160DA84}">
      <dgm:prSet custT="1"/>
      <dgm:spPr/>
      <dgm:t>
        <a:bodyPr/>
        <a:lstStyle/>
        <a:p>
          <a:endParaRPr lang="fr-FR" sz="3200"/>
        </a:p>
      </dgm:t>
    </dgm:pt>
    <dgm:pt modelId="{DA90D93F-48CB-474F-81A5-BD9919C488D0}">
      <dgm:prSet phldrT="[Text]" custT="1"/>
      <dgm:spPr>
        <a:pattFill prst="pct5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ro-RO" sz="3200" dirty="0">
              <a:latin typeface="Telegraf" panose="020B0604020202020204" charset="0"/>
            </a:rPr>
            <a:t>Award procedure</a:t>
          </a:r>
          <a:endParaRPr lang="fr-FR" sz="3200" dirty="0">
            <a:latin typeface="Telegraf" panose="020B0604020202020204" charset="0"/>
          </a:endParaRPr>
        </a:p>
      </dgm:t>
    </dgm:pt>
    <dgm:pt modelId="{AE2D72F1-6A2B-454D-902A-51873D59C4AF}" type="parTrans" cxnId="{B978C448-60D8-4335-B9C8-F932929CF23F}">
      <dgm:prSet/>
      <dgm:spPr/>
      <dgm:t>
        <a:bodyPr/>
        <a:lstStyle/>
        <a:p>
          <a:endParaRPr lang="fr-FR" sz="3200"/>
        </a:p>
      </dgm:t>
    </dgm:pt>
    <dgm:pt modelId="{D63CB264-FFC1-49F9-8186-7E2AF71D5BF8}" type="sibTrans" cxnId="{B978C448-60D8-4335-B9C8-F932929CF23F}">
      <dgm:prSet custT="1"/>
      <dgm:spPr/>
      <dgm:t>
        <a:bodyPr/>
        <a:lstStyle/>
        <a:p>
          <a:endParaRPr lang="fr-FR" sz="3200"/>
        </a:p>
      </dgm:t>
    </dgm:pt>
    <dgm:pt modelId="{3C808C09-2BFB-412C-A7C8-8C6C84B6028D}">
      <dgm:prSet phldrT="[Text]" custT="1"/>
      <dgm:spPr/>
      <dgm:t>
        <a:bodyPr/>
        <a:lstStyle/>
        <a:p>
          <a:r>
            <a:rPr lang="ro-RO" sz="3200" dirty="0">
              <a:latin typeface="Telegraf" panose="020B0604020202020204" charset="0"/>
            </a:rPr>
            <a:t>Post-award</a:t>
          </a:r>
          <a:endParaRPr lang="fr-FR" sz="3200" dirty="0">
            <a:latin typeface="Telegraf" panose="020B0604020202020204" charset="0"/>
          </a:endParaRPr>
        </a:p>
      </dgm:t>
    </dgm:pt>
    <dgm:pt modelId="{AF3CDF8D-4452-4CE4-8F47-EB091C3BB164}" type="parTrans" cxnId="{10F4E2CD-E6B0-491D-B230-7F1C12B07AAA}">
      <dgm:prSet/>
      <dgm:spPr/>
      <dgm:t>
        <a:bodyPr/>
        <a:lstStyle/>
        <a:p>
          <a:endParaRPr lang="fr-FR" sz="3200"/>
        </a:p>
      </dgm:t>
    </dgm:pt>
    <dgm:pt modelId="{1E7F9EC1-9C95-498F-BD5D-976F7B7D060E}" type="sibTrans" cxnId="{10F4E2CD-E6B0-491D-B230-7F1C12B07AAA}">
      <dgm:prSet/>
      <dgm:spPr/>
      <dgm:t>
        <a:bodyPr/>
        <a:lstStyle/>
        <a:p>
          <a:endParaRPr lang="fr-FR" sz="3200"/>
        </a:p>
      </dgm:t>
    </dgm:pt>
    <dgm:pt modelId="{062E1397-A1E3-46D5-B464-AF96FBC80CD8}" type="pres">
      <dgm:prSet presAssocID="{3A3E5929-0D9C-4558-962D-475B2F3416AD}" presName="Name0" presStyleCnt="0">
        <dgm:presLayoutVars>
          <dgm:dir/>
          <dgm:resizeHandles val="exact"/>
        </dgm:presLayoutVars>
      </dgm:prSet>
      <dgm:spPr/>
    </dgm:pt>
    <dgm:pt modelId="{34EEE182-53A4-4D5C-8929-ADC7A1A016E9}" type="pres">
      <dgm:prSet presAssocID="{D207C643-2BA5-484E-BB56-6EFA0DB56A8D}" presName="node" presStyleLbl="node1" presStyleIdx="0" presStyleCnt="3" custLinFactNeighborX="-8928" custLinFactNeighborY="-35698">
        <dgm:presLayoutVars>
          <dgm:bulletEnabled val="1"/>
        </dgm:presLayoutVars>
      </dgm:prSet>
      <dgm:spPr/>
    </dgm:pt>
    <dgm:pt modelId="{1787A350-7C38-41F0-A4E9-3AD8CF424502}" type="pres">
      <dgm:prSet presAssocID="{4D735F7A-F25F-4454-9C2F-2BAFD80A702C}" presName="sibTrans" presStyleLbl="sibTrans2D1" presStyleIdx="0" presStyleCnt="2"/>
      <dgm:spPr/>
    </dgm:pt>
    <dgm:pt modelId="{1672A8C9-86A0-4144-B4CA-68B0DC362017}" type="pres">
      <dgm:prSet presAssocID="{4D735F7A-F25F-4454-9C2F-2BAFD80A702C}" presName="connectorText" presStyleLbl="sibTrans2D1" presStyleIdx="0" presStyleCnt="2"/>
      <dgm:spPr/>
    </dgm:pt>
    <dgm:pt modelId="{4D76344B-A191-4BFC-BD5C-4915988A4B62}" type="pres">
      <dgm:prSet presAssocID="{DA90D93F-48CB-474F-81A5-BD9919C488D0}" presName="node" presStyleLbl="node1" presStyleIdx="1" presStyleCnt="3">
        <dgm:presLayoutVars>
          <dgm:bulletEnabled val="1"/>
        </dgm:presLayoutVars>
      </dgm:prSet>
      <dgm:spPr/>
    </dgm:pt>
    <dgm:pt modelId="{2202B09F-F150-4897-AC3E-78DF3651158D}" type="pres">
      <dgm:prSet presAssocID="{D63CB264-FFC1-49F9-8186-7E2AF71D5BF8}" presName="sibTrans" presStyleLbl="sibTrans2D1" presStyleIdx="1" presStyleCnt="2"/>
      <dgm:spPr/>
    </dgm:pt>
    <dgm:pt modelId="{643768E3-3C66-4C3B-B87F-B5CCBF1304FF}" type="pres">
      <dgm:prSet presAssocID="{D63CB264-FFC1-49F9-8186-7E2AF71D5BF8}" presName="connectorText" presStyleLbl="sibTrans2D1" presStyleIdx="1" presStyleCnt="2"/>
      <dgm:spPr/>
    </dgm:pt>
    <dgm:pt modelId="{89CA0C1B-F18E-44D4-9877-EF8351DEA144}" type="pres">
      <dgm:prSet presAssocID="{3C808C09-2BFB-412C-A7C8-8C6C84B6028D}" presName="node" presStyleLbl="node1" presStyleIdx="2" presStyleCnt="3">
        <dgm:presLayoutVars>
          <dgm:bulletEnabled val="1"/>
        </dgm:presLayoutVars>
      </dgm:prSet>
      <dgm:spPr/>
    </dgm:pt>
  </dgm:ptLst>
  <dgm:cxnLst>
    <dgm:cxn modelId="{92294924-5AA9-4993-926F-17239C2E63E7}" type="presOf" srcId="{D63CB264-FFC1-49F9-8186-7E2AF71D5BF8}" destId="{2202B09F-F150-4897-AC3E-78DF3651158D}" srcOrd="0" destOrd="0" presId="urn:microsoft.com/office/officeart/2005/8/layout/process1"/>
    <dgm:cxn modelId="{8CFD4E28-DB05-4E30-B918-106F5D78A7DF}" type="presOf" srcId="{D207C643-2BA5-484E-BB56-6EFA0DB56A8D}" destId="{34EEE182-53A4-4D5C-8929-ADC7A1A016E9}" srcOrd="0" destOrd="0" presId="urn:microsoft.com/office/officeart/2005/8/layout/process1"/>
    <dgm:cxn modelId="{AC91F55F-35C9-431B-995A-D0F68C93D36D}" type="presOf" srcId="{D63CB264-FFC1-49F9-8186-7E2AF71D5BF8}" destId="{643768E3-3C66-4C3B-B87F-B5CCBF1304FF}" srcOrd="1" destOrd="0" presId="urn:microsoft.com/office/officeart/2005/8/layout/process1"/>
    <dgm:cxn modelId="{B978C448-60D8-4335-B9C8-F932929CF23F}" srcId="{3A3E5929-0D9C-4558-962D-475B2F3416AD}" destId="{DA90D93F-48CB-474F-81A5-BD9919C488D0}" srcOrd="1" destOrd="0" parTransId="{AE2D72F1-6A2B-454D-902A-51873D59C4AF}" sibTransId="{D63CB264-FFC1-49F9-8186-7E2AF71D5BF8}"/>
    <dgm:cxn modelId="{2EBB6772-2B1A-4C0A-991B-1D7F314C6F9F}" type="presOf" srcId="{3C808C09-2BFB-412C-A7C8-8C6C84B6028D}" destId="{89CA0C1B-F18E-44D4-9877-EF8351DEA144}" srcOrd="0" destOrd="0" presId="urn:microsoft.com/office/officeart/2005/8/layout/process1"/>
    <dgm:cxn modelId="{9ECE71C5-0FB4-47D2-AE67-53908F44B34E}" type="presOf" srcId="{4D735F7A-F25F-4454-9C2F-2BAFD80A702C}" destId="{1787A350-7C38-41F0-A4E9-3AD8CF424502}" srcOrd="0" destOrd="0" presId="urn:microsoft.com/office/officeart/2005/8/layout/process1"/>
    <dgm:cxn modelId="{10F4E2CD-E6B0-491D-B230-7F1C12B07AAA}" srcId="{3A3E5929-0D9C-4558-962D-475B2F3416AD}" destId="{3C808C09-2BFB-412C-A7C8-8C6C84B6028D}" srcOrd="2" destOrd="0" parTransId="{AF3CDF8D-4452-4CE4-8F47-EB091C3BB164}" sibTransId="{1E7F9EC1-9C95-498F-BD5D-976F7B7D060E}"/>
    <dgm:cxn modelId="{770C72D3-96AB-4A30-8E8E-0804EC494224}" type="presOf" srcId="{4D735F7A-F25F-4454-9C2F-2BAFD80A702C}" destId="{1672A8C9-86A0-4144-B4CA-68B0DC362017}" srcOrd="1" destOrd="0" presId="urn:microsoft.com/office/officeart/2005/8/layout/process1"/>
    <dgm:cxn modelId="{8472DFD5-9532-417C-A06C-831D2160DA84}" srcId="{3A3E5929-0D9C-4558-962D-475B2F3416AD}" destId="{D207C643-2BA5-484E-BB56-6EFA0DB56A8D}" srcOrd="0" destOrd="0" parTransId="{23570EF1-E972-4F5F-BA7B-875C39281B58}" sibTransId="{4D735F7A-F25F-4454-9C2F-2BAFD80A702C}"/>
    <dgm:cxn modelId="{FAC9CCE4-015B-400D-96CA-DB7D2CD04F39}" type="presOf" srcId="{3A3E5929-0D9C-4558-962D-475B2F3416AD}" destId="{062E1397-A1E3-46D5-B464-AF96FBC80CD8}" srcOrd="0" destOrd="0" presId="urn:microsoft.com/office/officeart/2005/8/layout/process1"/>
    <dgm:cxn modelId="{7099B4E9-0F45-4D89-AC91-9200A876D808}" type="presOf" srcId="{DA90D93F-48CB-474F-81A5-BD9919C488D0}" destId="{4D76344B-A191-4BFC-BD5C-4915988A4B62}" srcOrd="0" destOrd="0" presId="urn:microsoft.com/office/officeart/2005/8/layout/process1"/>
    <dgm:cxn modelId="{5F5500EC-A76C-4EE3-B60E-4A2EF67E5736}" type="presParOf" srcId="{062E1397-A1E3-46D5-B464-AF96FBC80CD8}" destId="{34EEE182-53A4-4D5C-8929-ADC7A1A016E9}" srcOrd="0" destOrd="0" presId="urn:microsoft.com/office/officeart/2005/8/layout/process1"/>
    <dgm:cxn modelId="{54A869F8-0E35-450E-8B8B-9717FDF07910}" type="presParOf" srcId="{062E1397-A1E3-46D5-B464-AF96FBC80CD8}" destId="{1787A350-7C38-41F0-A4E9-3AD8CF424502}" srcOrd="1" destOrd="0" presId="urn:microsoft.com/office/officeart/2005/8/layout/process1"/>
    <dgm:cxn modelId="{0827274D-EE30-4D6B-AA72-DA161792A553}" type="presParOf" srcId="{1787A350-7C38-41F0-A4E9-3AD8CF424502}" destId="{1672A8C9-86A0-4144-B4CA-68B0DC362017}" srcOrd="0" destOrd="0" presId="urn:microsoft.com/office/officeart/2005/8/layout/process1"/>
    <dgm:cxn modelId="{E0C42110-1EBA-44F1-AE39-7D79D2679722}" type="presParOf" srcId="{062E1397-A1E3-46D5-B464-AF96FBC80CD8}" destId="{4D76344B-A191-4BFC-BD5C-4915988A4B62}" srcOrd="2" destOrd="0" presId="urn:microsoft.com/office/officeart/2005/8/layout/process1"/>
    <dgm:cxn modelId="{CC066B35-B2A6-4144-9F21-8963E12C5F74}" type="presParOf" srcId="{062E1397-A1E3-46D5-B464-AF96FBC80CD8}" destId="{2202B09F-F150-4897-AC3E-78DF3651158D}" srcOrd="3" destOrd="0" presId="urn:microsoft.com/office/officeart/2005/8/layout/process1"/>
    <dgm:cxn modelId="{53166A79-0DF1-4FFA-AB67-DEB1AA328ED7}" type="presParOf" srcId="{2202B09F-F150-4897-AC3E-78DF3651158D}" destId="{643768E3-3C66-4C3B-B87F-B5CCBF1304FF}" srcOrd="0" destOrd="0" presId="urn:microsoft.com/office/officeart/2005/8/layout/process1"/>
    <dgm:cxn modelId="{06BCE006-DCC7-4922-AD6A-DE51F7E5DABC}" type="presParOf" srcId="{062E1397-A1E3-46D5-B464-AF96FBC80CD8}" destId="{89CA0C1B-F18E-44D4-9877-EF8351DEA1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CE4E9-E9FB-4880-A924-0867B2B39B7E}">
      <dsp:nvSpPr>
        <dsp:cNvPr id="0" name=""/>
        <dsp:cNvSpPr/>
      </dsp:nvSpPr>
      <dsp:spPr>
        <a:xfrm>
          <a:off x="2652986" y="95927"/>
          <a:ext cx="4604527" cy="4604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000" kern="1200" dirty="0"/>
            <a:t>Public procurement </a:t>
          </a:r>
          <a:endParaRPr lang="fr-FR" sz="4000" kern="1200" dirty="0"/>
        </a:p>
      </dsp:txBody>
      <dsp:txXfrm>
        <a:off x="3266923" y="901720"/>
        <a:ext cx="3376653" cy="2072037"/>
      </dsp:txXfrm>
    </dsp:sp>
    <dsp:sp modelId="{8519FC99-99A4-41FD-84CB-CFF9570F92FB}">
      <dsp:nvSpPr>
        <dsp:cNvPr id="0" name=""/>
        <dsp:cNvSpPr/>
      </dsp:nvSpPr>
      <dsp:spPr>
        <a:xfrm>
          <a:off x="4375647" y="2971225"/>
          <a:ext cx="4604527" cy="4604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000" kern="1200" dirty="0"/>
            <a:t>Digitalisation </a:t>
          </a:r>
          <a:endParaRPr lang="fr-FR" sz="4000" kern="1200" dirty="0"/>
        </a:p>
      </dsp:txBody>
      <dsp:txXfrm>
        <a:off x="5783865" y="4160728"/>
        <a:ext cx="2762716" cy="2532490"/>
      </dsp:txXfrm>
    </dsp:sp>
    <dsp:sp modelId="{D6EBD697-E778-46B9-820E-54259F746D70}">
      <dsp:nvSpPr>
        <dsp:cNvPr id="0" name=""/>
        <dsp:cNvSpPr/>
      </dsp:nvSpPr>
      <dsp:spPr>
        <a:xfrm>
          <a:off x="1038761" y="2996734"/>
          <a:ext cx="4604527" cy="4604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000" kern="1200" dirty="0"/>
            <a:t>Sustainability </a:t>
          </a:r>
          <a:endParaRPr lang="fr-FR" sz="4000" kern="1200" dirty="0"/>
        </a:p>
      </dsp:txBody>
      <dsp:txXfrm>
        <a:off x="1472354" y="4186237"/>
        <a:ext cx="2762716" cy="2532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E182-53A4-4D5C-8929-ADC7A1A016E9}">
      <dsp:nvSpPr>
        <dsp:cNvPr id="0" name=""/>
        <dsp:cNvSpPr/>
      </dsp:nvSpPr>
      <dsp:spPr>
        <a:xfrm>
          <a:off x="24926" y="0"/>
          <a:ext cx="4008960" cy="1578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Telegraf" panose="020B0604020202020204" charset="0"/>
            </a:rPr>
            <a:t>e-Procurement</a:t>
          </a:r>
          <a:endParaRPr lang="fr-FR" sz="3200" kern="1200" dirty="0">
            <a:latin typeface="Telegraf" panose="020B0604020202020204" charset="0"/>
          </a:endParaRPr>
        </a:p>
      </dsp:txBody>
      <dsp:txXfrm>
        <a:off x="71154" y="46228"/>
        <a:ext cx="3916504" cy="1485889"/>
      </dsp:txXfrm>
    </dsp:sp>
    <dsp:sp modelId="{1787A350-7C38-41F0-A4E9-3AD8CF424502}">
      <dsp:nvSpPr>
        <dsp:cNvPr id="0" name=""/>
        <dsp:cNvSpPr/>
      </dsp:nvSpPr>
      <dsp:spPr>
        <a:xfrm>
          <a:off x="4431904" y="292061"/>
          <a:ext cx="843797" cy="994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>
            <a:latin typeface="Telegraf" panose="020B0604020202020204" charset="0"/>
          </a:endParaRPr>
        </a:p>
      </dsp:txBody>
      <dsp:txXfrm>
        <a:off x="4431904" y="490905"/>
        <a:ext cx="590658" cy="596534"/>
      </dsp:txXfrm>
    </dsp:sp>
    <dsp:sp modelId="{4D76344B-A191-4BFC-BD5C-4915988A4B62}">
      <dsp:nvSpPr>
        <dsp:cNvPr id="0" name=""/>
        <dsp:cNvSpPr/>
      </dsp:nvSpPr>
      <dsp:spPr>
        <a:xfrm>
          <a:off x="5625956" y="0"/>
          <a:ext cx="4008960" cy="1578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u="none" kern="1200" dirty="0">
              <a:latin typeface="Telegraf" panose="020B0604020202020204" charset="0"/>
            </a:rPr>
            <a:t>Data infrastructure</a:t>
          </a:r>
          <a:endParaRPr lang="fr-FR" sz="3200" u="none" kern="1200" dirty="0">
            <a:latin typeface="Telegraf" panose="020B0604020202020204" charset="0"/>
          </a:endParaRPr>
        </a:p>
      </dsp:txBody>
      <dsp:txXfrm>
        <a:off x="5672184" y="46228"/>
        <a:ext cx="3916504" cy="1485889"/>
      </dsp:txXfrm>
    </dsp:sp>
    <dsp:sp modelId="{2202B09F-F150-4897-AC3E-78DF3651158D}">
      <dsp:nvSpPr>
        <dsp:cNvPr id="0" name=""/>
        <dsp:cNvSpPr/>
      </dsp:nvSpPr>
      <dsp:spPr>
        <a:xfrm>
          <a:off x="10035813" y="292061"/>
          <a:ext cx="849899" cy="994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>
            <a:latin typeface="Telegraf" panose="020B0604020202020204" charset="0"/>
          </a:endParaRPr>
        </a:p>
      </dsp:txBody>
      <dsp:txXfrm>
        <a:off x="10035813" y="490905"/>
        <a:ext cx="594929" cy="596534"/>
      </dsp:txXfrm>
    </dsp:sp>
    <dsp:sp modelId="{89CA0C1B-F18E-44D4-9877-EF8351DEA144}">
      <dsp:nvSpPr>
        <dsp:cNvPr id="0" name=""/>
        <dsp:cNvSpPr/>
      </dsp:nvSpPr>
      <dsp:spPr>
        <a:xfrm>
          <a:off x="11238501" y="0"/>
          <a:ext cx="4008960" cy="1578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Telegraf" panose="020B0604020202020204" charset="0"/>
            </a:rPr>
            <a:t>Digital technologies</a:t>
          </a:r>
          <a:endParaRPr lang="fr-FR" sz="3200" kern="1200" dirty="0">
            <a:latin typeface="Telegraf" panose="020B0604020202020204" charset="0"/>
          </a:endParaRPr>
        </a:p>
      </dsp:txBody>
      <dsp:txXfrm>
        <a:off x="11284729" y="46228"/>
        <a:ext cx="3916504" cy="1485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92AC-3D31-4095-A20F-E54D9A84DEC5}">
      <dsp:nvSpPr>
        <dsp:cNvPr id="0" name=""/>
        <dsp:cNvSpPr/>
      </dsp:nvSpPr>
      <dsp:spPr>
        <a:xfrm>
          <a:off x="361269" y="315566"/>
          <a:ext cx="1288794" cy="2468733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C55E18-558B-4FC8-88A0-29BADB9E4A89}">
      <dsp:nvSpPr>
        <dsp:cNvPr id="0" name=""/>
        <dsp:cNvSpPr/>
      </dsp:nvSpPr>
      <dsp:spPr>
        <a:xfrm>
          <a:off x="2445024" y="0"/>
          <a:ext cx="4608576" cy="309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2445024" y="0"/>
        <a:ext cx="4608576" cy="3099866"/>
      </dsp:txXfrm>
    </dsp:sp>
    <dsp:sp modelId="{3E3322BB-A088-466D-8B5D-B2C0E707C01C}">
      <dsp:nvSpPr>
        <dsp:cNvPr id="0" name=""/>
        <dsp:cNvSpPr/>
      </dsp:nvSpPr>
      <dsp:spPr>
        <a:xfrm>
          <a:off x="1175660" y="3753003"/>
          <a:ext cx="1289473" cy="2310237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B1213F-16E7-4117-80AE-AEDD05FA7BC6}">
      <dsp:nvSpPr>
        <dsp:cNvPr id="0" name=""/>
        <dsp:cNvSpPr/>
      </dsp:nvSpPr>
      <dsp:spPr>
        <a:xfrm>
          <a:off x="3259754" y="3358189"/>
          <a:ext cx="4608576" cy="309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>
            <a:latin typeface="Telegraf" panose="020B0604020202020204" charset="0"/>
          </a:endParaRPr>
        </a:p>
      </dsp:txBody>
      <dsp:txXfrm>
        <a:off x="3259754" y="3358189"/>
        <a:ext cx="4608576" cy="3099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E182-53A4-4D5C-8929-ADC7A1A016E9}">
      <dsp:nvSpPr>
        <dsp:cNvPr id="0" name=""/>
        <dsp:cNvSpPr/>
      </dsp:nvSpPr>
      <dsp:spPr>
        <a:xfrm>
          <a:off x="0" y="0"/>
          <a:ext cx="4008960" cy="1043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Telegraf" panose="020B0604020202020204" charset="0"/>
            </a:rPr>
            <a:t>Planning </a:t>
          </a:r>
          <a:endParaRPr lang="fr-FR" sz="3200" kern="1200" dirty="0">
            <a:latin typeface="Telegraf" panose="020B0604020202020204" charset="0"/>
          </a:endParaRPr>
        </a:p>
      </dsp:txBody>
      <dsp:txXfrm>
        <a:off x="30570" y="30570"/>
        <a:ext cx="3947820" cy="982599"/>
      </dsp:txXfrm>
    </dsp:sp>
    <dsp:sp modelId="{1787A350-7C38-41F0-A4E9-3AD8CF424502}">
      <dsp:nvSpPr>
        <dsp:cNvPr id="0" name=""/>
        <dsp:cNvSpPr/>
      </dsp:nvSpPr>
      <dsp:spPr>
        <a:xfrm>
          <a:off x="4413209" y="24758"/>
          <a:ext cx="857008" cy="994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>
        <a:off x="4413209" y="223602"/>
        <a:ext cx="599906" cy="596534"/>
      </dsp:txXfrm>
    </dsp:sp>
    <dsp:sp modelId="{4D76344B-A191-4BFC-BD5C-4915988A4B62}">
      <dsp:nvSpPr>
        <dsp:cNvPr id="0" name=""/>
        <dsp:cNvSpPr/>
      </dsp:nvSpPr>
      <dsp:spPr>
        <a:xfrm>
          <a:off x="5625956" y="0"/>
          <a:ext cx="4008960" cy="1043739"/>
        </a:xfrm>
        <a:prstGeom prst="roundRect">
          <a:avLst>
            <a:gd name="adj" fmla="val 10000"/>
          </a:avLst>
        </a:prstGeom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Telegraf" panose="020B0604020202020204" charset="0"/>
            </a:rPr>
            <a:t>Award procedure</a:t>
          </a:r>
          <a:endParaRPr lang="fr-FR" sz="3200" kern="1200" dirty="0">
            <a:latin typeface="Telegraf" panose="020B0604020202020204" charset="0"/>
          </a:endParaRPr>
        </a:p>
      </dsp:txBody>
      <dsp:txXfrm>
        <a:off x="5656526" y="30570"/>
        <a:ext cx="3947820" cy="982599"/>
      </dsp:txXfrm>
    </dsp:sp>
    <dsp:sp modelId="{2202B09F-F150-4897-AC3E-78DF3651158D}">
      <dsp:nvSpPr>
        <dsp:cNvPr id="0" name=""/>
        <dsp:cNvSpPr/>
      </dsp:nvSpPr>
      <dsp:spPr>
        <a:xfrm>
          <a:off x="10035813" y="24758"/>
          <a:ext cx="849899" cy="994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/>
        </a:p>
      </dsp:txBody>
      <dsp:txXfrm>
        <a:off x="10035813" y="223602"/>
        <a:ext cx="594929" cy="596534"/>
      </dsp:txXfrm>
    </dsp:sp>
    <dsp:sp modelId="{89CA0C1B-F18E-44D4-9877-EF8351DEA144}">
      <dsp:nvSpPr>
        <dsp:cNvPr id="0" name=""/>
        <dsp:cNvSpPr/>
      </dsp:nvSpPr>
      <dsp:spPr>
        <a:xfrm>
          <a:off x="11238501" y="0"/>
          <a:ext cx="4008960" cy="1043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Telegraf" panose="020B0604020202020204" charset="0"/>
            </a:rPr>
            <a:t>Post-award</a:t>
          </a:r>
          <a:endParaRPr lang="fr-FR" sz="3200" kern="1200" dirty="0">
            <a:latin typeface="Telegraf" panose="020B0604020202020204" charset="0"/>
          </a:endParaRPr>
        </a:p>
      </dsp:txBody>
      <dsp:txXfrm>
        <a:off x="11269071" y="30570"/>
        <a:ext cx="3947820" cy="98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0T10:46:41.4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0T10:46:43.40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626 172,'17'0,"46"-2,-57 2,0-1,0 0,0 0,0-1,-1 0,1 0,-1 0,6-4,-10 6,-1 0,1 0,-1 0,0 0,1-1,-1 1,0 0,1 0,-1 0,0-1,0 1,1 0,-1 0,0-1,1 1,-1 0,0-1,0 1,0 0,1-1,-1 1,0 0,0-1,0 1,0 0,0-1,0 1,0-1,0 1,0 0,0-1,0 1,0 0,0-1,0 1,0-1,0 1,0 0,0-1,0 1,-1 0,1-1,0 1,0 0,0-1,-1 1,1 0,0-1,0 1,-1 0,1 0,0-1,-1 1,1 0,0 0,-1 0,1-1,0 1,-1 0,1 0,-27-10,-4 3,0 2,0 1,-1 1,-35 1,15 5,-91 14,123-11,18-2,15 0,27 0,-1-2,65-4,-82 0,1-1,-1-1,1-1,-1-1,0-1,25-11,-45 17,0 0,-1 0,1 0,0 0,0 0,-1-1,1 1,2-3,-4 3,0 1,1-1,-1 1,0-1,0 1,0-1,0 1,0-1,0 0,0 1,0-1,0 1,0-1,0 1,0-1,0 1,0-1,-1 1,1-1,0 1,0-1,-1 1,1-1,0 1,0 0,-1-1,1 1,-1-1,1 1,0 0,-1-1,1 1,-1 0,1 0,-1-1,1 1,0 0,-1 0,1 0,-1-1,0 1,1 0,-1 0,0 0,-13-4,0 0,0 1,-1 0,0 2,1-1,-28 3,-36-1,-1 5,1 2,1 4,-127 35,136-23,96-20,19-5,0-3,55-12,95-31,-126 29,125-29,-165 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C1A6-07C3-4008-BECF-387A240C1B10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8C7D7-B396-4167-B994-19DCE4C9E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1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5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6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50E85-76D2-C41D-6477-D26A8310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094A8-585E-BE98-7442-87998AC0C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06356-9F5D-1D81-BFF6-6F48CBAFB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FDB20-FDF3-8C75-38A7-6ABFB3397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3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4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6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BBE0-EE6C-8F6D-C5A8-0B856244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53236-4E95-FD3A-7211-BF962671D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803F2-3D22-6C9D-5947-EFBC68B2A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CDEB1-CC3C-9B42-A3CE-DB82777B8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7ED88-B46F-FDA1-1D30-02F542764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2B238-9AF4-9395-3E97-A2249DC93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E3E96-B213-FEAF-8E99-AB4C1AE57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327A-6904-EFBB-0135-FA536CCD4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5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7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0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0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E697-4598-5B3B-745F-BD1D63F9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07F55-9966-F6E7-8453-3371EFC80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8274B-0AD6-5F34-BB76-7D5E56FD4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488BD-7CE0-7FA6-0BAD-1A8203B3D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8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54AA-F355-447A-B65B-60CF0FE693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customXml" Target="../ink/ink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customXml" Target="../ink/ink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 dirty="0"/>
          </a:p>
        </p:txBody>
      </p:sp>
      <p:grpSp>
        <p:nvGrpSpPr>
          <p:cNvPr id="3" name="Group 3"/>
          <p:cNvGrpSpPr/>
          <p:nvPr/>
        </p:nvGrpSpPr>
        <p:grpSpPr>
          <a:xfrm>
            <a:off x="2339336" y="2554455"/>
            <a:ext cx="14552600" cy="5663881"/>
            <a:chOff x="0" y="375508"/>
            <a:chExt cx="18836465" cy="7551841"/>
          </a:xfrm>
        </p:grpSpPr>
        <p:sp>
          <p:nvSpPr>
            <p:cNvPr id="4" name="TextBox 4"/>
            <p:cNvSpPr txBox="1"/>
            <p:nvPr/>
          </p:nvSpPr>
          <p:spPr>
            <a:xfrm>
              <a:off x="0" y="3789636"/>
              <a:ext cx="18836465" cy="4137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ro-RO" sz="3500" dirty="0">
                  <a:solidFill>
                    <a:srgbClr val="000000"/>
                  </a:solidFill>
                  <a:latin typeface="Telegraf"/>
                </a:rPr>
                <a:t>Nadia-Ariadna SAVA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ro-RO" sz="3500" dirty="0">
                  <a:solidFill>
                    <a:srgbClr val="000000"/>
                  </a:solidFill>
                  <a:latin typeface="Telegraf"/>
                </a:rPr>
                <a:t>Early Stage Researcher, SAPIENS Network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ro-RO" sz="3500" dirty="0">
                  <a:solidFill>
                    <a:srgbClr val="000000"/>
                  </a:solidFill>
                  <a:latin typeface="Telegraf"/>
                </a:rPr>
                <a:t>PhD Student, Babeș-Bolyai University, Romania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ro-RO" sz="3500" dirty="0">
                  <a:solidFill>
                    <a:srgbClr val="000000"/>
                  </a:solidFill>
                  <a:latin typeface="Telegraf"/>
                </a:rPr>
                <a:t>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ro-RO" sz="3500" dirty="0">
                  <a:solidFill>
                    <a:srgbClr val="000000"/>
                  </a:solidFill>
                  <a:latin typeface="Telegraf"/>
                </a:rPr>
                <a:t>nadia.sava@ubbcluj.ro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1650" y="375508"/>
              <a:ext cx="18373164" cy="1986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125"/>
                </a:lnSpc>
              </a:pPr>
              <a:r>
                <a:rPr lang="ro-RO" sz="6800" dirty="0">
                  <a:solidFill>
                    <a:srgbClr val="C00000"/>
                  </a:solidFill>
                  <a:latin typeface="Telegraf Bold"/>
                </a:rPr>
                <a:t>Trade and Digital Procurement</a:t>
              </a:r>
              <a:endParaRPr lang="en-US" sz="6800" dirty="0">
                <a:solidFill>
                  <a:srgbClr val="C00000"/>
                </a:solidFill>
                <a:latin typeface="Telegraf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7" name="AutoShape 7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8" name="AutoShape 8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168016"/>
            <a:ext cx="2828306" cy="14141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Arimo 1"/>
              </a:rPr>
              <a:t>This project has received funding from the European Union’s Horizon 2020 research and innovation </a:t>
            </a:r>
          </a:p>
          <a:p>
            <a:pPr algn="r">
              <a:lnSpc>
                <a:spcPts val="2100"/>
              </a:lnSpc>
            </a:pPr>
            <a:r>
              <a:rPr lang="en-US" sz="1500" dirty="0" err="1">
                <a:solidFill>
                  <a:srgbClr val="000000"/>
                </a:solidFill>
                <a:latin typeface="Arimo 1"/>
              </a:rPr>
              <a:t>programme</a:t>
            </a:r>
            <a:r>
              <a:rPr lang="en-US" sz="1500">
                <a:solidFill>
                  <a:srgbClr val="000000"/>
                </a:solidFill>
                <a:latin typeface="Arimo 1"/>
              </a:rPr>
              <a:t>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0DAA30-A188-4B65-88BB-C42CCA93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0" y="90707"/>
            <a:ext cx="2568793" cy="1344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F698-BE79-FB71-9828-23099BE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D80CC8EB-429A-CE8B-AE1B-115AD650B357}"/>
              </a:ext>
            </a:extLst>
          </p:cNvPr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E499153-CA7F-CF0E-3D3C-D03EF85668B5}"/>
              </a:ext>
            </a:extLst>
          </p:cNvPr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1AA80BD-A04C-9406-B645-E40364BA9B5E}"/>
              </a:ext>
            </a:extLst>
          </p:cNvPr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CA3DC338-A7E2-A45C-9299-8268ECD6CD24}"/>
              </a:ext>
            </a:extLst>
          </p:cNvPr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6EBA1A2-E8E6-9BA4-79E3-D8A2A02F1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C91902E-D1F5-5E09-D11A-D17BF219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62AF267C-B0E7-C25C-A2F0-3610828B0F8E}"/>
              </a:ext>
            </a:extLst>
          </p:cNvPr>
          <p:cNvSpPr txBox="1"/>
          <p:nvPr/>
        </p:nvSpPr>
        <p:spPr>
          <a:xfrm>
            <a:off x="6740444" y="9541008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B675CCBB-6567-1625-C39B-A3A885F21FAB}"/>
              </a:ext>
            </a:extLst>
          </p:cNvPr>
          <p:cNvSpPr/>
          <p:nvPr/>
        </p:nvSpPr>
        <p:spPr>
          <a:xfrm>
            <a:off x="9858811" y="947646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E6DA3-1F98-E0BB-F68B-D16D02489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363DF1-DD42-6263-6079-B0C1385E5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107597"/>
              </p:ext>
            </p:extLst>
          </p:nvPr>
        </p:nvGraphicFramePr>
        <p:xfrm>
          <a:off x="1826652" y="6874319"/>
          <a:ext cx="15260874" cy="157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F2FFF0-DD58-5EFE-6F73-3AB13DA45998}"/>
              </a:ext>
            </a:extLst>
          </p:cNvPr>
          <p:cNvSpPr txBox="1"/>
          <p:nvPr/>
        </p:nvSpPr>
        <p:spPr>
          <a:xfrm>
            <a:off x="1797623" y="3117619"/>
            <a:ext cx="15870474" cy="327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Learn from the transition to e-Procurement </a:t>
            </a:r>
            <a:endParaRPr lang="ro-RO" sz="3200" dirty="0">
              <a:latin typeface="Telegra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Rely on the current legal and managerial framework of e-</a:t>
            </a:r>
            <a:r>
              <a:rPr lang="en-GB" sz="3200" dirty="0" err="1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Procu</a:t>
            </a:r>
            <a:r>
              <a:rPr lang="ro-RO" sz="3200" dirty="0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rement </a:t>
            </a:r>
            <a:r>
              <a:rPr lang="en-US" sz="3200" dirty="0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+ build on it</a:t>
            </a:r>
            <a:endParaRPr lang="en-GB" sz="3200" dirty="0">
              <a:latin typeface="Telegra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GB" sz="3200" dirty="0">
              <a:latin typeface="Telegra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3200" dirty="0">
                <a:effectLst/>
                <a:latin typeface="Telegraf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igitalising public procurement is (and should be) sequential:</a:t>
            </a:r>
            <a:endParaRPr lang="en-US" sz="3200" dirty="0">
              <a:effectLst/>
              <a:latin typeface="Telegra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75D29-2A9D-9235-489B-094D1DAA6824}"/>
              </a:ext>
            </a:extLst>
          </p:cNvPr>
          <p:cNvSpPr txBox="1"/>
          <p:nvPr/>
        </p:nvSpPr>
        <p:spPr>
          <a:xfrm>
            <a:off x="1143000" y="1845443"/>
            <a:ext cx="15260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C00000"/>
                </a:solidFill>
                <a:latin typeface="Telegraf Bold" panose="020B0604020202020204" charset="0"/>
              </a:rPr>
              <a:t>Conclusion</a:t>
            </a:r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52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5355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516125" y="-28721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775353" y="9498932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7" y="90707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A2CBF-CE9E-13FC-BB34-DB5BDEA99E80}"/>
              </a:ext>
            </a:extLst>
          </p:cNvPr>
          <p:cNvSpPr txBox="1"/>
          <p:nvPr/>
        </p:nvSpPr>
        <p:spPr>
          <a:xfrm>
            <a:off x="1265669" y="3238500"/>
            <a:ext cx="168982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</a:rPr>
              <a:t>Part 2</a:t>
            </a:r>
          </a:p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Public Procurement and AI</a:t>
            </a:r>
          </a:p>
        </p:txBody>
      </p:sp>
    </p:spTree>
    <p:extLst>
      <p:ext uri="{BB962C8B-B14F-4D97-AF65-F5344CB8AC3E}">
        <p14:creationId xmlns:p14="http://schemas.microsoft.com/office/powerpoint/2010/main" val="75944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14B28C-94DD-4940-2684-16A177B4447B}"/>
              </a:ext>
            </a:extLst>
          </p:cNvPr>
          <p:cNvSpPr txBox="1"/>
          <p:nvPr/>
        </p:nvSpPr>
        <p:spPr>
          <a:xfrm>
            <a:off x="11353026" y="1884499"/>
            <a:ext cx="50779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o-RO" sz="3200" dirty="0">
                <a:solidFill>
                  <a:srgbClr val="C00000"/>
                </a:solidFill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 err="1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isks</a:t>
            </a:r>
            <a:r>
              <a:rPr lang="en-US" sz="32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of using AI in PP?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90B37-3114-726A-BB8B-05E0B3C55E70}"/>
              </a:ext>
            </a:extLst>
          </p:cNvPr>
          <p:cNvSpPr txBox="1"/>
          <p:nvPr/>
        </p:nvSpPr>
        <p:spPr>
          <a:xfrm>
            <a:off x="1515587" y="2967910"/>
            <a:ext cx="76320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3200" b="0" i="0" u="none" strike="noStrike" baseline="0" dirty="0">
                <a:solidFill>
                  <a:srgbClr val="000000"/>
                </a:solidFill>
                <a:latin typeface="Telegraf" panose="020B0604020202020204" charset="0"/>
              </a:rPr>
              <a:t>EC,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elegraf" panose="020B0604020202020204" charset="0"/>
              </a:rPr>
              <a:t> ‘Study on up-take of emerging technologies in public procurement’</a:t>
            </a:r>
            <a:r>
              <a:rPr lang="en-US" sz="3200" dirty="0">
                <a:solidFill>
                  <a:srgbClr val="000000"/>
                </a:solidFill>
                <a:latin typeface="Telegraf" panose="020B0604020202020204" charset="0"/>
              </a:rPr>
              <a:t> (2019):</a:t>
            </a:r>
            <a:endParaRPr lang="ro-RO" sz="3200" dirty="0">
              <a:latin typeface="Telegraf" panose="020B060402020202020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000" i="1" dirty="0">
                <a:latin typeface="Telegraf" panose="020B0604020202020204" charset="0"/>
              </a:rPr>
              <a:t>Analysis and evaluation </a:t>
            </a:r>
            <a:r>
              <a:rPr lang="ro-RO" sz="2000" i="1" dirty="0">
                <a:latin typeface="Telegraf" panose="020B0604020202020204" charset="0"/>
              </a:rPr>
              <a:t>,  id</a:t>
            </a:r>
            <a:r>
              <a:rPr lang="en-US" sz="2000" i="1" dirty="0">
                <a:latin typeface="Telegraf" panose="020B0604020202020204" charset="0"/>
              </a:rPr>
              <a:t>entification of corruption</a:t>
            </a:r>
            <a:r>
              <a:rPr lang="ro-RO" sz="2000" i="1" dirty="0">
                <a:latin typeface="Telegraf" panose="020B0604020202020204" charset="0"/>
              </a:rPr>
              <a:t>, </a:t>
            </a:r>
            <a:r>
              <a:rPr lang="en-US" sz="2000" i="1" dirty="0">
                <a:latin typeface="Telegraf" panose="020B0604020202020204" charset="0"/>
              </a:rPr>
              <a:t>Contract preparation and management</a:t>
            </a:r>
            <a:r>
              <a:rPr lang="ro-RO" sz="2000" i="1" dirty="0">
                <a:latin typeface="Telegraf" panose="020B0604020202020204" charset="0"/>
              </a:rPr>
              <a:t>, </a:t>
            </a:r>
            <a:r>
              <a:rPr lang="en-US" sz="2000" i="1" dirty="0">
                <a:latin typeface="Telegraf" panose="020B0604020202020204" charset="0"/>
              </a:rPr>
              <a:t>Chatbots</a:t>
            </a:r>
            <a:r>
              <a:rPr lang="ro-RO" sz="2000" i="1" dirty="0">
                <a:latin typeface="Telegraf" panose="020B0604020202020204" charset="0"/>
              </a:rPr>
              <a:t>, </a:t>
            </a:r>
            <a:r>
              <a:rPr lang="en-US" sz="2000" i="1" dirty="0">
                <a:latin typeface="Telegraf" panose="020B0604020202020204" charset="0"/>
              </a:rPr>
              <a:t>Further automation of procurement tasks</a:t>
            </a:r>
            <a:endParaRPr lang="ro-RO" sz="2000" i="1" dirty="0">
              <a:latin typeface="Telegraf" panose="020B0604020202020204" charset="0"/>
            </a:endParaRPr>
          </a:p>
          <a:p>
            <a:pPr algn="just"/>
            <a:endParaRPr lang="ro-RO" sz="3200" dirty="0">
              <a:latin typeface="Telegraf" panose="020B0604020202020204" charset="0"/>
            </a:endParaRPr>
          </a:p>
          <a:p>
            <a:pPr algn="just"/>
            <a:r>
              <a:rPr lang="ro-RO" sz="3200" dirty="0">
                <a:latin typeface="Telegraf" panose="020B0604020202020204" charset="0"/>
              </a:rPr>
              <a:t>WB, </a:t>
            </a:r>
            <a:r>
              <a:rPr lang="en-US" sz="3200" dirty="0">
                <a:latin typeface="Telegraf" panose="020B0604020202020204" charset="0"/>
              </a:rPr>
              <a:t>‘</a:t>
            </a:r>
            <a:r>
              <a:rPr lang="ro-RO" sz="3200" dirty="0">
                <a:latin typeface="Telegraf" panose="020B0604020202020204" charset="0"/>
              </a:rPr>
              <a:t>Disruptive technologies in PP</a:t>
            </a:r>
            <a:r>
              <a:rPr lang="en-US" sz="3200" dirty="0">
                <a:latin typeface="Telegraf" panose="020B0604020202020204" charset="0"/>
              </a:rPr>
              <a:t>’ (</a:t>
            </a:r>
            <a:r>
              <a:rPr lang="ro-RO" sz="3200" dirty="0">
                <a:latin typeface="Telegraf" panose="020B0604020202020204" charset="0"/>
              </a:rPr>
              <a:t>2021</a:t>
            </a:r>
            <a:r>
              <a:rPr lang="en-US" sz="3200" dirty="0">
                <a:latin typeface="Telegraf" panose="020B0604020202020204" charset="0"/>
              </a:rPr>
              <a:t>)</a:t>
            </a:r>
            <a:r>
              <a:rPr lang="ro-RO" sz="3200" dirty="0">
                <a:latin typeface="Telegraf" panose="020B060402020202020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ro-RO" sz="2000" i="1" dirty="0">
                <a:latin typeface="Telegraf" panose="020B0604020202020204" charset="0"/>
              </a:rPr>
              <a:t>Automation of low value-added tasks in the public tendering and contract execution, contract management , Improve accuracy of strategic decisions</a:t>
            </a:r>
            <a:endParaRPr lang="en-US" sz="2000" i="1" dirty="0">
              <a:latin typeface="Telegraf" panose="020B0604020202020204" charset="0"/>
            </a:endParaRPr>
          </a:p>
          <a:p>
            <a:pPr marL="457200" indent="-457200" algn="just">
              <a:buFontTx/>
              <a:buChar char="-"/>
            </a:pPr>
            <a:endParaRPr lang="en-US" sz="2000" i="1" dirty="0">
              <a:latin typeface="Telegraf" panose="020B0604020202020204" charset="0"/>
            </a:endParaRPr>
          </a:p>
          <a:p>
            <a:pPr marL="457200" indent="-457200" algn="just">
              <a:buFontTx/>
              <a:buChar char="-"/>
            </a:pPr>
            <a:endParaRPr lang="en-US" sz="2000" i="1" dirty="0">
              <a:latin typeface="Telegraf" panose="020B0604020202020204" charset="0"/>
            </a:endParaRPr>
          </a:p>
          <a:p>
            <a:pPr algn="just"/>
            <a:r>
              <a:rPr lang="en-US" sz="3200" dirty="0">
                <a:latin typeface="Telegraf" panose="020B0604020202020204" charset="0"/>
              </a:rPr>
              <a:t>+ Literature</a:t>
            </a:r>
            <a:r>
              <a:rPr lang="ro-RO" sz="3200" dirty="0">
                <a:latin typeface="Telegraf" panose="020B060402020202020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79FD3-177F-F629-DA7E-A581993B29AD}"/>
              </a:ext>
            </a:extLst>
          </p:cNvPr>
          <p:cNvSpPr txBox="1"/>
          <p:nvPr/>
        </p:nvSpPr>
        <p:spPr>
          <a:xfrm>
            <a:off x="10256362" y="2805516"/>
            <a:ext cx="765018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dirty="0">
                <a:latin typeface="Telegraf" panose="020B0604020202020204" charset="0"/>
              </a:rPr>
              <a:t>WB (2021)</a:t>
            </a:r>
          </a:p>
          <a:p>
            <a:r>
              <a:rPr lang="ro-RO" sz="2000" dirty="0">
                <a:latin typeface="Telegraf" panose="020B0604020202020204" charset="0"/>
              </a:rPr>
              <a:t>- legal, technical and management challenges </a:t>
            </a:r>
          </a:p>
          <a:p>
            <a:r>
              <a:rPr lang="ro-RO" sz="2000" dirty="0">
                <a:latin typeface="Telegraf" panose="020B0604020202020204" charset="0"/>
              </a:rPr>
              <a:t>-</a:t>
            </a:r>
            <a:r>
              <a:rPr lang="en-US" sz="2000" dirty="0">
                <a:latin typeface="Telegraf" panose="020B0604020202020204" charset="0"/>
              </a:rPr>
              <a:t>  </a:t>
            </a:r>
            <a:r>
              <a:rPr lang="ro-RO" sz="2000" dirty="0">
                <a:latin typeface="Telegraf" panose="020B0604020202020204" charset="0"/>
              </a:rPr>
              <a:t>Data collection, quality and classification  - lack of data, erroneus or conflicting data </a:t>
            </a:r>
          </a:p>
          <a:p>
            <a:r>
              <a:rPr lang="ro-RO" sz="2000" dirty="0">
                <a:latin typeface="Telegraf" panose="020B0604020202020204" charset="0"/>
              </a:rPr>
              <a:t>Personal data, </a:t>
            </a:r>
            <a:r>
              <a:rPr lang="ro-RO" sz="2000" i="1" dirty="0">
                <a:latin typeface="Telegraf" panose="020B0604020202020204" charset="0"/>
              </a:rPr>
              <a:t>intellectual, industrial and commercial property, fundamental principles of PP </a:t>
            </a:r>
          </a:p>
          <a:p>
            <a:pPr marL="285750" indent="-285750">
              <a:buFontTx/>
              <a:buChar char="-"/>
            </a:pPr>
            <a:endParaRPr lang="ro-RO" sz="2400" i="1" dirty="0">
              <a:latin typeface="Telegraf" panose="020B0604020202020204" charset="0"/>
            </a:endParaRPr>
          </a:p>
          <a:p>
            <a:r>
              <a:rPr lang="ro-RO" sz="3200" dirty="0">
                <a:latin typeface="Telegraf" panose="020B0604020202020204" charset="0"/>
              </a:rPr>
              <a:t>Sanchez-Graells (2023):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Legal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Compliance w/data governance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Intellectual property rights </a:t>
            </a:r>
          </a:p>
          <a:p>
            <a:pPr lvl="1"/>
            <a:endParaRPr lang="ro-RO" sz="2000" dirty="0">
              <a:latin typeface="Telegraf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Operational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Technical Debt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Cybersecurty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>
                <a:latin typeface="Telegraf" panose="020B0604020202020204" charset="0"/>
              </a:rPr>
              <a:t>Digital skills shorttage </a:t>
            </a:r>
          </a:p>
          <a:p>
            <a:pPr lvl="1"/>
            <a:endParaRPr lang="ro-RO" sz="2000" dirty="0">
              <a:latin typeface="Telegraf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29F4C-FD53-C1A1-3B59-2A05A26D0105}"/>
              </a:ext>
            </a:extLst>
          </p:cNvPr>
          <p:cNvSpPr txBox="1"/>
          <p:nvPr/>
        </p:nvSpPr>
        <p:spPr>
          <a:xfrm>
            <a:off x="2561768" y="1803285"/>
            <a:ext cx="587011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o-RO" sz="3200" dirty="0">
                <a:solidFill>
                  <a:srgbClr val="C00000"/>
                </a:solidFill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otential</a:t>
            </a:r>
            <a:r>
              <a:rPr lang="en-US" sz="32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uses of AI in PP?</a:t>
            </a:r>
          </a:p>
        </p:txBody>
      </p:sp>
    </p:spTree>
    <p:extLst>
      <p:ext uri="{BB962C8B-B14F-4D97-AF65-F5344CB8AC3E}">
        <p14:creationId xmlns:p14="http://schemas.microsoft.com/office/powerpoint/2010/main" val="408704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121664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516125" y="-24622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65070" y="9582762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14110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EF39C-B6EB-AEFE-5A53-873FA71F86F5}"/>
              </a:ext>
            </a:extLst>
          </p:cNvPr>
          <p:cNvSpPr txBox="1"/>
          <p:nvPr/>
        </p:nvSpPr>
        <p:spPr>
          <a:xfrm>
            <a:off x="1447800" y="2057102"/>
            <a:ext cx="16231301" cy="731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elegraf Bold" panose="020B0604020202020204" charset="0"/>
              </a:rPr>
              <a:t>AI in PP </a:t>
            </a:r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Assessment </a:t>
            </a:r>
            <a:endParaRPr lang="en-US" sz="3600" dirty="0">
              <a:solidFill>
                <a:srgbClr val="C00000"/>
              </a:solidFill>
              <a:latin typeface="Telegraf Bold" panose="020B0604020202020204" charset="0"/>
            </a:endParaRP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2800" dirty="0">
                <a:latin typeface="Telegraf" panose="020B0604020202020204" charset="0"/>
              </a:rPr>
              <a:t>advantages</a:t>
            </a:r>
            <a:r>
              <a:rPr lang="en-US" sz="2800" dirty="0">
                <a:latin typeface="Telegraf" panose="020B0604020202020204" charset="0"/>
              </a:rPr>
              <a:t> </a:t>
            </a:r>
            <a:r>
              <a:rPr lang="ro-RO" sz="2800" dirty="0">
                <a:latin typeface="Telegraf" panose="020B0604020202020204" charset="0"/>
              </a:rPr>
              <a:t>outweigh risks</a:t>
            </a:r>
            <a:r>
              <a:rPr lang="en-US" sz="2800" dirty="0">
                <a:latin typeface="Telegraf" panose="020B0604020202020204" charset="0"/>
              </a:rPr>
              <a:t> / lower + mitigate risk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elegraf" panose="020B0604020202020204" charset="0"/>
              </a:rPr>
              <a:t>technology is mature enough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elegraf" panose="020B0604020202020204" charset="0"/>
              </a:rPr>
              <a:t>its integration is gradual + organic 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dirty="0">
              <a:latin typeface="Telegraf" panose="020B0604020202020204" charset="0"/>
            </a:endParaRP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elegraf" panose="020B0604020202020204" charset="0"/>
              </a:rPr>
              <a:t>Currently, the conditions are not met 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elegraf" panose="020B0604020202020204" charset="0"/>
              </a:rPr>
              <a:t>Legal framework + practice – not fit 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800" dirty="0">
                <a:latin typeface="Telegraf" panose="020B0604020202020204" charset="0"/>
              </a:rPr>
              <a:t>Prerequisite: </a:t>
            </a:r>
            <a:r>
              <a:rPr lang="en-US" sz="2800" dirty="0">
                <a:latin typeface="Telegraf" panose="020B0604020202020204" charset="0"/>
              </a:rPr>
              <a:t>A data infrastructure + its legal </a:t>
            </a:r>
            <a:r>
              <a:rPr lang="en-US" sz="2800" dirty="0" err="1">
                <a:latin typeface="Telegraf" panose="020B0604020202020204" charset="0"/>
              </a:rPr>
              <a:t>framewor</a:t>
            </a:r>
            <a:r>
              <a:rPr lang="ro-RO" sz="2800" dirty="0">
                <a:latin typeface="Telegraf" panose="020B0604020202020204" charset="0"/>
              </a:rPr>
              <a:t>k</a:t>
            </a: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800" dirty="0">
                <a:latin typeface="Telegraf" panose="020B0604020202020204" charset="0"/>
              </a:rPr>
              <a:t>Standardisation, top-down and bottom-up approach</a:t>
            </a:r>
            <a:r>
              <a:rPr lang="en-US" sz="2800" dirty="0">
                <a:latin typeface="Telegraf" panose="020B0604020202020204" charset="0"/>
              </a:rPr>
              <a:t>  </a:t>
            </a:r>
            <a:endParaRPr lang="ro-RO" sz="2800" dirty="0">
              <a:latin typeface="Telegraf" panose="020B0604020202020204" charset="0"/>
            </a:endParaRP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o-RO" sz="2800" dirty="0">
              <a:latin typeface="Telegraf" panose="020B0604020202020204" charset="0"/>
            </a:endParaRPr>
          </a:p>
          <a:p>
            <a:pPr marL="3200400" lvl="6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800" dirty="0">
                <a:latin typeface="Telegraf" panose="020B0604020202020204" charset="0"/>
              </a:rPr>
              <a:t>e-Procurement – data – AI </a:t>
            </a:r>
            <a:endParaRPr lang="en-US" sz="2800" dirty="0">
              <a:latin typeface="Telegra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5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6315-B15D-E52C-E88F-B60028D0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1727DB57-F638-000E-7CD4-11249E182666}"/>
              </a:ext>
            </a:extLst>
          </p:cNvPr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6ABB2AE-2692-032B-18BB-03047D554F0C}"/>
              </a:ext>
            </a:extLst>
          </p:cNvPr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76EE4E7-68F3-3F94-088D-6248273762D3}"/>
              </a:ext>
            </a:extLst>
          </p:cNvPr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2A805DC-188A-B439-39DC-B230B07ABECA}"/>
              </a:ext>
            </a:extLst>
          </p:cNvPr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41335E8-E767-4CCA-2B2F-B437F9CBE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BED2F31-E5BD-C94F-85CE-298BED46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28E43B6-6E55-C4D7-CB03-A5FE02617A3E}"/>
              </a:ext>
            </a:extLst>
          </p:cNvPr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888DF768-7CF7-3706-53C6-A7D5D00F04C3}"/>
              </a:ext>
            </a:extLst>
          </p:cNvPr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2901AA-0EF2-6716-182F-160D53FE4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5A0E6B-BA56-E76E-C23B-407FE2B91754}"/>
              </a:ext>
            </a:extLst>
          </p:cNvPr>
          <p:cNvSpPr txBox="1"/>
          <p:nvPr/>
        </p:nvSpPr>
        <p:spPr>
          <a:xfrm>
            <a:off x="1616212" y="2832455"/>
            <a:ext cx="16461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Part 3: </a:t>
            </a:r>
          </a:p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The Nexus Between </a:t>
            </a:r>
          </a:p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Digital and Sustainable 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249061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AB986F-FB55-07CB-9EB1-386CC71664ED}"/>
              </a:ext>
            </a:extLst>
          </p:cNvPr>
          <p:cNvSpPr txBox="1"/>
          <p:nvPr/>
        </p:nvSpPr>
        <p:spPr>
          <a:xfrm>
            <a:off x="1143000" y="1784948"/>
            <a:ext cx="1600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</a:rPr>
              <a:t>Monitoring Sustainable Public Procurement</a:t>
            </a:r>
            <a:r>
              <a:rPr lang="en-US" sz="5000" dirty="0">
                <a:solidFill>
                  <a:srgbClr val="C00000"/>
                </a:solidFill>
                <a:latin typeface="Telegraf Bold" panose="020B0604020202020204" charset="0"/>
              </a:rPr>
              <a:t> </a:t>
            </a:r>
            <a:endParaRPr lang="ro-RO" sz="5000" dirty="0">
              <a:solidFill>
                <a:srgbClr val="C00000"/>
              </a:solidFill>
              <a:latin typeface="Telegraf Bold" panose="020B060402020202020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F64FE5A-5E52-71EE-DE30-9F6792ABE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969032"/>
              </p:ext>
            </p:extLst>
          </p:nvPr>
        </p:nvGraphicFramePr>
        <p:xfrm>
          <a:off x="2590800" y="2781300"/>
          <a:ext cx="8229600" cy="64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16FEA7-CD4D-9432-0B5B-EDB9948829FF}"/>
              </a:ext>
            </a:extLst>
          </p:cNvPr>
          <p:cNvSpPr txBox="1"/>
          <p:nvPr/>
        </p:nvSpPr>
        <p:spPr>
          <a:xfrm>
            <a:off x="5069526" y="3466888"/>
            <a:ext cx="13218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elegraf" panose="020B0604020202020204" charset="0"/>
              </a:rPr>
              <a:t>Monitoring s</a:t>
            </a:r>
            <a:r>
              <a:rPr lang="ro-RO" sz="3200" dirty="0">
                <a:latin typeface="Telegraf" panose="020B0604020202020204" charset="0"/>
              </a:rPr>
              <a:t>ustainable public procurement = uptake of SPP </a:t>
            </a:r>
          </a:p>
          <a:p>
            <a:pPr algn="just"/>
            <a:r>
              <a:rPr lang="ro-RO" sz="3200" dirty="0">
                <a:latin typeface="Telegraf" panose="020B0604020202020204" charset="0"/>
              </a:rPr>
              <a:t>Benchmarking</a:t>
            </a:r>
          </a:p>
          <a:p>
            <a:pPr algn="just"/>
            <a:r>
              <a:rPr lang="ro-RO" sz="3200" dirty="0">
                <a:latin typeface="Telegraf" panose="020B0604020202020204" charset="0"/>
              </a:rPr>
              <a:t>Data-based policy making </a:t>
            </a:r>
            <a:r>
              <a:rPr lang="en-US" sz="3200" dirty="0">
                <a:latin typeface="Telegraf" panose="020B060402020202020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27A78-01DD-FAB7-D19C-ECCDED125C87}"/>
              </a:ext>
            </a:extLst>
          </p:cNvPr>
          <p:cNvSpPr txBox="1"/>
          <p:nvPr/>
        </p:nvSpPr>
        <p:spPr>
          <a:xfrm>
            <a:off x="5562600" y="6934608"/>
            <a:ext cx="11953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3200" dirty="0">
                <a:latin typeface="Telegraf" panose="020B0604020202020204" charset="0"/>
              </a:rPr>
              <a:t>Lack of reliable monitoring</a:t>
            </a:r>
          </a:p>
          <a:p>
            <a:pPr lvl="0"/>
            <a:r>
              <a:rPr lang="ro-RO" sz="3200" dirty="0">
                <a:latin typeface="Telegraf" panose="020B0604020202020204" charset="0"/>
              </a:rPr>
              <a:t>Low adoption of SPP</a:t>
            </a:r>
          </a:p>
        </p:txBody>
      </p:sp>
    </p:spTree>
    <p:extLst>
      <p:ext uri="{BB962C8B-B14F-4D97-AF65-F5344CB8AC3E}">
        <p14:creationId xmlns:p14="http://schemas.microsoft.com/office/powerpoint/2010/main" val="22165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58811" y="9543953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FE32FB-40E9-08F7-C364-F6C717006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183647"/>
              </p:ext>
            </p:extLst>
          </p:nvPr>
        </p:nvGraphicFramePr>
        <p:xfrm>
          <a:off x="1513563" y="4635492"/>
          <a:ext cx="15260874" cy="104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7A541-6E85-A108-F072-7B726E64EBC9}"/>
              </a:ext>
            </a:extLst>
          </p:cNvPr>
          <p:cNvCxnSpPr>
            <a:cxnSpLocks/>
          </p:cNvCxnSpPr>
          <p:nvPr/>
        </p:nvCxnSpPr>
        <p:spPr>
          <a:xfrm flipH="1">
            <a:off x="3733800" y="6667500"/>
            <a:ext cx="11341431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15A1EB-1092-A629-3B7E-E261B1AD5DE5}"/>
              </a:ext>
            </a:extLst>
          </p:cNvPr>
          <p:cNvCxnSpPr/>
          <p:nvPr/>
        </p:nvCxnSpPr>
        <p:spPr>
          <a:xfrm flipV="1">
            <a:off x="3733800" y="5863952"/>
            <a:ext cx="0" cy="803548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FF3B5-6715-E33B-0BA0-873C95EA4D7F}"/>
              </a:ext>
            </a:extLst>
          </p:cNvPr>
          <p:cNvCxnSpPr>
            <a:cxnSpLocks/>
          </p:cNvCxnSpPr>
          <p:nvPr/>
        </p:nvCxnSpPr>
        <p:spPr>
          <a:xfrm>
            <a:off x="15055604" y="5958854"/>
            <a:ext cx="1" cy="732232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311F1A-B2F2-CFD0-843C-0B4156A6D879}"/>
              </a:ext>
            </a:extLst>
          </p:cNvPr>
          <p:cNvSpPr txBox="1"/>
          <p:nvPr/>
        </p:nvSpPr>
        <p:spPr>
          <a:xfrm>
            <a:off x="1808186" y="7117160"/>
            <a:ext cx="498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latin typeface="Telegraf" panose="020B0604020202020204" charset="0"/>
              </a:rPr>
              <a:t>Set green and </a:t>
            </a:r>
            <a:endParaRPr lang="en-US" sz="3200" dirty="0">
              <a:latin typeface="Telegraf" panose="020B0604020202020204" charset="0"/>
            </a:endParaRPr>
          </a:p>
          <a:p>
            <a:pPr algn="ctr"/>
            <a:r>
              <a:rPr lang="ro-RO" sz="3200" dirty="0">
                <a:latin typeface="Telegraf" panose="020B0604020202020204" charset="0"/>
              </a:rPr>
              <a:t>social indicators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9D7C6-EEAC-7956-66D6-E2ED36561EF5}"/>
              </a:ext>
            </a:extLst>
          </p:cNvPr>
          <p:cNvSpPr txBox="1"/>
          <p:nvPr/>
        </p:nvSpPr>
        <p:spPr>
          <a:xfrm>
            <a:off x="12427848" y="7117161"/>
            <a:ext cx="583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latin typeface="Telegraf" panose="020B0604020202020204" charset="0"/>
              </a:rPr>
              <a:t>Check indicators </a:t>
            </a:r>
          </a:p>
          <a:p>
            <a:pPr algn="ctr"/>
            <a:r>
              <a:rPr lang="ro-RO" sz="3200" dirty="0">
                <a:latin typeface="Telegraf" panose="020B0604020202020204" charset="0"/>
              </a:rPr>
              <a:t>Identify problems </a:t>
            </a:r>
            <a:endParaRPr lang="fr-FR" sz="3200" dirty="0">
              <a:latin typeface="Telegraf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11455-68B7-892E-2046-FD995C63947B}"/>
              </a:ext>
            </a:extLst>
          </p:cNvPr>
          <p:cNvSpPr txBox="1"/>
          <p:nvPr/>
        </p:nvSpPr>
        <p:spPr>
          <a:xfrm>
            <a:off x="5105400" y="249884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SPP Data Monitoring Feedback Loop</a:t>
            </a:r>
            <a:endParaRPr lang="fr-FR" sz="3600" dirty="0">
              <a:solidFill>
                <a:srgbClr val="C00000"/>
              </a:solidFill>
              <a:latin typeface="Telegraf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C90A4E2-7B49-01B0-C7D4-C0840AC14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2" t="17530" r="10167" b="59346"/>
          <a:stretch/>
        </p:blipFill>
        <p:spPr>
          <a:xfrm>
            <a:off x="1715313" y="3266183"/>
            <a:ext cx="15723506" cy="42460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469" r="1469"/>
          <a:stretch>
            <a:fillRect/>
          </a:stretch>
        </p:blipFill>
        <p:spPr>
          <a:xfrm>
            <a:off x="16341812" y="-24961"/>
            <a:ext cx="1922941" cy="1324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4" y="-45207"/>
            <a:ext cx="2568793" cy="134433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</p:sp>
      <p:sp>
        <p:nvSpPr>
          <p:cNvPr id="13" name="TextBox 13"/>
          <p:cNvSpPr txBox="1"/>
          <p:nvPr/>
        </p:nvSpPr>
        <p:spPr>
          <a:xfrm>
            <a:off x="6781800" y="9639300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 under the Marie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Skłodowska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-Curie grant agreement No 956696.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C9BBA-9B6E-F22F-5D68-68843557A93A}"/>
              </a:ext>
            </a:extLst>
          </p:cNvPr>
          <p:cNvSpPr txBox="1"/>
          <p:nvPr/>
        </p:nvSpPr>
        <p:spPr>
          <a:xfrm>
            <a:off x="1461766" y="1869643"/>
            <a:ext cx="162306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000" dirty="0">
                <a:solidFill>
                  <a:srgbClr val="C00000"/>
                </a:solidFill>
                <a:latin typeface="Telegraf Bold" panose="020B0604020202020204" charset="0"/>
              </a:rPr>
              <a:t>E.g.: Lithuanian live dashboard for monitoring green PP</a:t>
            </a:r>
            <a:endParaRPr lang="en-US" sz="4000" dirty="0">
              <a:solidFill>
                <a:srgbClr val="C00000"/>
              </a:solidFill>
              <a:latin typeface="Telegraf Bold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276DA-A03D-030F-41AF-973980507D88}"/>
              </a:ext>
            </a:extLst>
          </p:cNvPr>
          <p:cNvSpPr txBox="1"/>
          <p:nvPr/>
        </p:nvSpPr>
        <p:spPr>
          <a:xfrm>
            <a:off x="1905000" y="7526502"/>
            <a:ext cx="916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latin typeface="Telegraf" panose="020B0604020202020204" charset="0"/>
              </a:rPr>
              <a:t>Source: </a:t>
            </a:r>
            <a:r>
              <a:rPr lang="fr-FR" dirty="0">
                <a:latin typeface="Telegraf" panose="020B0604020202020204" charset="0"/>
              </a:rPr>
              <a:t>https://vpt.lrv.lt/lt/svieslente</a:t>
            </a:r>
          </a:p>
        </p:txBody>
      </p:sp>
    </p:spTree>
    <p:extLst>
      <p:ext uri="{BB962C8B-B14F-4D97-AF65-F5344CB8AC3E}">
        <p14:creationId xmlns:p14="http://schemas.microsoft.com/office/powerpoint/2010/main" val="336858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5D1B-1FAD-8950-D9C1-47C97ACEA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DBA270C-DEA5-7DB9-900E-EBE3C2875146}"/>
              </a:ext>
            </a:extLst>
          </p:cNvPr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D5E9FBF-8F88-0E8A-DD18-CCCDEED8F29B}"/>
              </a:ext>
            </a:extLst>
          </p:cNvPr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50E35D4-AA43-5CA9-20CF-5020A1911518}"/>
              </a:ext>
            </a:extLst>
          </p:cNvPr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0AC8D44-AF57-5923-3821-F00EB0ADCAE9}"/>
              </a:ext>
            </a:extLst>
          </p:cNvPr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F5C11E5-E1AF-B52C-9009-5355B1BAB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EDA8D92-6936-4B1B-150F-8937DBEB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53AE4B6E-7F30-CCBD-7A5F-5C46C7A26F08}"/>
              </a:ext>
            </a:extLst>
          </p:cNvPr>
          <p:cNvSpPr txBox="1"/>
          <p:nvPr/>
        </p:nvSpPr>
        <p:spPr>
          <a:xfrm>
            <a:off x="6740444" y="9541008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BD6E6AF6-F5DB-E237-AD72-964A87CB912B}"/>
              </a:ext>
            </a:extLst>
          </p:cNvPr>
          <p:cNvSpPr/>
          <p:nvPr/>
        </p:nvSpPr>
        <p:spPr>
          <a:xfrm>
            <a:off x="9858811" y="947646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EAAF64-2FFF-1274-C86D-C796DF9AB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E601E-42AF-892B-1329-9E2F34700033}"/>
              </a:ext>
            </a:extLst>
          </p:cNvPr>
          <p:cNvSpPr txBox="1"/>
          <p:nvPr/>
        </p:nvSpPr>
        <p:spPr>
          <a:xfrm>
            <a:off x="1752600" y="1704779"/>
            <a:ext cx="15240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solidFill>
                  <a:srgbClr val="C00000"/>
                </a:solidFill>
                <a:latin typeface="Telegraf Bold" panose="020B0604020202020204" charset="0"/>
              </a:rPr>
              <a:t>Key Takeaways </a:t>
            </a:r>
          </a:p>
          <a:p>
            <a:pPr algn="just"/>
            <a:endParaRPr lang="ro-RO" sz="3600" b="1" dirty="0">
              <a:solidFill>
                <a:srgbClr val="C00000"/>
              </a:solidFill>
              <a:latin typeface="Telegraf" panose="020B0604020202020204" charset="0"/>
            </a:endParaRPr>
          </a:p>
          <a:p>
            <a:pPr algn="just"/>
            <a:endParaRPr lang="ro-RO" sz="3600" b="1" dirty="0">
              <a:solidFill>
                <a:srgbClr val="C00000"/>
              </a:solidFill>
              <a:latin typeface="Telegraf" panose="020B0604020202020204" charset="0"/>
            </a:endParaRPr>
          </a:p>
          <a:p>
            <a:pPr algn="just"/>
            <a:r>
              <a:rPr lang="ro-RO" sz="3600" b="1" dirty="0">
                <a:solidFill>
                  <a:srgbClr val="C00000"/>
                </a:solidFill>
                <a:latin typeface="Telegraf" panose="020B0604020202020204" charset="0"/>
              </a:rPr>
              <a:t>PP and Digitalisation</a:t>
            </a:r>
            <a:r>
              <a:rPr lang="ro-RO" sz="3600" dirty="0">
                <a:latin typeface="Telegraf" panose="020B0604020202020204" charset="0"/>
              </a:rPr>
              <a:t>: Digitalising PP is (and should be) sequential </a:t>
            </a:r>
          </a:p>
          <a:p>
            <a:pPr algn="just"/>
            <a:endParaRPr lang="ro-RO" sz="3600" dirty="0">
              <a:latin typeface="Telegraf" panose="020B0604020202020204" charset="0"/>
            </a:endParaRPr>
          </a:p>
          <a:p>
            <a:pPr algn="just"/>
            <a:r>
              <a:rPr lang="ro-RO" sz="3600" b="1" dirty="0">
                <a:solidFill>
                  <a:srgbClr val="C00000"/>
                </a:solidFill>
                <a:latin typeface="Telegraf" panose="020B0604020202020204" charset="0"/>
              </a:rPr>
              <a:t>PP and AI</a:t>
            </a:r>
            <a:r>
              <a:rPr lang="ro-RO" sz="3600" dirty="0">
                <a:latin typeface="Telegraf" panose="020B0604020202020204" charset="0"/>
              </a:rPr>
              <a:t>: Risks outweigh advantages, AI is not fit for the current legal framework + practice</a:t>
            </a:r>
          </a:p>
          <a:p>
            <a:pPr algn="just"/>
            <a:endParaRPr lang="ro-RO" sz="3600" dirty="0">
              <a:latin typeface="Telegraf" panose="020B0604020202020204" charset="0"/>
            </a:endParaRPr>
          </a:p>
          <a:p>
            <a:pPr algn="just"/>
            <a:r>
              <a:rPr lang="ro-RO" sz="3600" b="1" dirty="0">
                <a:solidFill>
                  <a:srgbClr val="C00000"/>
                </a:solidFill>
                <a:latin typeface="Telegraf" panose="020B0604020202020204" charset="0"/>
              </a:rPr>
              <a:t>PP Digitalisation and Sustainability</a:t>
            </a:r>
            <a:r>
              <a:rPr lang="ro-RO" sz="3600" dirty="0">
                <a:latin typeface="Telegraf" panose="020B0604020202020204" charset="0"/>
              </a:rPr>
              <a:t>: SPP Data Monitoring could lead to the uptake of sustainability</a:t>
            </a:r>
          </a:p>
          <a:p>
            <a:pPr algn="just"/>
            <a:endParaRPr lang="ro-RO" sz="3600" dirty="0">
              <a:latin typeface="Telegra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9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3009544" y="2554060"/>
            <a:ext cx="11581511" cy="168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5"/>
              </a:lnSpc>
            </a:pPr>
            <a:r>
              <a:rPr lang="en-US" sz="12500" dirty="0">
                <a:solidFill>
                  <a:srgbClr val="000000"/>
                </a:solidFill>
                <a:latin typeface="Telegraf Bold"/>
              </a:rPr>
              <a:t>THANK YOU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168016"/>
            <a:ext cx="2828306" cy="14141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This project has received funding from the European Union’s Horizon 2020 research and innovation </a:t>
            </a:r>
          </a:p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99E4E1-E44B-4C40-AD36-1F95B82ED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0" y="152839"/>
            <a:ext cx="2568793" cy="134433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8A9012D-6F07-09BF-153D-B3F43A5F8B26}"/>
              </a:ext>
            </a:extLst>
          </p:cNvPr>
          <p:cNvSpPr txBox="1"/>
          <p:nvPr/>
        </p:nvSpPr>
        <p:spPr>
          <a:xfrm>
            <a:off x="4191000" y="4475669"/>
            <a:ext cx="14552600" cy="2474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o-RO" sz="3500" dirty="0">
                <a:solidFill>
                  <a:srgbClr val="000000"/>
                </a:solidFill>
                <a:latin typeface="Telegraf"/>
              </a:rPr>
              <a:t>Nadia-Ariadna SAVA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o-RO" sz="3500" dirty="0">
                <a:solidFill>
                  <a:srgbClr val="000000"/>
                </a:solidFill>
                <a:latin typeface="Telegraf"/>
              </a:rPr>
              <a:t>Early Stage Researcher, SAPIENS Network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o-RO" sz="3500" dirty="0">
                <a:solidFill>
                  <a:srgbClr val="000000"/>
                </a:solidFill>
                <a:latin typeface="Telegraf"/>
              </a:rPr>
              <a:t>PhD Student, Babeș-Bolyai University, Romania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o-RO" sz="3500" dirty="0">
                <a:solidFill>
                  <a:srgbClr val="000000"/>
                </a:solidFill>
                <a:latin typeface="Telegraf"/>
              </a:rPr>
              <a:t>nadia.sava@ubbcluj.ro</a:t>
            </a:r>
          </a:p>
        </p:txBody>
      </p:sp>
    </p:spTree>
    <p:extLst>
      <p:ext uri="{BB962C8B-B14F-4D97-AF65-F5344CB8AC3E}">
        <p14:creationId xmlns:p14="http://schemas.microsoft.com/office/powerpoint/2010/main" val="340309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F31CCF-F5B3-C805-4B9F-027E120C8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44" y="2537634"/>
            <a:ext cx="2568793" cy="1531396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2F6ED42-7E1C-2B7E-2489-8545A421E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05" y="5939605"/>
            <a:ext cx="2828306" cy="14141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5C2535-FDCA-7BDD-E5E2-17CB2CA74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43" y="5889352"/>
            <a:ext cx="2568793" cy="134433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734775" y="9515373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53F5FC-F9FF-D88B-633A-77061E380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" t="14394" r="1" b="7502"/>
          <a:stretch/>
        </p:blipFill>
        <p:spPr bwMode="auto">
          <a:xfrm>
            <a:off x="955767" y="1693532"/>
            <a:ext cx="7419634" cy="69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743503-783B-3B38-F966-A9C8F9B78AB2}"/>
              </a:ext>
            </a:extLst>
          </p:cNvPr>
          <p:cNvSpPr txBox="1"/>
          <p:nvPr/>
        </p:nvSpPr>
        <p:spPr>
          <a:xfrm>
            <a:off x="8941113" y="4247974"/>
            <a:ext cx="893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elegraf Bold" panose="020B0604020202020204" charset="0"/>
              </a:rPr>
              <a:t>PhD Student</a:t>
            </a:r>
            <a:r>
              <a:rPr lang="ro-RO" sz="3200" dirty="0">
                <a:latin typeface="Telegraf Bold" panose="020B0604020202020204" charset="0"/>
              </a:rPr>
              <a:t> &amp; Research Assistant </a:t>
            </a:r>
          </a:p>
          <a:p>
            <a:pPr algn="ctr"/>
            <a:r>
              <a:rPr lang="ro-RO" sz="3200" dirty="0">
                <a:latin typeface="Telegraf Bold" panose="020B0604020202020204" charset="0"/>
              </a:rPr>
              <a:t>Sustainable Public Procurement and Digitalisation 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ACBE40A9-E5F8-F834-1B55-F99D0A513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1350" y="2049380"/>
            <a:ext cx="914400" cy="892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18E451-B392-80E3-C50F-68F7510981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904" y="2906589"/>
            <a:ext cx="1647389" cy="885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9729F0-8BB2-D6A3-098F-A63095FFDE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05" y="1393354"/>
            <a:ext cx="2206650" cy="1225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39897D-717A-D415-DC2B-69C0CFBDD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78" y="1231497"/>
            <a:ext cx="2568793" cy="134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91E4A5-B502-F153-2B65-197BF69B3D5A}"/>
              </a:ext>
            </a:extLst>
          </p:cNvPr>
          <p:cNvSpPr txBox="1"/>
          <p:nvPr/>
        </p:nvSpPr>
        <p:spPr>
          <a:xfrm>
            <a:off x="10742425" y="7806932"/>
            <a:ext cx="5746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Telegraf Bold" panose="020B0604020202020204" charset="0"/>
              </a:rPr>
              <a:t>https://sapiensnetwork.eu/</a:t>
            </a:r>
          </a:p>
        </p:txBody>
      </p:sp>
    </p:spTree>
    <p:extLst>
      <p:ext uri="{BB962C8B-B14F-4D97-AF65-F5344CB8AC3E}">
        <p14:creationId xmlns:p14="http://schemas.microsoft.com/office/powerpoint/2010/main" val="8499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083" y="1949450"/>
            <a:ext cx="6302706" cy="124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ro-RO" sz="6000" dirty="0">
                <a:solidFill>
                  <a:srgbClr val="C00000"/>
                </a:solidFill>
                <a:latin typeface="Telegraf Bold"/>
              </a:rPr>
              <a:t>Overview</a:t>
            </a:r>
            <a:endParaRPr lang="en-US" sz="6000" dirty="0">
              <a:solidFill>
                <a:srgbClr val="C00000"/>
              </a:solidFill>
              <a:latin typeface="Telegra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0" y="3708862"/>
            <a:ext cx="15011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Telegraf Bold" panose="020B0604020202020204" charset="0"/>
              </a:rPr>
              <a:t>Part 1</a:t>
            </a:r>
            <a:endParaRPr lang="ro-RO" sz="3600" dirty="0">
              <a:solidFill>
                <a:srgbClr val="C00000"/>
              </a:solidFill>
              <a:latin typeface="Telegraf Bold" panose="020B0604020202020204" charset="0"/>
            </a:endParaRPr>
          </a:p>
          <a:p>
            <a:pPr algn="just"/>
            <a:r>
              <a:rPr lang="en-US" sz="3600" dirty="0">
                <a:latin typeface="Telegraf Bold" panose="020B0604020202020204" charset="0"/>
              </a:rPr>
              <a:t>Public Procurement </a:t>
            </a:r>
            <a:r>
              <a:rPr lang="en-US" sz="3600" dirty="0" err="1">
                <a:latin typeface="Telegraf Bold" panose="020B0604020202020204" charset="0"/>
              </a:rPr>
              <a:t>Digitalisation</a:t>
            </a:r>
            <a:endParaRPr lang="ro-RO" sz="3600" dirty="0">
              <a:latin typeface="Telegraf Bold" panose="020B0604020202020204" charset="0"/>
            </a:endParaRPr>
          </a:p>
          <a:p>
            <a:pPr algn="just"/>
            <a:endParaRPr lang="ro-RO" sz="3600" dirty="0">
              <a:latin typeface="Telegraf Bold" panose="020B0604020202020204" charset="0"/>
            </a:endParaRPr>
          </a:p>
          <a:p>
            <a:pPr algn="just"/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Part 2</a:t>
            </a:r>
          </a:p>
          <a:p>
            <a:pPr algn="just"/>
            <a:r>
              <a:rPr lang="ro-RO" sz="3600" dirty="0">
                <a:latin typeface="Telegraf Bold" panose="020B0604020202020204" charset="0"/>
              </a:rPr>
              <a:t>Public Procurement and AI</a:t>
            </a:r>
          </a:p>
          <a:p>
            <a:pPr algn="just"/>
            <a:endParaRPr lang="ro-RO" sz="3600" dirty="0">
              <a:latin typeface="Telegraf Bold" panose="020B0604020202020204" charset="0"/>
            </a:endParaRPr>
          </a:p>
          <a:p>
            <a:pPr algn="just"/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Part </a:t>
            </a:r>
            <a:r>
              <a:rPr lang="en-US" sz="3600" dirty="0">
                <a:solidFill>
                  <a:srgbClr val="C00000"/>
                </a:solidFill>
                <a:latin typeface="Telegraf Bold" panose="020B0604020202020204" charset="0"/>
              </a:rPr>
              <a:t>3</a:t>
            </a:r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 </a:t>
            </a:r>
          </a:p>
          <a:p>
            <a:pPr algn="just"/>
            <a:r>
              <a:rPr lang="ro-RO" sz="3600" dirty="0">
                <a:latin typeface="Telegraf Bold" panose="020B0604020202020204" charset="0"/>
              </a:rPr>
              <a:t>Digital and Sustainable Public Procurement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39959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This project has received funding from the European Union’s Horizon 2020 research and innovation </a:t>
            </a:r>
          </a:p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BDA7E-6BF2-4916-B120-5BF487A20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52839"/>
            <a:ext cx="2568793" cy="1344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0A4CF63-E389-B3D0-1030-89E5F1F0D11A}"/>
              </a:ext>
            </a:extLst>
          </p:cNvPr>
          <p:cNvGraphicFramePr/>
          <p:nvPr/>
        </p:nvGraphicFramePr>
        <p:xfrm>
          <a:off x="5340656" y="1551713"/>
          <a:ext cx="9910500" cy="767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643868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890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l="1469" r="1469"/>
          <a:stretch>
            <a:fillRect/>
          </a:stretch>
        </p:blipFill>
        <p:spPr>
          <a:xfrm>
            <a:off x="16516125" y="0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731146" y="9583468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4" y="90707"/>
            <a:ext cx="2568793" cy="1344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9A4203-E808-7D67-9511-22B23C4DA9E3}"/>
              </a:ext>
            </a:extLst>
          </p:cNvPr>
          <p:cNvSpPr txBox="1"/>
          <p:nvPr/>
        </p:nvSpPr>
        <p:spPr>
          <a:xfrm>
            <a:off x="8852724" y="4852837"/>
            <a:ext cx="1109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800" dirty="0"/>
              <a:t>SPP </a:t>
            </a:r>
            <a:endParaRPr lang="fr-FR" sz="3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02BDF-88B6-7114-464A-89826D5BCD65}"/>
              </a:ext>
            </a:extLst>
          </p:cNvPr>
          <p:cNvSpPr txBox="1"/>
          <p:nvPr/>
        </p:nvSpPr>
        <p:spPr>
          <a:xfrm>
            <a:off x="674602" y="2324100"/>
            <a:ext cx="6525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</a:rPr>
              <a:t>Main </a:t>
            </a:r>
            <a:endParaRPr lang="en-US" sz="5000" dirty="0">
              <a:solidFill>
                <a:srgbClr val="C00000"/>
              </a:solidFill>
              <a:latin typeface="Telegraf Bold" panose="020B0604020202020204" charset="0"/>
            </a:endParaRPr>
          </a:p>
          <a:p>
            <a:pPr algn="ctr"/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</a:rPr>
              <a:t>concepts</a:t>
            </a:r>
            <a:endParaRPr lang="en-US" sz="5000" dirty="0">
              <a:solidFill>
                <a:srgbClr val="C00000"/>
              </a:solidFill>
              <a:latin typeface="Telegraf Bold" panose="020B06040202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9FCB083-383F-5985-1585-D412B97E4D1B}"/>
                  </a:ext>
                </a:extLst>
              </p14:cNvPr>
              <p14:cNvContentPartPr/>
              <p14:nvPr/>
            </p14:nvContentPartPr>
            <p14:xfrm>
              <a:off x="10601760" y="608052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9FCB083-383F-5985-1585-D412B97E4D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47760" y="59728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D582C43-102A-7220-652C-B5B5D04C4F91}"/>
                  </a:ext>
                </a:extLst>
              </p14:cNvPr>
              <p14:cNvContentPartPr/>
              <p14:nvPr/>
            </p14:nvContentPartPr>
            <p14:xfrm>
              <a:off x="10371720" y="5998440"/>
              <a:ext cx="277560" cy="6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D582C43-102A-7220-652C-B5B5D04C4F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17720" y="5890800"/>
                <a:ext cx="38520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2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A5AD4-FA0F-2679-3F01-F3282151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CE0E643B-2A67-3DFC-AA21-4189A2A2A830}"/>
              </a:ext>
            </a:extLst>
          </p:cNvPr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7BB6A49-7925-6E21-A9DB-CFE1B70911CE}"/>
              </a:ext>
            </a:extLst>
          </p:cNvPr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04AB45D-1408-FECC-20ED-051C373844D4}"/>
              </a:ext>
            </a:extLst>
          </p:cNvPr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DF42D25-3C3E-786F-8C0A-725581AF2C53}"/>
              </a:ext>
            </a:extLst>
          </p:cNvPr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97DAA9D-E69D-915D-E55B-5808F2620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E6778B-C97D-B6AC-4BE1-5AC72E039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7131B69-9CC0-8EE6-8C61-5BE94C770D75}"/>
              </a:ext>
            </a:extLst>
          </p:cNvPr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 under the Marie Skłodowska-Curie grant agreement No 956696.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BDB9B081-FD8C-E825-DB06-C8DD08E9E477}"/>
              </a:ext>
            </a:extLst>
          </p:cNvPr>
          <p:cNvSpPr/>
          <p:nvPr/>
        </p:nvSpPr>
        <p:spPr>
          <a:xfrm>
            <a:off x="9677400" y="9288780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4EB2F5-539F-76E0-5696-687DC876D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09776"/>
            <a:ext cx="2568793" cy="13443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2DE3A6-D558-C55D-2E27-150822CA8C76}"/>
              </a:ext>
            </a:extLst>
          </p:cNvPr>
          <p:cNvSpPr txBox="1"/>
          <p:nvPr/>
        </p:nvSpPr>
        <p:spPr>
          <a:xfrm>
            <a:off x="1616212" y="2832455"/>
            <a:ext cx="16461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Part 1: </a:t>
            </a:r>
          </a:p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Public Procurement Digitalisation, </a:t>
            </a:r>
          </a:p>
          <a:p>
            <a:r>
              <a:rPr lang="ro-RO" sz="4800" dirty="0">
                <a:solidFill>
                  <a:srgbClr val="C00000"/>
                </a:solidFill>
                <a:latin typeface="Telegraf Bold" panose="020B0604020202020204" charset="0"/>
              </a:rPr>
              <a:t>incremental or revolutionary?</a:t>
            </a:r>
          </a:p>
        </p:txBody>
      </p:sp>
    </p:spTree>
    <p:extLst>
      <p:ext uri="{BB962C8B-B14F-4D97-AF65-F5344CB8AC3E}">
        <p14:creationId xmlns:p14="http://schemas.microsoft.com/office/powerpoint/2010/main" val="213042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8320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530639" y="0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85569" y="9675668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 under the Marie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Skłodowska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02568" y="9704887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0" y="74413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A8DD5-127A-0553-58DB-DB0F5ED2ECEA}"/>
              </a:ext>
            </a:extLst>
          </p:cNvPr>
          <p:cNvSpPr txBox="1"/>
          <p:nvPr/>
        </p:nvSpPr>
        <p:spPr>
          <a:xfrm>
            <a:off x="718869" y="1996794"/>
            <a:ext cx="16850261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</a:pPr>
            <a:r>
              <a:rPr lang="ro-RO" sz="5000" dirty="0">
                <a:solidFill>
                  <a:srgbClr val="C00000"/>
                </a:solidFill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50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Digital as disruptive – a revolutionary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EE242-F164-D507-D041-C7E7CED9163B}"/>
              </a:ext>
            </a:extLst>
          </p:cNvPr>
          <p:cNvSpPr txBox="1"/>
          <p:nvPr/>
        </p:nvSpPr>
        <p:spPr>
          <a:xfrm>
            <a:off x="1479522" y="3242893"/>
            <a:ext cx="16646092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  <a:t>EC:  </a:t>
            </a:r>
            <a:r>
              <a:rPr lang="en-US" sz="3200" dirty="0">
                <a:latin typeface="Telegraf" panose="020B0604020202020204" charset="0"/>
                <a:ea typeface="Calibri" panose="020F0502020204030204" pitchFamily="34" charset="0"/>
              </a:rPr>
              <a:t>‘</a:t>
            </a:r>
            <a:r>
              <a:rPr lang="en-GB" sz="3200" dirty="0">
                <a:effectLst/>
                <a:latin typeface="Telegraf" panose="020B0604020202020204" charset="0"/>
                <a:ea typeface="Calibri" panose="020F0502020204030204" pitchFamily="34" charset="0"/>
              </a:rPr>
              <a:t>PP is undergoing a digital </a:t>
            </a:r>
            <a:r>
              <a:rPr lang="en-GB" sz="3200" u="sng" dirty="0">
                <a:effectLst/>
                <a:latin typeface="Telegraf" panose="020B0604020202020204" charset="0"/>
                <a:ea typeface="Calibri" panose="020F0502020204030204" pitchFamily="34" charset="0"/>
              </a:rPr>
              <a:t>transformation</a:t>
            </a:r>
            <a:r>
              <a:rPr lang="en-GB" sz="3200" dirty="0">
                <a:effectLst/>
                <a:latin typeface="Telegraf" panose="020B0604020202020204" charset="0"/>
                <a:ea typeface="Calibri" panose="020F0502020204030204" pitchFamily="34" charset="0"/>
              </a:rPr>
              <a:t>. The EU supports the process of </a:t>
            </a:r>
            <a:r>
              <a:rPr lang="en-GB" sz="3200" u="sng" dirty="0">
                <a:effectLst/>
                <a:latin typeface="Telegraf" panose="020B0604020202020204" charset="0"/>
                <a:ea typeface="Calibri" panose="020F0502020204030204" pitchFamily="34" charset="0"/>
              </a:rPr>
              <a:t>rethinking</a:t>
            </a:r>
            <a:r>
              <a:rPr lang="en-GB" sz="3200" dirty="0">
                <a:effectLst/>
                <a:latin typeface="Telegraf" panose="020B0604020202020204" charset="0"/>
                <a:ea typeface="Calibri" panose="020F0502020204030204" pitchFamily="34" charset="0"/>
              </a:rPr>
              <a:t>  PP process with digital technologies in mind. This goes beyond simply moving to electronic tools; it </a:t>
            </a:r>
            <a:r>
              <a:rPr lang="en-GB" sz="3200" u="sng" dirty="0">
                <a:effectLst/>
                <a:latin typeface="Telegraf" panose="020B0604020202020204" charset="0"/>
                <a:ea typeface="Calibri" panose="020F0502020204030204" pitchFamily="34" charset="0"/>
              </a:rPr>
              <a:t>rethinks various pre-award and post-award phases’</a:t>
            </a:r>
            <a:endParaRPr lang="ro-RO" sz="3200" dirty="0">
              <a:effectLst/>
              <a:latin typeface="Telegraf" panose="020B060402020202020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ro-RO" sz="3200" i="1" dirty="0">
              <a:latin typeface="Telegraf" panose="020B060402020202020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  <a:t>Literature</a:t>
            </a:r>
            <a:r>
              <a:rPr lang="ro-RO" sz="3200" dirty="0">
                <a:latin typeface="Telegraf" panose="020B0604020202020204" charset="0"/>
                <a:ea typeface="Calibri" panose="020F0502020204030204" pitchFamily="34" charset="0"/>
              </a:rPr>
              <a:t> and policy:</a:t>
            </a: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  <a:t> Exponential growth </a:t>
            </a:r>
            <a:b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</a:b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  <a:t>Case studies: Various pilots</a:t>
            </a:r>
            <a:r>
              <a:rPr lang="en-GB" sz="2000" dirty="0">
                <a:latin typeface="Telegraf" panose="020B0604020202020204" charset="0"/>
                <a:ea typeface="Calibri" panose="020F0502020204030204" pitchFamily="34" charset="0"/>
              </a:rPr>
              <a:t> </a:t>
            </a:r>
            <a:r>
              <a:rPr lang="ro-RO" sz="2000" dirty="0">
                <a:latin typeface="Telegraf" panose="020B0604020202020204" charset="0"/>
                <a:ea typeface="Calibri" panose="020F0502020204030204" pitchFamily="34" charset="0"/>
              </a:rPr>
              <a:t>(</a:t>
            </a:r>
            <a:r>
              <a:rPr lang="en-US" sz="2000" dirty="0">
                <a:latin typeface="Telegraf" panose="020B0604020202020204" charset="0"/>
                <a:ea typeface="Calibri" panose="020F0502020204030204" pitchFamily="34" charset="0"/>
              </a:rPr>
              <a:t>EC, ‘Study on up-take of emerging technologies in public procurement’ (2019)</a:t>
            </a:r>
            <a:r>
              <a:rPr lang="ro-RO" sz="2000" dirty="0">
                <a:latin typeface="Telegraf" panose="020B0604020202020204" charset="0"/>
                <a:ea typeface="Calibri" panose="020F0502020204030204" pitchFamily="34" charset="0"/>
              </a:rPr>
              <a:t>)</a:t>
            </a:r>
            <a:endParaRPr lang="en-GB" sz="2000" dirty="0">
              <a:latin typeface="Telegraf" panose="020B060402020202020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elegraf" panose="020B0604020202020204" charset="0"/>
                <a:ea typeface="Calibri" panose="020F0502020204030204" pitchFamily="34" charset="0"/>
              </a:rPr>
              <a:t>General literature:</a:t>
            </a:r>
            <a:r>
              <a:rPr lang="ro-RO" sz="3200" dirty="0">
                <a:latin typeface="Telegraf" panose="020B0604020202020204" charset="0"/>
                <a:ea typeface="Calibri" panose="020F0502020204030204" pitchFamily="34" charset="0"/>
              </a:rPr>
              <a:t> Highlights the potential </a:t>
            </a:r>
            <a:endParaRPr lang="fr-FR" sz="3200" dirty="0">
              <a:latin typeface="Telegra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39959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469" r="1469"/>
          <a:stretch>
            <a:fillRect/>
          </a:stretch>
        </p:blipFill>
        <p:spPr>
          <a:xfrm>
            <a:off x="16201589" y="214973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819" y="9605622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This project has received funding from the European Union’s Horizon 2020 research and innovation </a:t>
            </a:r>
          </a:p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mo 1"/>
              </a:rPr>
              <a:t>programme under the Marie Skłodowska-Curie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74051" y="9314654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BDA7E-6BF2-4916-B120-5BF487A20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" y="152839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8D7D8-C74C-1D38-4A5A-D51E9EA0AB9C}"/>
              </a:ext>
            </a:extLst>
          </p:cNvPr>
          <p:cNvSpPr txBox="1"/>
          <p:nvPr/>
        </p:nvSpPr>
        <p:spPr>
          <a:xfrm>
            <a:off x="1714500" y="1296633"/>
            <a:ext cx="148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solidFill>
                  <a:srgbClr val="C00000"/>
                </a:solidFill>
                <a:latin typeface="Telegraf Bold" panose="020B0604020202020204" charset="0"/>
              </a:rPr>
              <a:t>Potential uses of AI in PP – A brief matrix </a:t>
            </a:r>
            <a:endParaRPr lang="fr-FR" sz="3600" dirty="0">
              <a:solidFill>
                <a:srgbClr val="C00000"/>
              </a:solidFill>
              <a:latin typeface="Telegraf Bold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FEDE7-88BB-D335-86BE-D63A200B6A66}"/>
              </a:ext>
            </a:extLst>
          </p:cNvPr>
          <p:cNvSpPr txBox="1"/>
          <p:nvPr/>
        </p:nvSpPr>
        <p:spPr>
          <a:xfrm>
            <a:off x="1447800" y="2148152"/>
            <a:ext cx="16373911" cy="713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800" b="0" i="0" u="none" strike="noStrike" baseline="0" dirty="0">
                <a:solidFill>
                  <a:srgbClr val="000000"/>
                </a:solidFill>
                <a:latin typeface="Telegraf" panose="020B0604020202020204" charset="0"/>
              </a:rPr>
              <a:t>EC,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elegraf" panose="020B0604020202020204" charset="0"/>
              </a:rPr>
              <a:t> ‘Study on up-take of emerging technologies in public procurement’</a:t>
            </a:r>
            <a:r>
              <a:rPr lang="en-US" sz="2800" dirty="0">
                <a:solidFill>
                  <a:srgbClr val="000000"/>
                </a:solidFill>
                <a:latin typeface="Telegraf" panose="020B0604020202020204" charset="0"/>
              </a:rPr>
              <a:t> (2019):</a:t>
            </a:r>
            <a:endParaRPr lang="ro-RO" sz="2800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elegraf" panose="020B0604020202020204" charset="0"/>
              </a:rPr>
              <a:t>Analysis and evaluation – procurement data, government spending </a:t>
            </a:r>
            <a:endParaRPr lang="ro-RO" sz="2800" i="1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elegraf" panose="020B0604020202020204" charset="0"/>
              </a:rPr>
              <a:t>Identification of corruption</a:t>
            </a:r>
            <a:endParaRPr lang="ro-RO" sz="2800" i="1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elegraf" panose="020B0604020202020204" charset="0"/>
              </a:rPr>
              <a:t>Contract preparation and management</a:t>
            </a:r>
            <a:endParaRPr lang="ro-RO" sz="2800" i="1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elegraf" panose="020B0604020202020204" charset="0"/>
              </a:rPr>
              <a:t>Chatbots</a:t>
            </a:r>
            <a:endParaRPr lang="ro-RO" sz="2800" i="1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elegraf" panose="020B0604020202020204" charset="0"/>
              </a:rPr>
              <a:t>Further automation of procurement tasks</a:t>
            </a:r>
            <a:endParaRPr lang="ro-RO" sz="2800" i="1" dirty="0">
              <a:latin typeface="Telegraf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ro-RO" sz="2800" dirty="0">
              <a:latin typeface="Telegraf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ro-RO" sz="2800" dirty="0">
                <a:latin typeface="Telegraf" panose="020B0604020202020204" charset="0"/>
              </a:rPr>
              <a:t>WB, </a:t>
            </a:r>
            <a:r>
              <a:rPr lang="en-US" sz="2800" dirty="0">
                <a:latin typeface="Telegraf" panose="020B0604020202020204" charset="0"/>
              </a:rPr>
              <a:t>‘</a:t>
            </a:r>
            <a:r>
              <a:rPr lang="ro-RO" sz="2800" dirty="0">
                <a:latin typeface="Telegraf" panose="020B0604020202020204" charset="0"/>
              </a:rPr>
              <a:t>Disruptive technologies in PP</a:t>
            </a:r>
            <a:r>
              <a:rPr lang="en-US" sz="2800" dirty="0">
                <a:latin typeface="Telegraf" panose="020B0604020202020204" charset="0"/>
              </a:rPr>
              <a:t>’ (</a:t>
            </a:r>
            <a:r>
              <a:rPr lang="ro-RO" sz="2800" dirty="0">
                <a:latin typeface="Telegraf" panose="020B0604020202020204" charset="0"/>
              </a:rPr>
              <a:t>2021</a:t>
            </a:r>
            <a:r>
              <a:rPr lang="en-US" sz="2800" dirty="0">
                <a:latin typeface="Telegraf" panose="020B0604020202020204" charset="0"/>
              </a:rPr>
              <a:t>)</a:t>
            </a:r>
            <a:r>
              <a:rPr lang="ro-RO" sz="2800" dirty="0">
                <a:latin typeface="Telegraf" panose="020B060402020202020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o-RO" sz="2800" i="1" dirty="0">
                <a:latin typeface="Telegraf" panose="020B0604020202020204" charset="0"/>
              </a:rPr>
              <a:t>Automation of low value-added tasks in the public tendering and contract execution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o-RO" sz="2800" i="1" dirty="0">
                <a:latin typeface="Telegraf" panose="020B0604020202020204" charset="0"/>
              </a:rPr>
              <a:t>Enhance contract management </a:t>
            </a:r>
            <a:endParaRPr lang="ro-RO" sz="2800" dirty="0">
              <a:latin typeface="Telegraf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o-RO" sz="2800" i="1" dirty="0">
                <a:latin typeface="Telegraf" panose="020B0604020202020204" charset="0"/>
              </a:rPr>
              <a:t>Improve accuracy of strategic decisions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91A6E45-85B7-9A0F-AC79-AF14D17E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7" y="-20798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9" r="1469"/>
          <a:stretch>
            <a:fillRect/>
          </a:stretch>
        </p:blipFill>
        <p:spPr>
          <a:xfrm>
            <a:off x="16523860" y="10710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21855" y="9656630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 under the Marie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Skłodowska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35077" y="9569223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4" y="14110"/>
            <a:ext cx="2568793" cy="134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A8DD5-127A-0553-58DB-DB0F5ED2ECEA}"/>
              </a:ext>
            </a:extLst>
          </p:cNvPr>
          <p:cNvSpPr txBox="1"/>
          <p:nvPr/>
        </p:nvSpPr>
        <p:spPr>
          <a:xfrm>
            <a:off x="1066800" y="1491533"/>
            <a:ext cx="16847935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</a:pPr>
            <a:r>
              <a:rPr lang="ro-RO" sz="50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50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Digital as </a:t>
            </a:r>
            <a:r>
              <a:rPr lang="en-US" sz="5000" dirty="0">
                <a:solidFill>
                  <a:srgbClr val="C00000"/>
                </a:solidFill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</a:t>
            </a:r>
            <a:r>
              <a:rPr lang="en-US" sz="5000" dirty="0">
                <a:solidFill>
                  <a:srgbClr val="C00000"/>
                </a:solidFill>
                <a:effectLst/>
                <a:latin typeface="Telegraf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– an incremental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47253-43A4-AC45-81E3-459D01B9D450}"/>
              </a:ext>
            </a:extLst>
          </p:cNvPr>
          <p:cNvSpPr txBox="1"/>
          <p:nvPr/>
        </p:nvSpPr>
        <p:spPr>
          <a:xfrm>
            <a:off x="4934949" y="2783010"/>
            <a:ext cx="11302529" cy="279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000" b="1" dirty="0">
                <a:latin typeface="Telegraf" panose="020B0604020202020204" charset="0"/>
              </a:rPr>
              <a:t>Albert Sanchez-</a:t>
            </a:r>
            <a:r>
              <a:rPr lang="fr-FR" sz="3000" b="1" dirty="0" err="1">
                <a:latin typeface="Telegraf" panose="020B0604020202020204" charset="0"/>
              </a:rPr>
              <a:t>Graells</a:t>
            </a:r>
            <a:r>
              <a:rPr lang="fr-FR" sz="3000" b="1" dirty="0">
                <a:latin typeface="Telegraf" panose="020B0604020202020204" charset="0"/>
              </a:rPr>
              <a:t> </a:t>
            </a:r>
            <a:r>
              <a:rPr lang="fr-FR" dirty="0">
                <a:latin typeface="Telegraf" panose="020B0604020202020204" charset="0"/>
              </a:rPr>
              <a:t>(</a:t>
            </a:r>
            <a:r>
              <a:rPr lang="en-US" dirty="0">
                <a:latin typeface="Telegraf" panose="020B0604020202020204" charset="0"/>
              </a:rPr>
              <a:t>« The Technological Promise of Digital Governance », 4.)</a:t>
            </a:r>
            <a:endParaRPr lang="fr-FR" dirty="0">
              <a:latin typeface="Telegraf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Telegraf" panose="020B0604020202020204" charset="0"/>
              </a:rPr>
              <a:t>Digitalization as a ‘</a:t>
            </a:r>
            <a:r>
              <a:rPr lang="en-US" sz="3000" i="1" dirty="0">
                <a:latin typeface="Telegraf" panose="020B0604020202020204" charset="0"/>
              </a:rPr>
              <a:t>complementary of, or a stretch of e-procurement (…), capable of making a gradual and additive (non-transformative)</a:t>
            </a:r>
            <a:r>
              <a:rPr lang="ro-RO" sz="3000" i="1" dirty="0">
                <a:latin typeface="Telegraf" panose="020B0604020202020204" charset="0"/>
              </a:rPr>
              <a:t> </a:t>
            </a:r>
            <a:r>
              <a:rPr lang="en-US" sz="3000" i="1" dirty="0">
                <a:latin typeface="Telegraf" panose="020B0604020202020204" charset="0"/>
              </a:rPr>
              <a:t>contribution to governance</a:t>
            </a:r>
            <a:r>
              <a:rPr lang="en-US" sz="3000" dirty="0">
                <a:latin typeface="Telegraf" panose="020B0604020202020204" charset="0"/>
              </a:rPr>
              <a:t>’ 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982EFB-1B64-84A3-136A-5EBB977C5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21" y="2738198"/>
            <a:ext cx="2367388" cy="3577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AD5872-7B9C-0B1C-319E-FB00C203C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01" y="5715513"/>
            <a:ext cx="2364356" cy="3570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83D09C-6332-0C98-5BF7-7E10234FC953}"/>
              </a:ext>
            </a:extLst>
          </p:cNvPr>
          <p:cNvSpPr txBox="1"/>
          <p:nvPr/>
        </p:nvSpPr>
        <p:spPr>
          <a:xfrm>
            <a:off x="2050521" y="6510609"/>
            <a:ext cx="12809744" cy="251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effectLst/>
                <a:latin typeface="Telegraf" panose="020B0604020202020204" charset="0"/>
                <a:ea typeface="Calibri" panose="020F0502020204030204" pitchFamily="34" charset="0"/>
              </a:rPr>
              <a:t>Petra </a:t>
            </a:r>
            <a:r>
              <a:rPr lang="en-US" sz="3000" b="1" dirty="0" err="1">
                <a:effectLst/>
                <a:latin typeface="Telegraf" panose="020B0604020202020204" charset="0"/>
                <a:ea typeface="Calibri" panose="020F0502020204030204" pitchFamily="34" charset="0"/>
              </a:rPr>
              <a:t>Ferk</a:t>
            </a:r>
            <a:r>
              <a:rPr lang="en-US" sz="3000" b="1" dirty="0">
                <a:effectLst/>
                <a:latin typeface="Telegraf" panose="020B0604020202020204" charset="0"/>
                <a:ea typeface="Calibri" panose="020F0502020204030204" pitchFamily="34" charset="0"/>
              </a:rPr>
              <a:t> and </a:t>
            </a:r>
            <a:r>
              <a:rPr lang="en-US" sz="3000" b="1" dirty="0" err="1">
                <a:effectLst/>
                <a:latin typeface="Telegraf" panose="020B0604020202020204" charset="0"/>
                <a:ea typeface="Calibri" panose="020F0502020204030204" pitchFamily="34" charset="0"/>
              </a:rPr>
              <a:t>Boštjan</a:t>
            </a:r>
            <a:r>
              <a:rPr lang="en-US" sz="3000" b="1" dirty="0">
                <a:effectLst/>
                <a:latin typeface="Telegraf" panose="020B0604020202020204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elegraf" panose="020B0604020202020204" charset="0"/>
                <a:ea typeface="Calibri" panose="020F0502020204030204" pitchFamily="34" charset="0"/>
              </a:rPr>
              <a:t>Ferk</a:t>
            </a:r>
            <a:r>
              <a:rPr lang="en-US" sz="3000" b="1" dirty="0">
                <a:effectLst/>
                <a:latin typeface="Telegraf" panose="020B060402020202020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/>
                <a:latin typeface="Telegraf" panose="020B0604020202020204" charset="0"/>
                <a:ea typeface="Calibri" panose="020F0502020204030204" pitchFamily="34" charset="0"/>
              </a:rPr>
              <a:t>(‘Article 22' in </a:t>
            </a:r>
            <a:r>
              <a:rPr lang="en-US" dirty="0" err="1">
                <a:effectLst/>
                <a:latin typeface="Telegraf" panose="020B0604020202020204" charset="0"/>
                <a:ea typeface="Calibri" panose="020F0502020204030204" pitchFamily="34" charset="0"/>
              </a:rPr>
              <a:t>Caranta</a:t>
            </a:r>
            <a:r>
              <a:rPr lang="en-US" dirty="0">
                <a:effectLst/>
                <a:latin typeface="Telegraf" panose="020B0604020202020204" charset="0"/>
                <a:ea typeface="Calibri" panose="020F0502020204030204" pitchFamily="34" charset="0"/>
              </a:rPr>
              <a:t>, R. and Sanchez-</a:t>
            </a:r>
            <a:r>
              <a:rPr lang="en-US" dirty="0" err="1">
                <a:effectLst/>
                <a:latin typeface="Telegraf" panose="020B0604020202020204" charset="0"/>
                <a:ea typeface="Calibri" panose="020F0502020204030204" pitchFamily="34" charset="0"/>
              </a:rPr>
              <a:t>Graells</a:t>
            </a:r>
            <a:r>
              <a:rPr lang="en-US" dirty="0">
                <a:effectLst/>
                <a:latin typeface="Telegraf" panose="020B0604020202020204" charset="0"/>
                <a:ea typeface="Calibri" panose="020F0502020204030204" pitchFamily="34" charset="0"/>
              </a:rPr>
              <a:t>, A. (Eds.), Commentary on Directive 2014/24/EU)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elegraf" panose="020B0604020202020204" charset="0"/>
              </a:rPr>
              <a:t>Digital technologies build on the pre-existing systems of electronic PP: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elegraf" panose="020B0604020202020204" charset="0"/>
              </a:rPr>
              <a:t>paper – e-procurement – digital – data analytics and AI </a:t>
            </a:r>
          </a:p>
        </p:txBody>
      </p:sp>
    </p:spTree>
    <p:extLst>
      <p:ext uri="{BB962C8B-B14F-4D97-AF65-F5344CB8AC3E}">
        <p14:creationId xmlns:p14="http://schemas.microsoft.com/office/powerpoint/2010/main" val="136741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27D8CC-B5D6-7E06-363C-F8E712595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2" y="1453094"/>
            <a:ext cx="6392848" cy="81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0D3D44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5DF4D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AF3A07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AAC0C4"/>
          </a:solidFill>
        </p:spPr>
        <p:txBody>
          <a:bodyPr/>
          <a:lstStyle/>
          <a:p>
            <a:endParaRPr lang="fr-F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63261"/>
            <a:ext cx="2828306" cy="1414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469" r="1469"/>
          <a:stretch>
            <a:fillRect/>
          </a:stretch>
        </p:blipFill>
        <p:spPr>
          <a:xfrm>
            <a:off x="16516125" y="-17727"/>
            <a:ext cx="1771875" cy="12200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21855" y="9656630"/>
            <a:ext cx="11366145" cy="53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This project has received funding from the European Union’s Horizon 2020 research and innovation 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programme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 under the Marie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Skłodowska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1"/>
                <a:ea typeface="+mn-ea"/>
                <a:cs typeface="+mn-cs"/>
              </a:rPr>
              <a:t>-Curie grant agreement No 956696.</a:t>
            </a:r>
          </a:p>
        </p:txBody>
      </p:sp>
      <p:sp>
        <p:nvSpPr>
          <p:cNvPr id="15" name="AutoShape 7"/>
          <p:cNvSpPr/>
          <p:nvPr/>
        </p:nvSpPr>
        <p:spPr>
          <a:xfrm>
            <a:off x="9858811" y="9610911"/>
            <a:ext cx="8429189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F037-CF8D-4B29-B8BA-01A9762B6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4" y="63381"/>
            <a:ext cx="2568793" cy="13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47253-43A4-AC45-81E3-459D01B9D450}"/>
              </a:ext>
            </a:extLst>
          </p:cNvPr>
          <p:cNvSpPr txBox="1"/>
          <p:nvPr/>
        </p:nvSpPr>
        <p:spPr>
          <a:xfrm>
            <a:off x="8103937" y="1423496"/>
            <a:ext cx="9784466" cy="666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elegraf Bold" panose="020B0604020202020204" charset="0"/>
              </a:rPr>
              <a:t>e-Procurement as pre-condition for digital procurement  </a:t>
            </a:r>
            <a:endParaRPr lang="en-US" sz="3200" dirty="0">
              <a:solidFill>
                <a:srgbClr val="C00000"/>
              </a:solidFill>
              <a:latin typeface="Telegraf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Telegraf" panose="020B0604020202020204" charset="0"/>
              </a:rPr>
              <a:t>process of adoption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elegraf" panose="020B0604020202020204" charset="0"/>
              </a:rPr>
              <a:t>benefits + challenges in implementation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elegraf" panose="020B0604020202020204" charset="0"/>
              </a:rPr>
              <a:t>incomplete and varied transposition in MS</a:t>
            </a:r>
            <a:endParaRPr lang="ro-RO" sz="3200" dirty="0">
              <a:latin typeface="Telegraf" panose="020B0604020202020204" charset="0"/>
            </a:endParaRPr>
          </a:p>
          <a:p>
            <a:pPr lvl="2"/>
            <a:endParaRPr lang="ro-RO" sz="3200" dirty="0">
              <a:latin typeface="Telegraf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ro-RO" sz="3200" dirty="0">
                <a:latin typeface="Telegraf" panose="020B0604020202020204" charset="0"/>
              </a:rPr>
              <a:t>			</a:t>
            </a:r>
            <a:r>
              <a:rPr lang="en-US" sz="3200" dirty="0">
                <a:latin typeface="Telegraf" panose="020B0604020202020204" charset="0"/>
              </a:rPr>
              <a:t>Melon and </a:t>
            </a:r>
            <a:r>
              <a:rPr lang="en-US" sz="3200" dirty="0" err="1">
                <a:latin typeface="Telegraf" panose="020B0604020202020204" charset="0"/>
              </a:rPr>
              <a:t>Spruk</a:t>
            </a:r>
            <a:r>
              <a:rPr lang="en-US" sz="3200" dirty="0">
                <a:latin typeface="Telegraf" panose="020B0604020202020204" charset="0"/>
              </a:rPr>
              <a:t> (2020)</a:t>
            </a:r>
            <a:r>
              <a:rPr lang="ro-RO" sz="3200" dirty="0">
                <a:latin typeface="Telegraf" panose="020B0604020202020204" charset="0"/>
              </a:rPr>
              <a:t>:</a:t>
            </a:r>
            <a:endParaRPr lang="en-US" sz="3200" dirty="0">
              <a:latin typeface="Telegraf" panose="020B060402020202020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elegraf" panose="020B0604020202020204" charset="0"/>
              </a:rPr>
              <a:t>Success is dependent on implementation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elegraf" panose="020B0604020202020204" charset="0"/>
              </a:rPr>
              <a:t>Improvement / deterioration of ‘institutional quality’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latin typeface="Telegraf" panose="020B0604020202020204" charset="0"/>
              </a:rPr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B3E69-59D7-DFC2-F347-05B8EB023E19}"/>
              </a:ext>
            </a:extLst>
          </p:cNvPr>
          <p:cNvSpPr txBox="1"/>
          <p:nvPr/>
        </p:nvSpPr>
        <p:spPr>
          <a:xfrm>
            <a:off x="399597" y="9752895"/>
            <a:ext cx="470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elegraf" panose="020B0604020202020204" charset="0"/>
              </a:rPr>
              <a:t>https://single-market-economy.ec.europa.eu/single-market/public-procurement/digital-procurement_en</a:t>
            </a:r>
          </a:p>
        </p:txBody>
      </p:sp>
    </p:spTree>
    <p:extLst>
      <p:ext uri="{BB962C8B-B14F-4D97-AF65-F5344CB8AC3E}">
        <p14:creationId xmlns:p14="http://schemas.microsoft.com/office/powerpoint/2010/main" val="299036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7091</TotalTime>
  <Words>1282</Words>
  <Application>Microsoft Office PowerPoint</Application>
  <PresentationFormat>Custom</PresentationFormat>
  <Paragraphs>194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Telegraf Bold</vt:lpstr>
      <vt:lpstr>Calibri</vt:lpstr>
      <vt:lpstr>Telegraf</vt:lpstr>
      <vt:lpstr>Arimo 1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SAPIENS Network Template PP</dc:title>
  <dc:creator>created by Ayanna Coleman</dc:creator>
  <cp:lastModifiedBy>Nadia</cp:lastModifiedBy>
  <cp:revision>434</cp:revision>
  <dcterms:created xsi:type="dcterms:W3CDTF">2006-08-16T00:00:00Z</dcterms:created>
  <dcterms:modified xsi:type="dcterms:W3CDTF">2024-02-06T08:58:04Z</dcterms:modified>
  <dc:identifier>DAEYPKjY3vc</dc:identifier>
</cp:coreProperties>
</file>