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9" r:id="rId11"/>
    <p:sldId id="290" r:id="rId12"/>
    <p:sldId id="288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00539B"/>
    <a:srgbClr val="00ADEF"/>
    <a:srgbClr val="87C5E0"/>
    <a:srgbClr val="7EA6D7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827E8-EC9F-40BB-A8BC-D6D16A426FEC}" v="87" dt="2021-05-27T08:23:39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7725"/>
  </p:normalViewPr>
  <p:slideViewPr>
    <p:cSldViewPr snapToGrid="0" snapToObjects="1">
      <p:cViewPr varScale="1">
        <p:scale>
          <a:sx n="67" d="100"/>
          <a:sy n="67" d="100"/>
        </p:scale>
        <p:origin x="3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na Harcenco" clId="Web-{1B0827E8-EC9F-40BB-A8BC-D6D16A426FEC}"/>
    <pc:docChg chg="modSld">
      <pc:chgData name="Dorina Harcenco" userId="" providerId="" clId="Web-{1B0827E8-EC9F-40BB-A8BC-D6D16A426FEC}" dt="2021-05-27T08:23:39.980" v="47" actId="20577"/>
      <pc:docMkLst>
        <pc:docMk/>
      </pc:docMkLst>
      <pc:sldChg chg="addSp modSp">
        <pc:chgData name="Dorina Harcenco" userId="" providerId="" clId="Web-{1B0827E8-EC9F-40BB-A8BC-D6D16A426FEC}" dt="2021-05-27T08:23:39.980" v="47" actId="20577"/>
        <pc:sldMkLst>
          <pc:docMk/>
          <pc:sldMk cId="4145195719" sldId="272"/>
        </pc:sldMkLst>
        <pc:spChg chg="add mod">
          <ac:chgData name="Dorina Harcenco" userId="" providerId="" clId="Web-{1B0827E8-EC9F-40BB-A8BC-D6D16A426FEC}" dt="2021-05-27T08:23:39.980" v="47" actId="20577"/>
          <ac:spMkLst>
            <pc:docMk/>
            <pc:sldMk cId="4145195719" sldId="272"/>
            <ac:spMk id="2" creationId="{4D225DD8-F55C-4895-9E3D-0E6C78750F2C}"/>
          </ac:spMkLst>
        </pc:spChg>
      </pc:sldChg>
      <pc:sldChg chg="modSp">
        <pc:chgData name="Dorina Harcenco" userId="" providerId="" clId="Web-{1B0827E8-EC9F-40BB-A8BC-D6D16A426FEC}" dt="2021-05-27T07:56:28.285" v="8" actId="20577"/>
        <pc:sldMkLst>
          <pc:docMk/>
          <pc:sldMk cId="597832474" sldId="283"/>
        </pc:sldMkLst>
        <pc:spChg chg="mod">
          <ac:chgData name="Dorina Harcenco" userId="" providerId="" clId="Web-{1B0827E8-EC9F-40BB-A8BC-D6D16A426FEC}" dt="2021-05-27T07:56:28.285" v="8" actId="20577"/>
          <ac:spMkLst>
            <pc:docMk/>
            <pc:sldMk cId="597832474" sldId="283"/>
            <ac:spMk id="5" creationId="{EC8EDB84-6492-D948-85C4-24E01F636658}"/>
          </ac:spMkLst>
        </pc:spChg>
      </pc:sldChg>
      <pc:sldChg chg="modSp">
        <pc:chgData name="Dorina Harcenco" userId="" providerId="" clId="Web-{1B0827E8-EC9F-40BB-A8BC-D6D16A426FEC}" dt="2021-05-27T07:57:46.100" v="15" actId="20577"/>
        <pc:sldMkLst>
          <pc:docMk/>
          <pc:sldMk cId="262993674" sldId="284"/>
        </pc:sldMkLst>
        <pc:spChg chg="mod">
          <ac:chgData name="Dorina Harcenco" userId="" providerId="" clId="Web-{1B0827E8-EC9F-40BB-A8BC-D6D16A426FEC}" dt="2021-05-27T07:57:46.100" v="15" actId="20577"/>
          <ac:spMkLst>
            <pc:docMk/>
            <pc:sldMk cId="262993674" sldId="284"/>
            <ac:spMk id="5" creationId="{EC8EDB84-6492-D948-85C4-24E01F636658}"/>
          </ac:spMkLst>
        </pc:spChg>
      </pc:sldChg>
      <pc:sldChg chg="modSp">
        <pc:chgData name="Dorina Harcenco" userId="" providerId="" clId="Web-{1B0827E8-EC9F-40BB-A8BC-D6D16A426FEC}" dt="2021-05-27T08:00:50.963" v="18" actId="20577"/>
        <pc:sldMkLst>
          <pc:docMk/>
          <pc:sldMk cId="1035447252" sldId="289"/>
        </pc:sldMkLst>
        <pc:spChg chg="mod">
          <ac:chgData name="Dorina Harcenco" userId="" providerId="" clId="Web-{1B0827E8-EC9F-40BB-A8BC-D6D16A426FEC}" dt="2021-05-27T08:00:50.963" v="18" actId="20577"/>
          <ac:spMkLst>
            <pc:docMk/>
            <pc:sldMk cId="1035447252" sldId="289"/>
            <ac:spMk id="5" creationId="{EC8EDB84-6492-D948-85C4-24E01F636658}"/>
          </ac:spMkLst>
        </pc:spChg>
      </pc:sldChg>
      <pc:sldChg chg="modSp">
        <pc:chgData name="Dorina Harcenco" userId="" providerId="" clId="Web-{1B0827E8-EC9F-40BB-A8BC-D6D16A426FEC}" dt="2021-05-27T08:01:34.246" v="21" actId="20577"/>
        <pc:sldMkLst>
          <pc:docMk/>
          <pc:sldMk cId="733926001" sldId="290"/>
        </pc:sldMkLst>
        <pc:spChg chg="mod">
          <ac:chgData name="Dorina Harcenco" userId="" providerId="" clId="Web-{1B0827E8-EC9F-40BB-A8BC-D6D16A426FEC}" dt="2021-05-27T08:01:34.246" v="21" actId="20577"/>
          <ac:spMkLst>
            <pc:docMk/>
            <pc:sldMk cId="733926001" sldId="290"/>
            <ac:spMk id="5" creationId="{EC8EDB84-6492-D948-85C4-24E01F636658}"/>
          </ac:spMkLst>
        </pc:spChg>
      </pc:sldChg>
      <pc:sldChg chg="modSp">
        <pc:chgData name="Dorina Harcenco" userId="" providerId="" clId="Web-{1B0827E8-EC9F-40BB-A8BC-D6D16A426FEC}" dt="2021-05-27T08:05:53.971" v="23" actId="20577"/>
        <pc:sldMkLst>
          <pc:docMk/>
          <pc:sldMk cId="3174350422" sldId="292"/>
        </pc:sldMkLst>
        <pc:spChg chg="mod">
          <ac:chgData name="Dorina Harcenco" userId="" providerId="" clId="Web-{1B0827E8-EC9F-40BB-A8BC-D6D16A426FEC}" dt="2021-05-27T08:05:53.971" v="23" actId="20577"/>
          <ac:spMkLst>
            <pc:docMk/>
            <pc:sldMk cId="3174350422" sldId="292"/>
            <ac:spMk id="5" creationId="{EC8EDB84-6492-D948-85C4-24E01F636658}"/>
          </ac:spMkLst>
        </pc:spChg>
      </pc:sldChg>
      <pc:sldChg chg="modSp">
        <pc:chgData name="Dorina Harcenco" userId="" providerId="" clId="Web-{1B0827E8-EC9F-40BB-A8BC-D6D16A426FEC}" dt="2021-05-27T08:09:30.929" v="26" actId="20577"/>
        <pc:sldMkLst>
          <pc:docMk/>
          <pc:sldMk cId="1356466021" sldId="293"/>
        </pc:sldMkLst>
        <pc:spChg chg="mod">
          <ac:chgData name="Dorina Harcenco" userId="" providerId="" clId="Web-{1B0827E8-EC9F-40BB-A8BC-D6D16A426FEC}" dt="2021-05-27T08:09:30.929" v="26" actId="20577"/>
          <ac:spMkLst>
            <pc:docMk/>
            <pc:sldMk cId="1356466021" sldId="293"/>
            <ac:spMk id="5" creationId="{EC8EDB84-6492-D948-85C4-24E01F636658}"/>
          </ac:spMkLst>
        </pc:spChg>
      </pc:sldChg>
      <pc:sldChg chg="modSp">
        <pc:chgData name="Dorina Harcenco" userId="" providerId="" clId="Web-{1B0827E8-EC9F-40BB-A8BC-D6D16A426FEC}" dt="2021-05-27T08:14:33.702" v="36" actId="20577"/>
        <pc:sldMkLst>
          <pc:docMk/>
          <pc:sldMk cId="4288705344" sldId="296"/>
        </pc:sldMkLst>
        <pc:spChg chg="mod">
          <ac:chgData name="Dorina Harcenco" userId="" providerId="" clId="Web-{1B0827E8-EC9F-40BB-A8BC-D6D16A426FEC}" dt="2021-05-27T08:14:33.702" v="36" actId="20577"/>
          <ac:spMkLst>
            <pc:docMk/>
            <pc:sldMk cId="4288705344" sldId="296"/>
            <ac:spMk id="5" creationId="{EC8EDB84-6492-D948-85C4-24E01F6366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5CD17-EDFD-4C8F-825D-6225B1ADE86A}" type="datetimeFigureOut">
              <a:rPr lang="en-001" smtClean="0"/>
              <a:t>27/05/2021</a:t>
            </a:fld>
            <a:endParaRPr lang="en-00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00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2DFD-2954-4DE1-A71D-7088B9704C1C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8303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18A-FDF1-47FF-B6C7-20269768EE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9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2C43-CCAC-5B4D-99BF-86A7E143C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BEF7-79AF-0F41-A12B-280A831B0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2AA2D-6458-A345-A68D-0F86182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1E7A1-881C-A944-B048-8BD66597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64FB-1C0F-3340-A0FB-620E103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D86F-7438-0A47-B709-E5A7BBF0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9741C-E06E-DC43-BE8F-01125025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D0BF-782E-DC40-9EB1-3DE4A410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3653C-5562-4644-BCAB-96697AFE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08D41-5763-6C47-912C-C32F412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17C41-5357-D84D-BF68-33481EF28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A3A5B-A8E4-CE47-9356-58AFE481B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2BF0-6B77-204C-BD5B-AFA973AA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C3448-8599-884E-9BE4-1C162BCB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5D3B-1DE8-C74F-AA5F-BA285B87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3727-73E5-C545-8443-D04ADA50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674D-AFA0-3546-9ABA-5439FB77E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0CCC-CC81-9746-BF57-6E59771D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98C73-CA44-AC4D-9628-08B47520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FF39-0506-3946-9DB3-1C737EE8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E458-ED45-5A4C-BB59-2EE1212B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F8B65-64C3-0543-B00E-ED8A4F8F4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2ED06-DB72-5A4A-86AC-8083BBE1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0921-0E26-5041-AC03-F3DC389D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AF90-949A-184E-8BEF-C0B1A801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5CA5-8F95-1D45-AF61-C367EF40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58DE-4315-8444-AEA6-95F3D73D0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381E4-1E42-9445-B6ED-EBB17376F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5BE6F-0A69-C341-B547-8468C020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F9DC8-2ED0-564A-829F-F9C9612B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1C531-C3E0-E447-AAC4-757545A8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2512-1FDD-2942-90EA-5CA19433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7CAC4-5C8E-FF44-9712-627BAEDD1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2DA0B-71C7-0C43-B2F0-A90B88A29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24435-CD95-E545-B4F6-A7BC73CDF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C1C0B-5A5C-7048-AD85-BDD810782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FA27C7-9C6D-FC4D-898D-7C86E5D9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5DA69-7C86-5845-A6A4-A58165F0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551F2-B57C-BA41-83D9-861B740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0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5F56-5091-2740-B759-97215707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1E9C0-7418-2B46-B117-A5DD815E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79BD4-4CD9-7E4C-9C33-A513C431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37842-ADD9-D44D-A0D1-DBEFC29B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1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13B9C-232D-114B-8EAF-FF5C871D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51268-B404-E242-A001-24DD6BD5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7984-11DD-1E49-A057-2F6A5B80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BCB4-91E0-DA4C-8D0D-8CE72623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B8D67-28E4-D84F-80A6-08BD4DDD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D6964-5A00-3449-98D3-8399FCF8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5B732-A256-A24B-BE94-2721792D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391CC-A0A9-5248-962E-2D1CDE2B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7524D-77C4-7D41-8BFA-8B923EFD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0DB9-076B-C542-9517-FF57DE24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4D63A-5AD7-9D4F-AFDD-614F0BC62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1A998-3D19-5F4E-B13D-B082D9702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DBAE6-257E-8B44-AF41-9EEE0BEC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CE940-1200-C64A-96CF-2F97CB12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F13CF-A6FD-A644-BB9A-D6B9985D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ACB10-E39C-6949-B7D7-50371936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04FF6-6E24-1A42-8816-919DEE16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73AE-899F-B54A-9CF7-2B09024CB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8022-A69F-5347-97EC-1059A1B9167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A24CA-8A49-844F-B98A-5980DF444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168BB-3860-0F46-9A1E-7ABA6255D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0570-C5AD-CE4A-8E15-498B457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AA252A-4911-244C-B51C-65BF5C7ED3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00539B"/>
              </a:gs>
              <a:gs pos="100000">
                <a:srgbClr val="00AD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4780E-1B52-4A41-80FA-A25C21EE0F91}"/>
              </a:ext>
            </a:extLst>
          </p:cNvPr>
          <p:cNvSpPr txBox="1"/>
          <p:nvPr/>
        </p:nvSpPr>
        <p:spPr>
          <a:xfrm>
            <a:off x="429654" y="452613"/>
            <a:ext cx="61997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моменты обзора Закона о  Государственных Закупках Узбекистана в свете требований Типового закона ЮНСИТРАЛ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oogle Shape;65;p14" descr="Google Shape;199;p37">
            <a:extLst>
              <a:ext uri="{FF2B5EF4-FFF2-40B4-BE49-F238E27FC236}">
                <a16:creationId xmlns:a16="http://schemas.microsoft.com/office/drawing/2014/main" id="{98CA65F8-A10E-4449-A9D3-89D7A5A2A2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135" y="5995164"/>
            <a:ext cx="2222800" cy="41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;p14" descr="Google Shape;200;p37">
            <a:extLst>
              <a:ext uri="{FF2B5EF4-FFF2-40B4-BE49-F238E27FC236}">
                <a16:creationId xmlns:a16="http://schemas.microsoft.com/office/drawing/2014/main" id="{8096778E-6898-9D41-9C70-187F33F228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2637"/>
          <a:stretch/>
        </p:blipFill>
        <p:spPr>
          <a:xfrm>
            <a:off x="3810132" y="5973679"/>
            <a:ext cx="2080636" cy="45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5561C-309A-9541-AA1D-DED3BF0FA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164" y="169203"/>
            <a:ext cx="9313704" cy="65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0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предмету исследования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261330" y="2213912"/>
            <a:ext cx="9177946" cy="41703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По-видимому, нет правила, которое бы устанавливало, что только эти характеристики будут приниматься во внимание для определения соответствия заявки требованиям (соответствие минимальным техническим требованиям - тест «пройдено /не пройдено").  Необходим аналог положения в </a:t>
            </a:r>
            <a:r>
              <a:rPr lang="ru-RU" sz="20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статье 11 "При оценке заявок и выборе победителя государственный заказчик использует только те критерии и процедуры, которые указаны в документации о закупке, и применяет эти критерии и процедуры в порядке, установленном в этой документации"</a:t>
            </a:r>
            <a:r>
              <a:rPr lang="ru-RU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.  </a:t>
            </a:r>
            <a:endParaRPr lang="ru-RU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Также неясно, должны ли описания быть полностью изложены в информации/объявлениях, подлежащих публикации в соответствии со </a:t>
            </a:r>
            <a:r>
              <a:rPr lang="ru-RU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статьями 31 и 59</a:t>
            </a:r>
            <a:r>
              <a:rPr lang="ru-RU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DAE47-8214-4978-A99F-E9E45142E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20"/>
          <a:stretch/>
        </p:blipFill>
        <p:spPr>
          <a:xfrm>
            <a:off x="9704598" y="3678795"/>
            <a:ext cx="1814241" cy="31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4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209550" y="451081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оценки и процедуры: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733424" y="2003493"/>
            <a:ext cx="10534651" cy="50321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Правила, касающиеся критериев и процедур оценки - </a:t>
            </a:r>
            <a:r>
              <a:rPr lang="ru-RU" altLang="en-US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ст. 32</a:t>
            </a:r>
            <a:r>
              <a:rPr lang="ru-RU" altLang="en-US" b="1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. </a:t>
            </a:r>
            <a:r>
              <a:rPr lang="ru-RU" altLang="en-US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Но, по-видимому, нет правила, которое бы устанавливало, что только эти характеристики будут приниматься во внимание для определения соответствия заявки требованиям (соответствие минимальным техническим требованиям - тест «пройдено/не пройдено»).  Необходим аналог положения </a:t>
            </a:r>
            <a:r>
              <a:rPr lang="ru-RU" altLang="en-US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статьи 11 ТЗ "При оценке заявок и выборе победителя государственный заказчик использует только те критерии и процедуры, которые указаны в документации о закупке, и применяет эти критерии и процедуры в порядке, установленном в этой документации"</a:t>
            </a:r>
            <a:r>
              <a:rPr lang="ru-RU" altLang="en-US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. </a:t>
            </a:r>
            <a:endParaRPr lang="ru-RU" altLang="en-US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неясно, должны ли описания быть полностью изложены в информации/объявлениях, подлежащих публикации в соответствии со 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статьями 31 и 59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Согласно 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ст.37 ЗГЗ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для участия в закупках с дополнительными требованиями к участникам, они должны пройти этап предварительной квалификации. Тем не менее, в ЗПЗ не предусмотрено никаких дополнительных деталей относительно данного процесса.</a:t>
            </a:r>
          </a:p>
          <a:p>
            <a:pPr lvl="0">
              <a:spcAft>
                <a:spcPts val="600"/>
              </a:spcAft>
              <a:defRPr/>
            </a:pPr>
            <a:endParaRPr lang="en-US" altLang="en-US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2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Статьи 36 и 37 ЗГЗ, требования к участникам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499308" y="2174092"/>
            <a:ext cx="11193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прояснить взаимодействие между оценкой соответствия требованиям, как указано выше (какая заявка является лучшей среди всех заявок отвечающих требованиям). 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настоящее время нет четкого указания на то, что технически не отвечающие требованиям тендерные предложения должны быть исключены, а критерии оценки могут отличаться от полного описания.</a:t>
            </a:r>
          </a:p>
          <a:p>
            <a:pPr lvl="0">
              <a:spcAft>
                <a:spcPts val="600"/>
              </a:spcAft>
              <a:defRPr/>
            </a:pPr>
            <a:endParaRPr lang="ru-RU" altLang="en-US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16 Внутренние преференции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неясно, как будут присуждаться эти преференции и будут ли они прозрачными в соответствии со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статьей 11(3).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неясно, применяется ли подход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статьи 11(3)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отношении экологических критериев, которые согласно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ТЗ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быть раскрыты и применяться как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"обычные"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оценки.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539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1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254490" y="445682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Прояснения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761687" y="2235801"/>
            <a:ext cx="102685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Возникает вопрос относительно возможности закупающей организации ответить на любой запрос поставщика или подрядчика о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разъяснении тендерной документации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полученный в разумный срок до истечения окончательного срока подачи заявок, поскольку в ЗГЗ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открыта возможность для поставщиков и подрядчиков запрашивать разъяснения до истечения окончательного срока подачи заявок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ЗГЗ нет обязательного требования сообщать разъяснения всем поставщикам или договорам, которым закупающая организация предоставила тендерную документацию. </a:t>
            </a:r>
          </a:p>
        </p:txBody>
      </p:sp>
    </p:spTree>
    <p:extLst>
      <p:ext uri="{BB962C8B-B14F-4D97-AF65-F5344CB8AC3E}">
        <p14:creationId xmlns:p14="http://schemas.microsoft.com/office/powerpoint/2010/main" val="296671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Национальное предпочтение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503426" y="2335339"/>
            <a:ext cx="7892069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2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К возможности предоставления преференций национальным производителям в случае, если в процедурах участвуют </a:t>
            </a:r>
            <a:r>
              <a:rPr lang="ru-RU" altLang="en-US" sz="22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не менее 3 национальных производителей</a:t>
            </a:r>
            <a:r>
              <a:rPr lang="ru-RU" altLang="en-US" sz="22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 (обеспечивающих разумный уровень конкуренции), детали, касающиеся преференций, устанавливаются постановлениями и распоряжениями </a:t>
            </a:r>
            <a:r>
              <a:rPr lang="ru-RU" altLang="en-US" sz="22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Президента и Правительства Узбекистана</a:t>
            </a:r>
            <a:r>
              <a:rPr lang="ru-RU" altLang="en-US" sz="22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. Кроме того, в той же </a:t>
            </a:r>
            <a:r>
              <a:rPr lang="ru-RU" altLang="en-US" sz="22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статье 16 </a:t>
            </a:r>
            <a:r>
              <a:rPr lang="ru-RU" altLang="en-US" sz="22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предусматривается возможность применения таких преференций в процессе оценки- прозрачность?</a:t>
            </a:r>
            <a:endParaRPr lang="en-US" altLang="en-US" sz="2200" dirty="0">
              <a:solidFill>
                <a:srgbClr val="00539B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D106046-9A4D-4C4A-93EF-A17BF344A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2"/>
          <a:stretch/>
        </p:blipFill>
        <p:spPr>
          <a:xfrm>
            <a:off x="8449961" y="2516314"/>
            <a:ext cx="3662330" cy="40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Закупки из одного источника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412811" y="1909112"/>
            <a:ext cx="11017189" cy="48474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оснований, приведенный в ЗПЗ, не является исчерпывающим и предусматривает, что указом 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Президента Республики Узбекистан или постановлением Кабинета Министров Республики Узбекистан</a:t>
            </a: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могут быть установлены иные основания для закупки у единственного источника. </a:t>
            </a:r>
          </a:p>
          <a:p>
            <a:pPr>
              <a:spcAft>
                <a:spcPts val="600"/>
              </a:spcAft>
              <a:defRPr/>
            </a:pPr>
            <a:r>
              <a:rPr lang="ru-RU" altLang="en-US" sz="17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Приказ Президента Узбекистана "О мерах по реализации Закона "О государственных закупках" № ПП-3953 от 28.09.2019 г</a:t>
            </a:r>
            <a:r>
              <a:rPr lang="ru-RU" altLang="en-US" sz="17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., устанавливающий 40 случая закупки у единственного поставщика, явно идет вразрез с узким перечнем закупок у единственного поставщика, установленным </a:t>
            </a:r>
            <a:r>
              <a:rPr lang="ru-RU" altLang="en-US" sz="17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ТЗ ЮНСИТРАЛ</a:t>
            </a:r>
            <a:r>
              <a:rPr lang="ru-RU" altLang="en-US" sz="17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. </a:t>
            </a:r>
            <a:endParaRPr lang="ru-RU" altLang="en-US" sz="17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Путем заключения прямого договора, который включает такие основания, как закупки в чрезвычайных ситуациях, закупки на основании распоряжений Президента и решений Правительства Республики Узбекистан и т.д. Данный перечень, в отличие от перечня, приведенного в 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71</a:t>
            </a: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является исчерпывающим. Тем не менее, остается неясным, в чем разница между закупками у единственного поставщика и закупками у единственного источника, поскольку в проекте ЗГЗ не дается никаких других подробностей.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также обращаем внимание на то, что некоторые случаи закупок у единственного поставщика описаны очень обще и могут иметь различные толкования и способы применения. </a:t>
            </a:r>
          </a:p>
          <a:p>
            <a:pPr lvl="0">
              <a:spcAft>
                <a:spcPts val="600"/>
              </a:spcAft>
              <a:defRPr/>
            </a:pPr>
            <a:endParaRPr lang="en-US" altLang="en-US" sz="17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6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354631" y="482579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Тендер</a:t>
            </a:r>
            <a:r>
              <a:rPr lang="en-US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354631" y="2081275"/>
            <a:ext cx="11292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конкурсной документации (тендерной документации) в соответствии со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статьей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 ЗГЗ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включают в себя основные положения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ТЗ ЮНСИТРАЛ ст. 39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но далеко не все. Здесь следует подчеркнуть, что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67 ЗГЗ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содержит прямых положений о том, что любые разъяснения, данные закупающей организацией какому-либо поставщику, должны быть доведены до сведения всех остальных участников тендера.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Подача заявок регулируются постановлением правительства - можно ли изменить или просто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дополнить положения ЗГЗ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публикации протокола оценки и присуждения любой участник тендера имеет право направить запрос в закупающую организацию с просьбой дать разъяснения по итогам тендера. В течение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максимум 3 дней после получения такого запроса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закупающая организация обязана предоставить участникам соответствующие разъяснения-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подать жалобу отсутствует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0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2250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лучших предложений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387380" y="1921095"/>
            <a:ext cx="1124579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Похоже на то, что это гибрид нескольких методов, предусмотренных ТЗ.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 обязательно проводится в электронной форме, за исключением случаев, предусмотренных законодательством (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56 ЗГЗ 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таким образом, это очень общая формулировка, оставляющая пространство для интерпретаций).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Кроме того, 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56 ЗГЗ 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предусматривает, что отбор наилучших предложений может применяться в случае закупки, стоимость которой превышает вышеуказанные пороговые значения (любая стоимость), когда Указом Президента предусмотрена возможность для закупающей организации провести закупку, избегая использования конкурса.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Извещение вместе с конкурсной документацией (тендерной документацией) публикуется не позднее чем 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5 рабочих дней 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истечения срока подачи заявок. Это довольно короткий срок (не соответствующий положениям 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ЗГЗ ВТО 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минимальных сроках).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Кроме того, предусмотрено, что в объявлении указывается 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"начальная цена товара" 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 </a:t>
            </a:r>
            <a:r>
              <a:rPr lang="ru-RU" altLang="en-US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Типовом законе </a:t>
            </a:r>
            <a:r>
              <a:rPr lang="ru-RU" altLang="en-US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не предусмотрено, поскольку она фактически становится пороговой ценой.</a:t>
            </a:r>
          </a:p>
          <a:p>
            <a:pPr lvl="0">
              <a:spcAft>
                <a:spcPts val="600"/>
              </a:spcAft>
              <a:defRPr/>
            </a:pPr>
            <a:endParaRPr lang="en-US" altLang="en-US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7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лучших предложений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462238" y="1995130"/>
            <a:ext cx="11267524" cy="48628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Для проведения отбора должно быть получено не менее двух предложений, отвечающих требованиям, в противном случае закупающая организация может провести еще один отбор предложений или может выбрать проведение электронного аукциона или осуществить закупку в торговом магазине - </a:t>
            </a:r>
            <a:r>
              <a:rPr lang="ru-RU" altLang="en-US" sz="20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Это подчеркивает, что обоснование не относится к более сложным закупкам </a:t>
            </a:r>
            <a:r>
              <a:rPr lang="ru-RU" altLang="en-US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(в отличие от </a:t>
            </a:r>
            <a:r>
              <a:rPr lang="ru-RU" altLang="en-US" sz="20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статьи 47</a:t>
            </a:r>
            <a:r>
              <a:rPr lang="ru-RU" altLang="en-US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). В условиях предложения электронный аукцион или торговый </a:t>
            </a:r>
            <a:r>
              <a:rPr lang="ru-RU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магазин</a:t>
            </a:r>
            <a:r>
              <a:rPr lang="ru-RU" altLang="en-US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 совершенно неуместны.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Протокол должен быть опубликован в электронной системе государственных закупок в день его составления для обсуждения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течение 2 рабочих дней (период ожидания)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Если в течение этого срока жалоб на протокол не поступает, закупающая организация подписывает договор с победителем. Жалобы, полученные после этого срока, закупающей организацией не рассматриваются. – Этого недостаточно для того, чтобы поставщик мог решить, стоит ли ему подавать жалобу.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не соответствует требованиям ТЗ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>
              <a:spcAft>
                <a:spcPts val="600"/>
              </a:spcAft>
              <a:defRPr/>
            </a:pPr>
            <a:endParaRPr lang="en-US" altLang="en-US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0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360183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 аукцион</a:t>
            </a:r>
            <a:r>
              <a:rPr lang="en-US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360183" y="2469676"/>
            <a:ext cx="78920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уведомления в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ЗГЗ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содержит меньше информации, чем предусмотрено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53 Типового закона ЮНСИТРАЛ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объявлении об электронном аукционе должна быть включена также начальная цена предмета аукциона - такой подход не рекомендуется в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Типовом законе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Отсутствуют положения о </a:t>
            </a:r>
            <a:r>
              <a:rPr lang="ru-RU" altLang="en-US" sz="2000" dirty="0" err="1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предаукционном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процессе, что означает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значительных гарантий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en-US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en-US" altLang="en-US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FA883126-1AA8-4A5E-A49F-BC2380AB5186}"/>
              </a:ext>
            </a:extLst>
          </p:cNvPr>
          <p:cNvSpPr/>
          <p:nvPr/>
        </p:nvSpPr>
        <p:spPr>
          <a:xfrm>
            <a:off x="8709251" y="2213912"/>
            <a:ext cx="2597181" cy="3815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9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375631" y="143495"/>
            <a:ext cx="10597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Обзор- сравнение нового ЗГЗ с требованиями Типового закона ЮНСИТРАЛ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4161977" y="2301172"/>
            <a:ext cx="77433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Обзор подготовлен с единственной целью- предоставить основу для обсуждения, чтобы помочь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Правительству Узбекистана 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оценить соответствие их основного законодательства положениям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Типового закона ЮНСИТРАЛ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Aft>
                <a:spcPts val="600"/>
              </a:spcAft>
              <a:defRPr/>
            </a:pPr>
            <a:endParaRPr lang="ru-RU" altLang="en-US" sz="2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целом, ЗГЗ содержит основные положения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Типового закона ЮНСИТРАЛ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однако есть некоторые аспекты, которые необходимо обсудить и рассмотреть. </a:t>
            </a:r>
            <a:endParaRPr lang="en-GB" altLang="en-US" sz="2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object 19">
            <a:extLst>
              <a:ext uri="{FF2B5EF4-FFF2-40B4-BE49-F238E27FC236}">
                <a16:creationId xmlns:a16="http://schemas.microsoft.com/office/drawing/2014/main" id="{02684AC0-F747-4CE9-9C2D-E5395F676759}"/>
              </a:ext>
            </a:extLst>
          </p:cNvPr>
          <p:cNvGrpSpPr/>
          <p:nvPr/>
        </p:nvGrpSpPr>
        <p:grpSpPr>
          <a:xfrm>
            <a:off x="662393" y="2659416"/>
            <a:ext cx="2905108" cy="3750902"/>
            <a:chOff x="127533" y="8253331"/>
            <a:chExt cx="1094740" cy="1831339"/>
          </a:xfrm>
        </p:grpSpPr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1032ED49-BE18-440E-8A20-73781F9054F4}"/>
                </a:ext>
              </a:extLst>
            </p:cNvPr>
            <p:cNvSpPr/>
            <p:nvPr/>
          </p:nvSpPr>
          <p:spPr>
            <a:xfrm>
              <a:off x="345805" y="9849350"/>
              <a:ext cx="709930" cy="27940"/>
            </a:xfrm>
            <a:custGeom>
              <a:avLst/>
              <a:gdLst/>
              <a:ahLst/>
              <a:cxnLst/>
              <a:rect l="l" t="t" r="r" b="b"/>
              <a:pathLst>
                <a:path w="709930" h="27940">
                  <a:moveTo>
                    <a:pt x="354774" y="0"/>
                  </a:moveTo>
                  <a:lnTo>
                    <a:pt x="273428" y="599"/>
                  </a:lnTo>
                  <a:lnTo>
                    <a:pt x="198754" y="2243"/>
                  </a:lnTo>
                  <a:lnTo>
                    <a:pt x="132881" y="4697"/>
                  </a:lnTo>
                  <a:lnTo>
                    <a:pt x="77940" y="7730"/>
                  </a:lnTo>
                  <a:lnTo>
                    <a:pt x="36059" y="11108"/>
                  </a:lnTo>
                  <a:lnTo>
                    <a:pt x="0" y="17970"/>
                  </a:lnTo>
                  <a:lnTo>
                    <a:pt x="9369" y="20863"/>
                  </a:lnTo>
                  <a:lnTo>
                    <a:pt x="77940" y="24816"/>
                  </a:lnTo>
                  <a:lnTo>
                    <a:pt x="132881" y="26014"/>
                  </a:lnTo>
                  <a:lnTo>
                    <a:pt x="198754" y="26784"/>
                  </a:lnTo>
                  <a:lnTo>
                    <a:pt x="273428" y="27195"/>
                  </a:lnTo>
                  <a:lnTo>
                    <a:pt x="354774" y="27317"/>
                  </a:lnTo>
                  <a:lnTo>
                    <a:pt x="436120" y="26957"/>
                  </a:lnTo>
                  <a:lnTo>
                    <a:pt x="510794" y="25930"/>
                  </a:lnTo>
                  <a:lnTo>
                    <a:pt x="576667" y="24319"/>
                  </a:lnTo>
                  <a:lnTo>
                    <a:pt x="631608" y="22205"/>
                  </a:lnTo>
                  <a:lnTo>
                    <a:pt x="673489" y="19670"/>
                  </a:lnTo>
                  <a:lnTo>
                    <a:pt x="709549" y="13665"/>
                  </a:lnTo>
                  <a:lnTo>
                    <a:pt x="700179" y="10532"/>
                  </a:lnTo>
                  <a:lnTo>
                    <a:pt x="631608" y="5119"/>
                  </a:lnTo>
                  <a:lnTo>
                    <a:pt x="576667" y="3003"/>
                  </a:lnTo>
                  <a:lnTo>
                    <a:pt x="510794" y="1389"/>
                  </a:lnTo>
                  <a:lnTo>
                    <a:pt x="436120" y="361"/>
                  </a:lnTo>
                  <a:lnTo>
                    <a:pt x="354774" y="0"/>
                  </a:lnTo>
                  <a:close/>
                </a:path>
              </a:pathLst>
            </a:custGeom>
            <a:solidFill>
              <a:srgbClr val="C1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69BB8E9B-61CC-4854-BEFC-2B56271C01B2}"/>
                </a:ext>
              </a:extLst>
            </p:cNvPr>
            <p:cNvSpPr/>
            <p:nvPr/>
          </p:nvSpPr>
          <p:spPr>
            <a:xfrm>
              <a:off x="386844" y="8358095"/>
              <a:ext cx="696595" cy="948690"/>
            </a:xfrm>
            <a:custGeom>
              <a:avLst/>
              <a:gdLst/>
              <a:ahLst/>
              <a:cxnLst/>
              <a:rect l="l" t="t" r="r" b="b"/>
              <a:pathLst>
                <a:path w="696594" h="948690">
                  <a:moveTo>
                    <a:pt x="651624" y="0"/>
                  </a:moveTo>
                  <a:lnTo>
                    <a:pt x="44881" y="0"/>
                  </a:lnTo>
                  <a:lnTo>
                    <a:pt x="27453" y="3540"/>
                  </a:lnTo>
                  <a:lnTo>
                    <a:pt x="13182" y="13182"/>
                  </a:lnTo>
                  <a:lnTo>
                    <a:pt x="3540" y="27453"/>
                  </a:lnTo>
                  <a:lnTo>
                    <a:pt x="0" y="44881"/>
                  </a:lnTo>
                  <a:lnTo>
                    <a:pt x="0" y="903287"/>
                  </a:lnTo>
                  <a:lnTo>
                    <a:pt x="3540" y="920710"/>
                  </a:lnTo>
                  <a:lnTo>
                    <a:pt x="13182" y="934981"/>
                  </a:lnTo>
                  <a:lnTo>
                    <a:pt x="27453" y="944626"/>
                  </a:lnTo>
                  <a:lnTo>
                    <a:pt x="44881" y="948169"/>
                  </a:lnTo>
                  <a:lnTo>
                    <a:pt x="651624" y="948169"/>
                  </a:lnTo>
                  <a:lnTo>
                    <a:pt x="669045" y="944626"/>
                  </a:lnTo>
                  <a:lnTo>
                    <a:pt x="683312" y="934981"/>
                  </a:lnTo>
                  <a:lnTo>
                    <a:pt x="692952" y="920710"/>
                  </a:lnTo>
                  <a:lnTo>
                    <a:pt x="696493" y="903287"/>
                  </a:lnTo>
                  <a:lnTo>
                    <a:pt x="696493" y="44881"/>
                  </a:lnTo>
                  <a:lnTo>
                    <a:pt x="692952" y="27453"/>
                  </a:lnTo>
                  <a:lnTo>
                    <a:pt x="683312" y="13182"/>
                  </a:lnTo>
                  <a:lnTo>
                    <a:pt x="669045" y="3540"/>
                  </a:lnTo>
                  <a:lnTo>
                    <a:pt x="651624" y="0"/>
                  </a:lnTo>
                  <a:close/>
                </a:path>
              </a:pathLst>
            </a:custGeom>
            <a:solidFill>
              <a:srgbClr val="7B7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2">
              <a:extLst>
                <a:ext uri="{FF2B5EF4-FFF2-40B4-BE49-F238E27FC236}">
                  <a16:creationId xmlns:a16="http://schemas.microsoft.com/office/drawing/2014/main" id="{66A08EA6-7699-4BE5-9514-8248CBA9A244}"/>
                </a:ext>
              </a:extLst>
            </p:cNvPr>
            <p:cNvSpPr/>
            <p:nvPr/>
          </p:nvSpPr>
          <p:spPr>
            <a:xfrm>
              <a:off x="412609" y="8383634"/>
              <a:ext cx="645160" cy="922019"/>
            </a:xfrm>
            <a:custGeom>
              <a:avLst/>
              <a:gdLst/>
              <a:ahLst/>
              <a:cxnLst/>
              <a:rect l="l" t="t" r="r" b="b"/>
              <a:pathLst>
                <a:path w="645160" h="922020">
                  <a:moveTo>
                    <a:pt x="606348" y="0"/>
                  </a:moveTo>
                  <a:lnTo>
                    <a:pt x="38620" y="0"/>
                  </a:lnTo>
                  <a:lnTo>
                    <a:pt x="23622" y="3048"/>
                  </a:lnTo>
                  <a:lnTo>
                    <a:pt x="11342" y="11349"/>
                  </a:lnTo>
                  <a:lnTo>
                    <a:pt x="3046" y="23633"/>
                  </a:lnTo>
                  <a:lnTo>
                    <a:pt x="0" y="38633"/>
                  </a:lnTo>
                  <a:lnTo>
                    <a:pt x="0" y="882916"/>
                  </a:lnTo>
                  <a:lnTo>
                    <a:pt x="3046" y="897909"/>
                  </a:lnTo>
                  <a:lnTo>
                    <a:pt x="11342" y="910189"/>
                  </a:lnTo>
                  <a:lnTo>
                    <a:pt x="23622" y="918489"/>
                  </a:lnTo>
                  <a:lnTo>
                    <a:pt x="38620" y="921537"/>
                  </a:lnTo>
                  <a:lnTo>
                    <a:pt x="606348" y="921537"/>
                  </a:lnTo>
                  <a:lnTo>
                    <a:pt x="621346" y="918489"/>
                  </a:lnTo>
                  <a:lnTo>
                    <a:pt x="633626" y="910189"/>
                  </a:lnTo>
                  <a:lnTo>
                    <a:pt x="641922" y="897909"/>
                  </a:lnTo>
                  <a:lnTo>
                    <a:pt x="644969" y="882916"/>
                  </a:lnTo>
                  <a:lnTo>
                    <a:pt x="644969" y="38633"/>
                  </a:lnTo>
                  <a:lnTo>
                    <a:pt x="641922" y="23633"/>
                  </a:lnTo>
                  <a:lnTo>
                    <a:pt x="633626" y="11349"/>
                  </a:lnTo>
                  <a:lnTo>
                    <a:pt x="621346" y="3048"/>
                  </a:lnTo>
                  <a:lnTo>
                    <a:pt x="606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476F9A13-C647-48C6-B538-5A4F23C79303}"/>
                </a:ext>
              </a:extLst>
            </p:cNvPr>
            <p:cNvSpPr/>
            <p:nvPr/>
          </p:nvSpPr>
          <p:spPr>
            <a:xfrm>
              <a:off x="506933" y="9632594"/>
              <a:ext cx="454025" cy="26034"/>
            </a:xfrm>
            <a:custGeom>
              <a:avLst/>
              <a:gdLst/>
              <a:ahLst/>
              <a:cxnLst/>
              <a:rect l="l" t="t" r="r" b="b"/>
              <a:pathLst>
                <a:path w="454025" h="26034">
                  <a:moveTo>
                    <a:pt x="453631" y="0"/>
                  </a:moveTo>
                  <a:lnTo>
                    <a:pt x="0" y="0"/>
                  </a:lnTo>
                  <a:lnTo>
                    <a:pt x="0" y="25501"/>
                  </a:lnTo>
                  <a:lnTo>
                    <a:pt x="453631" y="25501"/>
                  </a:lnTo>
                  <a:lnTo>
                    <a:pt x="453631" y="0"/>
                  </a:lnTo>
                  <a:close/>
                </a:path>
              </a:pathLst>
            </a:custGeom>
            <a:solidFill>
              <a:srgbClr val="80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4">
              <a:extLst>
                <a:ext uri="{FF2B5EF4-FFF2-40B4-BE49-F238E27FC236}">
                  <a16:creationId xmlns:a16="http://schemas.microsoft.com/office/drawing/2014/main" id="{CDF912F9-930A-45F9-96BF-593FE431AE3A}"/>
                </a:ext>
              </a:extLst>
            </p:cNvPr>
            <p:cNvSpPr/>
            <p:nvPr/>
          </p:nvSpPr>
          <p:spPr>
            <a:xfrm>
              <a:off x="428530" y="9276838"/>
              <a:ext cx="608330" cy="592455"/>
            </a:xfrm>
            <a:custGeom>
              <a:avLst/>
              <a:gdLst/>
              <a:ahLst/>
              <a:cxnLst/>
              <a:rect l="l" t="t" r="r" b="b"/>
              <a:pathLst>
                <a:path w="608330" h="592454">
                  <a:moveTo>
                    <a:pt x="173548" y="4851"/>
                  </a:moveTo>
                  <a:lnTo>
                    <a:pt x="165878" y="9664"/>
                  </a:lnTo>
                  <a:lnTo>
                    <a:pt x="0" y="592115"/>
                  </a:lnTo>
                  <a:lnTo>
                    <a:pt x="27996" y="592115"/>
                  </a:lnTo>
                  <a:lnTo>
                    <a:pt x="190488" y="21589"/>
                  </a:lnTo>
                  <a:lnTo>
                    <a:pt x="190300" y="18084"/>
                  </a:lnTo>
                  <a:lnTo>
                    <a:pt x="189195" y="15087"/>
                  </a:lnTo>
                  <a:lnTo>
                    <a:pt x="197157" y="14996"/>
                  </a:lnTo>
                  <a:lnTo>
                    <a:pt x="205212" y="14503"/>
                  </a:lnTo>
                  <a:lnTo>
                    <a:pt x="207409" y="14338"/>
                  </a:lnTo>
                  <a:lnTo>
                    <a:pt x="188890" y="14338"/>
                  </a:lnTo>
                  <a:lnTo>
                    <a:pt x="187341" y="10769"/>
                  </a:lnTo>
                  <a:lnTo>
                    <a:pt x="184458" y="7962"/>
                  </a:lnTo>
                  <a:lnTo>
                    <a:pt x="173548" y="4851"/>
                  </a:lnTo>
                  <a:close/>
                </a:path>
                <a:path w="608330" h="592454">
                  <a:moveTo>
                    <a:pt x="317068" y="11569"/>
                  </a:moveTo>
                  <a:lnTo>
                    <a:pt x="290858" y="11569"/>
                  </a:lnTo>
                  <a:lnTo>
                    <a:pt x="290622" y="12726"/>
                  </a:lnTo>
                  <a:lnTo>
                    <a:pt x="290503" y="592115"/>
                  </a:lnTo>
                  <a:lnTo>
                    <a:pt x="317427" y="592115"/>
                  </a:lnTo>
                  <a:lnTo>
                    <a:pt x="317301" y="13106"/>
                  </a:lnTo>
                  <a:lnTo>
                    <a:pt x="317249" y="12661"/>
                  </a:lnTo>
                  <a:lnTo>
                    <a:pt x="326143" y="12661"/>
                  </a:lnTo>
                  <a:lnTo>
                    <a:pt x="324856" y="12572"/>
                  </a:lnTo>
                  <a:lnTo>
                    <a:pt x="317135" y="11925"/>
                  </a:lnTo>
                  <a:lnTo>
                    <a:pt x="317068" y="11569"/>
                  </a:lnTo>
                  <a:close/>
                </a:path>
                <a:path w="608330" h="592454">
                  <a:moveTo>
                    <a:pt x="445309" y="21145"/>
                  </a:moveTo>
                  <a:lnTo>
                    <a:pt x="417795" y="21145"/>
                  </a:lnTo>
                  <a:lnTo>
                    <a:pt x="417846" y="22402"/>
                  </a:lnTo>
                  <a:lnTo>
                    <a:pt x="418036" y="23685"/>
                  </a:lnTo>
                  <a:lnTo>
                    <a:pt x="579920" y="592115"/>
                  </a:lnTo>
                  <a:lnTo>
                    <a:pt x="607917" y="592115"/>
                  </a:lnTo>
                  <a:lnTo>
                    <a:pt x="445309" y="21145"/>
                  </a:lnTo>
                  <a:close/>
                </a:path>
                <a:path w="608330" h="592454">
                  <a:moveTo>
                    <a:pt x="404354" y="18580"/>
                  </a:moveTo>
                  <a:lnTo>
                    <a:pt x="399532" y="18580"/>
                  </a:lnTo>
                  <a:lnTo>
                    <a:pt x="408079" y="20002"/>
                  </a:lnTo>
                  <a:lnTo>
                    <a:pt x="413210" y="21589"/>
                  </a:lnTo>
                  <a:lnTo>
                    <a:pt x="417795" y="21145"/>
                  </a:lnTo>
                  <a:lnTo>
                    <a:pt x="445309" y="21145"/>
                  </a:lnTo>
                  <a:lnTo>
                    <a:pt x="445150" y="20586"/>
                  </a:lnTo>
                  <a:lnTo>
                    <a:pt x="415102" y="20586"/>
                  </a:lnTo>
                  <a:lnTo>
                    <a:pt x="405590" y="18910"/>
                  </a:lnTo>
                  <a:lnTo>
                    <a:pt x="404354" y="18580"/>
                  </a:lnTo>
                  <a:close/>
                </a:path>
                <a:path w="608330" h="592454">
                  <a:moveTo>
                    <a:pt x="326143" y="12661"/>
                  </a:moveTo>
                  <a:lnTo>
                    <a:pt x="317249" y="12661"/>
                  </a:lnTo>
                  <a:lnTo>
                    <a:pt x="322443" y="13106"/>
                  </a:lnTo>
                  <a:lnTo>
                    <a:pt x="329576" y="13592"/>
                  </a:lnTo>
                  <a:lnTo>
                    <a:pt x="350980" y="14503"/>
                  </a:lnTo>
                  <a:lnTo>
                    <a:pt x="358098" y="14882"/>
                  </a:lnTo>
                  <a:lnTo>
                    <a:pt x="365317" y="15557"/>
                  </a:lnTo>
                  <a:lnTo>
                    <a:pt x="372295" y="16721"/>
                  </a:lnTo>
                  <a:lnTo>
                    <a:pt x="379149" y="18643"/>
                  </a:lnTo>
                  <a:lnTo>
                    <a:pt x="383289" y="20104"/>
                  </a:lnTo>
                  <a:lnTo>
                    <a:pt x="386997" y="20624"/>
                  </a:lnTo>
                  <a:lnTo>
                    <a:pt x="391435" y="19900"/>
                  </a:lnTo>
                  <a:lnTo>
                    <a:pt x="385842" y="19900"/>
                  </a:lnTo>
                  <a:lnTo>
                    <a:pt x="382705" y="19075"/>
                  </a:lnTo>
                  <a:lnTo>
                    <a:pt x="337406" y="13282"/>
                  </a:lnTo>
                  <a:lnTo>
                    <a:pt x="328717" y="12839"/>
                  </a:lnTo>
                  <a:lnTo>
                    <a:pt x="326143" y="12661"/>
                  </a:lnTo>
                  <a:close/>
                </a:path>
                <a:path w="608330" h="592454">
                  <a:moveTo>
                    <a:pt x="434368" y="4851"/>
                  </a:moveTo>
                  <a:lnTo>
                    <a:pt x="421516" y="8521"/>
                  </a:lnTo>
                  <a:lnTo>
                    <a:pt x="417866" y="14058"/>
                  </a:lnTo>
                  <a:lnTo>
                    <a:pt x="417769" y="20345"/>
                  </a:lnTo>
                  <a:lnTo>
                    <a:pt x="415102" y="20586"/>
                  </a:lnTo>
                  <a:lnTo>
                    <a:pt x="445150" y="20586"/>
                  </a:lnTo>
                  <a:lnTo>
                    <a:pt x="442039" y="9664"/>
                  </a:lnTo>
                  <a:lnTo>
                    <a:pt x="434368" y="4851"/>
                  </a:lnTo>
                  <a:close/>
                </a:path>
                <a:path w="608330" h="592454">
                  <a:moveTo>
                    <a:pt x="401501" y="17818"/>
                  </a:moveTo>
                  <a:lnTo>
                    <a:pt x="394579" y="18414"/>
                  </a:lnTo>
                  <a:lnTo>
                    <a:pt x="391963" y="19113"/>
                  </a:lnTo>
                  <a:lnTo>
                    <a:pt x="385842" y="19900"/>
                  </a:lnTo>
                  <a:lnTo>
                    <a:pt x="391435" y="19900"/>
                  </a:lnTo>
                  <a:lnTo>
                    <a:pt x="399532" y="18580"/>
                  </a:lnTo>
                  <a:lnTo>
                    <a:pt x="404354" y="18580"/>
                  </a:lnTo>
                  <a:lnTo>
                    <a:pt x="401501" y="17818"/>
                  </a:lnTo>
                  <a:close/>
                </a:path>
                <a:path w="608330" h="592454">
                  <a:moveTo>
                    <a:pt x="242746" y="13296"/>
                  </a:moveTo>
                  <a:lnTo>
                    <a:pt x="227041" y="13296"/>
                  </a:lnTo>
                  <a:lnTo>
                    <a:pt x="233124" y="13525"/>
                  </a:lnTo>
                  <a:lnTo>
                    <a:pt x="244618" y="14109"/>
                  </a:lnTo>
                  <a:lnTo>
                    <a:pt x="250028" y="14719"/>
                  </a:lnTo>
                  <a:lnTo>
                    <a:pt x="260493" y="15557"/>
                  </a:lnTo>
                  <a:lnTo>
                    <a:pt x="265706" y="15544"/>
                  </a:lnTo>
                  <a:lnTo>
                    <a:pt x="269690" y="14666"/>
                  </a:lnTo>
                  <a:lnTo>
                    <a:pt x="262286" y="14666"/>
                  </a:lnTo>
                  <a:lnTo>
                    <a:pt x="255714" y="14452"/>
                  </a:lnTo>
                  <a:lnTo>
                    <a:pt x="242746" y="13296"/>
                  </a:lnTo>
                  <a:close/>
                </a:path>
                <a:path w="608330" h="592454">
                  <a:moveTo>
                    <a:pt x="310429" y="0"/>
                  </a:moveTo>
                  <a:lnTo>
                    <a:pt x="297843" y="0"/>
                  </a:lnTo>
                  <a:lnTo>
                    <a:pt x="292662" y="4597"/>
                  </a:lnTo>
                  <a:lnTo>
                    <a:pt x="291036" y="10833"/>
                  </a:lnTo>
                  <a:lnTo>
                    <a:pt x="287975" y="10921"/>
                  </a:lnTo>
                  <a:lnTo>
                    <a:pt x="284915" y="11137"/>
                  </a:lnTo>
                  <a:lnTo>
                    <a:pt x="277422" y="12026"/>
                  </a:lnTo>
                  <a:lnTo>
                    <a:pt x="273051" y="13296"/>
                  </a:lnTo>
                  <a:lnTo>
                    <a:pt x="268811" y="14058"/>
                  </a:lnTo>
                  <a:lnTo>
                    <a:pt x="262286" y="14666"/>
                  </a:lnTo>
                  <a:lnTo>
                    <a:pt x="269690" y="14666"/>
                  </a:lnTo>
                  <a:lnTo>
                    <a:pt x="276190" y="13233"/>
                  </a:lnTo>
                  <a:lnTo>
                    <a:pt x="281625" y="12141"/>
                  </a:lnTo>
                  <a:lnTo>
                    <a:pt x="288534" y="11671"/>
                  </a:lnTo>
                  <a:lnTo>
                    <a:pt x="290858" y="11569"/>
                  </a:lnTo>
                  <a:lnTo>
                    <a:pt x="317068" y="11569"/>
                  </a:lnTo>
                  <a:lnTo>
                    <a:pt x="315865" y="5143"/>
                  </a:lnTo>
                  <a:lnTo>
                    <a:pt x="310429" y="0"/>
                  </a:lnTo>
                  <a:close/>
                </a:path>
                <a:path w="608330" h="592454">
                  <a:moveTo>
                    <a:pt x="228895" y="12726"/>
                  </a:moveTo>
                  <a:lnTo>
                    <a:pt x="222039" y="12743"/>
                  </a:lnTo>
                  <a:lnTo>
                    <a:pt x="215192" y="13017"/>
                  </a:lnTo>
                  <a:lnTo>
                    <a:pt x="202046" y="13977"/>
                  </a:lnTo>
                  <a:lnTo>
                    <a:pt x="195473" y="14315"/>
                  </a:lnTo>
                  <a:lnTo>
                    <a:pt x="188890" y="14338"/>
                  </a:lnTo>
                  <a:lnTo>
                    <a:pt x="207409" y="14338"/>
                  </a:lnTo>
                  <a:lnTo>
                    <a:pt x="213053" y="13914"/>
                  </a:lnTo>
                  <a:lnTo>
                    <a:pt x="221008" y="13487"/>
                  </a:lnTo>
                  <a:lnTo>
                    <a:pt x="227041" y="13296"/>
                  </a:lnTo>
                  <a:lnTo>
                    <a:pt x="242746" y="13296"/>
                  </a:lnTo>
                  <a:lnTo>
                    <a:pt x="235751" y="12922"/>
                  </a:lnTo>
                  <a:lnTo>
                    <a:pt x="228895" y="12726"/>
                  </a:lnTo>
                  <a:close/>
                </a:path>
              </a:pathLst>
            </a:custGeom>
            <a:solidFill>
              <a:srgbClr val="807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">
              <a:extLst>
                <a:ext uri="{FF2B5EF4-FFF2-40B4-BE49-F238E27FC236}">
                  <a16:creationId xmlns:a16="http://schemas.microsoft.com/office/drawing/2014/main" id="{749F141A-1754-4C1E-8469-E21C488E5897}"/>
                </a:ext>
              </a:extLst>
            </p:cNvPr>
            <p:cNvSpPr/>
            <p:nvPr/>
          </p:nvSpPr>
          <p:spPr>
            <a:xfrm>
              <a:off x="579430" y="9276854"/>
              <a:ext cx="306705" cy="62865"/>
            </a:xfrm>
            <a:custGeom>
              <a:avLst/>
              <a:gdLst/>
              <a:ahLst/>
              <a:cxnLst/>
              <a:rect l="l" t="t" r="r" b="b"/>
              <a:pathLst>
                <a:path w="306705" h="62865">
                  <a:moveTo>
                    <a:pt x="22650" y="4838"/>
                  </a:moveTo>
                  <a:lnTo>
                    <a:pt x="14992" y="9651"/>
                  </a:lnTo>
                  <a:lnTo>
                    <a:pt x="0" y="62293"/>
                  </a:lnTo>
                  <a:lnTo>
                    <a:pt x="27982" y="62293"/>
                  </a:lnTo>
                  <a:lnTo>
                    <a:pt x="39581" y="21564"/>
                  </a:lnTo>
                  <a:lnTo>
                    <a:pt x="39402" y="18072"/>
                  </a:lnTo>
                  <a:lnTo>
                    <a:pt x="38310" y="15074"/>
                  </a:lnTo>
                  <a:lnTo>
                    <a:pt x="46263" y="14983"/>
                  </a:lnTo>
                  <a:lnTo>
                    <a:pt x="54309" y="14490"/>
                  </a:lnTo>
                  <a:lnTo>
                    <a:pt x="56505" y="14325"/>
                  </a:lnTo>
                  <a:lnTo>
                    <a:pt x="37979" y="14325"/>
                  </a:lnTo>
                  <a:lnTo>
                    <a:pt x="36443" y="10744"/>
                  </a:lnTo>
                  <a:lnTo>
                    <a:pt x="33560" y="7950"/>
                  </a:lnTo>
                  <a:lnTo>
                    <a:pt x="22650" y="4838"/>
                  </a:lnTo>
                  <a:close/>
                </a:path>
                <a:path w="306705" h="62865">
                  <a:moveTo>
                    <a:pt x="166170" y="11556"/>
                  </a:moveTo>
                  <a:lnTo>
                    <a:pt x="139960" y="11556"/>
                  </a:lnTo>
                  <a:lnTo>
                    <a:pt x="139751" y="12547"/>
                  </a:lnTo>
                  <a:lnTo>
                    <a:pt x="139699" y="62293"/>
                  </a:lnTo>
                  <a:lnTo>
                    <a:pt x="166416" y="62293"/>
                  </a:lnTo>
                  <a:lnTo>
                    <a:pt x="166338" y="12636"/>
                  </a:lnTo>
                  <a:lnTo>
                    <a:pt x="175183" y="12636"/>
                  </a:lnTo>
                  <a:lnTo>
                    <a:pt x="166237" y="11912"/>
                  </a:lnTo>
                  <a:lnTo>
                    <a:pt x="166170" y="11556"/>
                  </a:lnTo>
                  <a:close/>
                </a:path>
                <a:path w="306705" h="62865">
                  <a:moveTo>
                    <a:pt x="294411" y="21132"/>
                  </a:moveTo>
                  <a:lnTo>
                    <a:pt x="266897" y="21132"/>
                  </a:lnTo>
                  <a:lnTo>
                    <a:pt x="266948" y="22390"/>
                  </a:lnTo>
                  <a:lnTo>
                    <a:pt x="267138" y="23672"/>
                  </a:lnTo>
                  <a:lnTo>
                    <a:pt x="278137" y="62293"/>
                  </a:lnTo>
                  <a:lnTo>
                    <a:pt x="306133" y="62293"/>
                  </a:lnTo>
                  <a:lnTo>
                    <a:pt x="294411" y="21132"/>
                  </a:lnTo>
                  <a:close/>
                </a:path>
                <a:path w="306705" h="62865">
                  <a:moveTo>
                    <a:pt x="253480" y="18567"/>
                  </a:moveTo>
                  <a:lnTo>
                    <a:pt x="248634" y="18567"/>
                  </a:lnTo>
                  <a:lnTo>
                    <a:pt x="257181" y="19977"/>
                  </a:lnTo>
                  <a:lnTo>
                    <a:pt x="262312" y="21564"/>
                  </a:lnTo>
                  <a:lnTo>
                    <a:pt x="266897" y="21132"/>
                  </a:lnTo>
                  <a:lnTo>
                    <a:pt x="294411" y="21132"/>
                  </a:lnTo>
                  <a:lnTo>
                    <a:pt x="294248" y="20561"/>
                  </a:lnTo>
                  <a:lnTo>
                    <a:pt x="264192" y="20561"/>
                  </a:lnTo>
                  <a:lnTo>
                    <a:pt x="254679" y="18884"/>
                  </a:lnTo>
                  <a:lnTo>
                    <a:pt x="253480" y="18567"/>
                  </a:lnTo>
                  <a:close/>
                </a:path>
                <a:path w="306705" h="62865">
                  <a:moveTo>
                    <a:pt x="175183" y="12636"/>
                  </a:moveTo>
                  <a:lnTo>
                    <a:pt x="166338" y="12636"/>
                  </a:lnTo>
                  <a:lnTo>
                    <a:pt x="171545" y="13093"/>
                  </a:lnTo>
                  <a:lnTo>
                    <a:pt x="178676" y="13579"/>
                  </a:lnTo>
                  <a:lnTo>
                    <a:pt x="200082" y="14490"/>
                  </a:lnTo>
                  <a:lnTo>
                    <a:pt x="207205" y="14869"/>
                  </a:lnTo>
                  <a:lnTo>
                    <a:pt x="214347" y="15532"/>
                  </a:lnTo>
                  <a:lnTo>
                    <a:pt x="221399" y="16708"/>
                  </a:lnTo>
                  <a:lnTo>
                    <a:pt x="228251" y="18630"/>
                  </a:lnTo>
                  <a:lnTo>
                    <a:pt x="232391" y="20078"/>
                  </a:lnTo>
                  <a:lnTo>
                    <a:pt x="236099" y="20612"/>
                  </a:lnTo>
                  <a:lnTo>
                    <a:pt x="240475" y="19888"/>
                  </a:lnTo>
                  <a:lnTo>
                    <a:pt x="234931" y="19888"/>
                  </a:lnTo>
                  <a:lnTo>
                    <a:pt x="231819" y="19062"/>
                  </a:lnTo>
                  <a:lnTo>
                    <a:pt x="186501" y="13267"/>
                  </a:lnTo>
                  <a:lnTo>
                    <a:pt x="177806" y="12826"/>
                  </a:lnTo>
                  <a:lnTo>
                    <a:pt x="175183" y="12636"/>
                  </a:lnTo>
                  <a:close/>
                </a:path>
                <a:path w="306705" h="62865">
                  <a:moveTo>
                    <a:pt x="283470" y="4838"/>
                  </a:moveTo>
                  <a:lnTo>
                    <a:pt x="270618" y="8508"/>
                  </a:lnTo>
                  <a:lnTo>
                    <a:pt x="266956" y="14046"/>
                  </a:lnTo>
                  <a:lnTo>
                    <a:pt x="266871" y="20319"/>
                  </a:lnTo>
                  <a:lnTo>
                    <a:pt x="264192" y="20561"/>
                  </a:lnTo>
                  <a:lnTo>
                    <a:pt x="294248" y="20561"/>
                  </a:lnTo>
                  <a:lnTo>
                    <a:pt x="291141" y="9651"/>
                  </a:lnTo>
                  <a:lnTo>
                    <a:pt x="283470" y="4838"/>
                  </a:lnTo>
                  <a:close/>
                </a:path>
                <a:path w="306705" h="62865">
                  <a:moveTo>
                    <a:pt x="250603" y="17805"/>
                  </a:moveTo>
                  <a:lnTo>
                    <a:pt x="243681" y="18389"/>
                  </a:lnTo>
                  <a:lnTo>
                    <a:pt x="241065" y="19100"/>
                  </a:lnTo>
                  <a:lnTo>
                    <a:pt x="234931" y="19888"/>
                  </a:lnTo>
                  <a:lnTo>
                    <a:pt x="240475" y="19888"/>
                  </a:lnTo>
                  <a:lnTo>
                    <a:pt x="248634" y="18567"/>
                  </a:lnTo>
                  <a:lnTo>
                    <a:pt x="253480" y="18567"/>
                  </a:lnTo>
                  <a:lnTo>
                    <a:pt x="250603" y="17805"/>
                  </a:lnTo>
                  <a:close/>
                </a:path>
                <a:path w="306705" h="62865">
                  <a:moveTo>
                    <a:pt x="91847" y="13284"/>
                  </a:moveTo>
                  <a:lnTo>
                    <a:pt x="76143" y="13284"/>
                  </a:lnTo>
                  <a:lnTo>
                    <a:pt x="82226" y="13500"/>
                  </a:lnTo>
                  <a:lnTo>
                    <a:pt x="93720" y="14109"/>
                  </a:lnTo>
                  <a:lnTo>
                    <a:pt x="99117" y="14693"/>
                  </a:lnTo>
                  <a:lnTo>
                    <a:pt x="109595" y="15532"/>
                  </a:lnTo>
                  <a:lnTo>
                    <a:pt x="114751" y="15532"/>
                  </a:lnTo>
                  <a:lnTo>
                    <a:pt x="118734" y="14653"/>
                  </a:lnTo>
                  <a:lnTo>
                    <a:pt x="111387" y="14653"/>
                  </a:lnTo>
                  <a:lnTo>
                    <a:pt x="104812" y="14439"/>
                  </a:lnTo>
                  <a:lnTo>
                    <a:pt x="91847" y="13284"/>
                  </a:lnTo>
                  <a:close/>
                </a:path>
                <a:path w="306705" h="62865">
                  <a:moveTo>
                    <a:pt x="159544" y="0"/>
                  </a:moveTo>
                  <a:lnTo>
                    <a:pt x="146931" y="0"/>
                  </a:lnTo>
                  <a:lnTo>
                    <a:pt x="141751" y="4584"/>
                  </a:lnTo>
                  <a:lnTo>
                    <a:pt x="140138" y="10807"/>
                  </a:lnTo>
                  <a:lnTo>
                    <a:pt x="137065" y="10909"/>
                  </a:lnTo>
                  <a:lnTo>
                    <a:pt x="134004" y="11125"/>
                  </a:lnTo>
                  <a:lnTo>
                    <a:pt x="126524" y="12001"/>
                  </a:lnTo>
                  <a:lnTo>
                    <a:pt x="122153" y="13284"/>
                  </a:lnTo>
                  <a:lnTo>
                    <a:pt x="117913" y="14046"/>
                  </a:lnTo>
                  <a:lnTo>
                    <a:pt x="111387" y="14653"/>
                  </a:lnTo>
                  <a:lnTo>
                    <a:pt x="118783" y="14643"/>
                  </a:lnTo>
                  <a:lnTo>
                    <a:pt x="125292" y="13207"/>
                  </a:lnTo>
                  <a:lnTo>
                    <a:pt x="130727" y="12128"/>
                  </a:lnTo>
                  <a:lnTo>
                    <a:pt x="137636" y="11645"/>
                  </a:lnTo>
                  <a:lnTo>
                    <a:pt x="139960" y="11556"/>
                  </a:lnTo>
                  <a:lnTo>
                    <a:pt x="166170" y="11556"/>
                  </a:lnTo>
                  <a:lnTo>
                    <a:pt x="164967" y="5130"/>
                  </a:lnTo>
                  <a:lnTo>
                    <a:pt x="159544" y="0"/>
                  </a:lnTo>
                  <a:close/>
                </a:path>
                <a:path w="306705" h="62865">
                  <a:moveTo>
                    <a:pt x="77995" y="12707"/>
                  </a:moveTo>
                  <a:lnTo>
                    <a:pt x="71135" y="12719"/>
                  </a:lnTo>
                  <a:lnTo>
                    <a:pt x="64281" y="12992"/>
                  </a:lnTo>
                  <a:lnTo>
                    <a:pt x="51140" y="13954"/>
                  </a:lnTo>
                  <a:lnTo>
                    <a:pt x="44564" y="14295"/>
                  </a:lnTo>
                  <a:lnTo>
                    <a:pt x="37979" y="14325"/>
                  </a:lnTo>
                  <a:lnTo>
                    <a:pt x="56505" y="14325"/>
                  </a:lnTo>
                  <a:lnTo>
                    <a:pt x="62145" y="13901"/>
                  </a:lnTo>
                  <a:lnTo>
                    <a:pt x="70098" y="13474"/>
                  </a:lnTo>
                  <a:lnTo>
                    <a:pt x="76143" y="13284"/>
                  </a:lnTo>
                  <a:lnTo>
                    <a:pt x="91847" y="13284"/>
                  </a:lnTo>
                  <a:lnTo>
                    <a:pt x="84853" y="12908"/>
                  </a:lnTo>
                  <a:lnTo>
                    <a:pt x="77995" y="12707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6">
              <a:extLst>
                <a:ext uri="{FF2B5EF4-FFF2-40B4-BE49-F238E27FC236}">
                  <a16:creationId xmlns:a16="http://schemas.microsoft.com/office/drawing/2014/main" id="{453AA39F-8C74-48B4-813F-C3F8D8FC37C0}"/>
                </a:ext>
              </a:extLst>
            </p:cNvPr>
            <p:cNvSpPr/>
            <p:nvPr/>
          </p:nvSpPr>
          <p:spPr>
            <a:xfrm>
              <a:off x="357759" y="9261195"/>
              <a:ext cx="755015" cy="45085"/>
            </a:xfrm>
            <a:custGeom>
              <a:avLst/>
              <a:gdLst/>
              <a:ahLst/>
              <a:cxnLst/>
              <a:rect l="l" t="t" r="r" b="b"/>
              <a:pathLst>
                <a:path w="755015" h="45084">
                  <a:moveTo>
                    <a:pt x="754672" y="0"/>
                  </a:moveTo>
                  <a:lnTo>
                    <a:pt x="0" y="0"/>
                  </a:lnTo>
                  <a:lnTo>
                    <a:pt x="0" y="45072"/>
                  </a:lnTo>
                  <a:lnTo>
                    <a:pt x="754672" y="45072"/>
                  </a:lnTo>
                  <a:lnTo>
                    <a:pt x="754672" y="0"/>
                  </a:lnTo>
                  <a:close/>
                </a:path>
              </a:pathLst>
            </a:custGeom>
            <a:solidFill>
              <a:srgbClr val="807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A6B60C57-23E4-4D37-A3F2-C421A83C777A}"/>
                </a:ext>
              </a:extLst>
            </p:cNvPr>
            <p:cNvSpPr/>
            <p:nvPr/>
          </p:nvSpPr>
          <p:spPr>
            <a:xfrm>
              <a:off x="782713" y="8846616"/>
              <a:ext cx="222885" cy="341630"/>
            </a:xfrm>
            <a:custGeom>
              <a:avLst/>
              <a:gdLst/>
              <a:ahLst/>
              <a:cxnLst/>
              <a:rect l="l" t="t" r="r" b="b"/>
              <a:pathLst>
                <a:path w="222884" h="341629">
                  <a:moveTo>
                    <a:pt x="222288" y="328714"/>
                  </a:moveTo>
                  <a:lnTo>
                    <a:pt x="218706" y="325132"/>
                  </a:lnTo>
                  <a:lnTo>
                    <a:pt x="3581" y="325132"/>
                  </a:lnTo>
                  <a:lnTo>
                    <a:pt x="0" y="328714"/>
                  </a:lnTo>
                  <a:lnTo>
                    <a:pt x="0" y="337540"/>
                  </a:lnTo>
                  <a:lnTo>
                    <a:pt x="3581" y="341122"/>
                  </a:lnTo>
                  <a:lnTo>
                    <a:pt x="214287" y="341122"/>
                  </a:lnTo>
                  <a:lnTo>
                    <a:pt x="218706" y="341122"/>
                  </a:lnTo>
                  <a:lnTo>
                    <a:pt x="222288" y="337540"/>
                  </a:lnTo>
                  <a:lnTo>
                    <a:pt x="222288" y="328714"/>
                  </a:lnTo>
                  <a:close/>
                </a:path>
                <a:path w="222884" h="341629">
                  <a:moveTo>
                    <a:pt x="222288" y="277329"/>
                  </a:moveTo>
                  <a:lnTo>
                    <a:pt x="218706" y="273748"/>
                  </a:lnTo>
                  <a:lnTo>
                    <a:pt x="3581" y="273748"/>
                  </a:lnTo>
                  <a:lnTo>
                    <a:pt x="0" y="277329"/>
                  </a:lnTo>
                  <a:lnTo>
                    <a:pt x="0" y="286169"/>
                  </a:lnTo>
                  <a:lnTo>
                    <a:pt x="3581" y="289750"/>
                  </a:lnTo>
                  <a:lnTo>
                    <a:pt x="214287" y="289750"/>
                  </a:lnTo>
                  <a:lnTo>
                    <a:pt x="218706" y="289750"/>
                  </a:lnTo>
                  <a:lnTo>
                    <a:pt x="222288" y="286169"/>
                  </a:lnTo>
                  <a:lnTo>
                    <a:pt x="222288" y="277329"/>
                  </a:lnTo>
                  <a:close/>
                </a:path>
                <a:path w="222884" h="341629">
                  <a:moveTo>
                    <a:pt x="222288" y="192798"/>
                  </a:moveTo>
                  <a:lnTo>
                    <a:pt x="218706" y="189230"/>
                  </a:lnTo>
                  <a:lnTo>
                    <a:pt x="3581" y="189230"/>
                  </a:lnTo>
                  <a:lnTo>
                    <a:pt x="0" y="192798"/>
                  </a:lnTo>
                  <a:lnTo>
                    <a:pt x="0" y="201637"/>
                  </a:lnTo>
                  <a:lnTo>
                    <a:pt x="3581" y="205219"/>
                  </a:lnTo>
                  <a:lnTo>
                    <a:pt x="214287" y="205219"/>
                  </a:lnTo>
                  <a:lnTo>
                    <a:pt x="218706" y="205219"/>
                  </a:lnTo>
                  <a:lnTo>
                    <a:pt x="222288" y="201637"/>
                  </a:lnTo>
                  <a:lnTo>
                    <a:pt x="222288" y="192798"/>
                  </a:lnTo>
                  <a:close/>
                </a:path>
                <a:path w="222884" h="341629">
                  <a:moveTo>
                    <a:pt x="222288" y="54940"/>
                  </a:moveTo>
                  <a:lnTo>
                    <a:pt x="218706" y="51371"/>
                  </a:lnTo>
                  <a:lnTo>
                    <a:pt x="3581" y="51371"/>
                  </a:lnTo>
                  <a:lnTo>
                    <a:pt x="0" y="54940"/>
                  </a:lnTo>
                  <a:lnTo>
                    <a:pt x="0" y="63779"/>
                  </a:lnTo>
                  <a:lnTo>
                    <a:pt x="3581" y="67360"/>
                  </a:lnTo>
                  <a:lnTo>
                    <a:pt x="214287" y="67360"/>
                  </a:lnTo>
                  <a:lnTo>
                    <a:pt x="218706" y="67360"/>
                  </a:lnTo>
                  <a:lnTo>
                    <a:pt x="222288" y="63779"/>
                  </a:lnTo>
                  <a:lnTo>
                    <a:pt x="222288" y="54940"/>
                  </a:lnTo>
                  <a:close/>
                </a:path>
                <a:path w="222884" h="341629">
                  <a:moveTo>
                    <a:pt x="222288" y="3568"/>
                  </a:moveTo>
                  <a:lnTo>
                    <a:pt x="218706" y="0"/>
                  </a:lnTo>
                  <a:lnTo>
                    <a:pt x="3581" y="0"/>
                  </a:lnTo>
                  <a:lnTo>
                    <a:pt x="0" y="3568"/>
                  </a:lnTo>
                  <a:lnTo>
                    <a:pt x="0" y="12407"/>
                  </a:lnTo>
                  <a:lnTo>
                    <a:pt x="3581" y="15989"/>
                  </a:lnTo>
                  <a:lnTo>
                    <a:pt x="214287" y="15989"/>
                  </a:lnTo>
                  <a:lnTo>
                    <a:pt x="218706" y="15989"/>
                  </a:lnTo>
                  <a:lnTo>
                    <a:pt x="222288" y="12407"/>
                  </a:lnTo>
                  <a:lnTo>
                    <a:pt x="222288" y="3568"/>
                  </a:lnTo>
                  <a:close/>
                </a:path>
              </a:pathLst>
            </a:custGeom>
            <a:solidFill>
              <a:srgbClr val="C5C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8">
              <a:extLst>
                <a:ext uri="{FF2B5EF4-FFF2-40B4-BE49-F238E27FC236}">
                  <a16:creationId xmlns:a16="http://schemas.microsoft.com/office/drawing/2014/main" id="{C8A76138-BF25-4AAE-BF21-6496A4E8E7B6}"/>
                </a:ext>
              </a:extLst>
            </p:cNvPr>
            <p:cNvSpPr/>
            <p:nvPr/>
          </p:nvSpPr>
          <p:spPr>
            <a:xfrm>
              <a:off x="475754" y="8441854"/>
              <a:ext cx="60325" cy="249554"/>
            </a:xfrm>
            <a:custGeom>
              <a:avLst/>
              <a:gdLst/>
              <a:ahLst/>
              <a:cxnLst/>
              <a:rect l="l" t="t" r="r" b="b"/>
              <a:pathLst>
                <a:path w="60325" h="249554">
                  <a:moveTo>
                    <a:pt x="59817" y="0"/>
                  </a:moveTo>
                  <a:lnTo>
                    <a:pt x="0" y="0"/>
                  </a:lnTo>
                  <a:lnTo>
                    <a:pt x="0" y="249288"/>
                  </a:lnTo>
                  <a:lnTo>
                    <a:pt x="59817" y="249288"/>
                  </a:lnTo>
                  <a:lnTo>
                    <a:pt x="59817" y="0"/>
                  </a:lnTo>
                  <a:close/>
                </a:path>
              </a:pathLst>
            </a:custGeom>
            <a:solidFill>
              <a:srgbClr val="766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>
              <a:extLst>
                <a:ext uri="{FF2B5EF4-FFF2-40B4-BE49-F238E27FC236}">
                  <a16:creationId xmlns:a16="http://schemas.microsoft.com/office/drawing/2014/main" id="{BE66A9C7-4312-41ED-84B4-31B55AC9C3DC}"/>
                </a:ext>
              </a:extLst>
            </p:cNvPr>
            <p:cNvSpPr/>
            <p:nvPr/>
          </p:nvSpPr>
          <p:spPr>
            <a:xfrm>
              <a:off x="564934" y="8531110"/>
              <a:ext cx="60325" cy="160655"/>
            </a:xfrm>
            <a:custGeom>
              <a:avLst/>
              <a:gdLst/>
              <a:ahLst/>
              <a:cxnLst/>
              <a:rect l="l" t="t" r="r" b="b"/>
              <a:pathLst>
                <a:path w="60325" h="160654">
                  <a:moveTo>
                    <a:pt x="59817" y="0"/>
                  </a:moveTo>
                  <a:lnTo>
                    <a:pt x="0" y="0"/>
                  </a:lnTo>
                  <a:lnTo>
                    <a:pt x="0" y="160032"/>
                  </a:lnTo>
                  <a:lnTo>
                    <a:pt x="59817" y="160032"/>
                  </a:lnTo>
                  <a:lnTo>
                    <a:pt x="59817" y="0"/>
                  </a:lnTo>
                  <a:close/>
                </a:path>
              </a:pathLst>
            </a:custGeom>
            <a:solidFill>
              <a:srgbClr val="007D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0">
              <a:extLst>
                <a:ext uri="{FF2B5EF4-FFF2-40B4-BE49-F238E27FC236}">
                  <a16:creationId xmlns:a16="http://schemas.microsoft.com/office/drawing/2014/main" id="{D4AF505E-9592-47EA-8A87-AFF63796995C}"/>
                </a:ext>
              </a:extLst>
            </p:cNvPr>
            <p:cNvSpPr/>
            <p:nvPr/>
          </p:nvSpPr>
          <p:spPr>
            <a:xfrm>
              <a:off x="655193" y="8598344"/>
              <a:ext cx="60325" cy="93345"/>
            </a:xfrm>
            <a:custGeom>
              <a:avLst/>
              <a:gdLst/>
              <a:ahLst/>
              <a:cxnLst/>
              <a:rect l="l" t="t" r="r" b="b"/>
              <a:pathLst>
                <a:path w="60325" h="93345">
                  <a:moveTo>
                    <a:pt x="59817" y="0"/>
                  </a:moveTo>
                  <a:lnTo>
                    <a:pt x="0" y="0"/>
                  </a:lnTo>
                  <a:lnTo>
                    <a:pt x="0" y="92798"/>
                  </a:lnTo>
                  <a:lnTo>
                    <a:pt x="59817" y="92798"/>
                  </a:lnTo>
                  <a:lnTo>
                    <a:pt x="59817" y="0"/>
                  </a:lnTo>
                  <a:close/>
                </a:path>
              </a:pathLst>
            </a:custGeom>
            <a:solidFill>
              <a:srgbClr val="6BC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1">
              <a:extLst>
                <a:ext uri="{FF2B5EF4-FFF2-40B4-BE49-F238E27FC236}">
                  <a16:creationId xmlns:a16="http://schemas.microsoft.com/office/drawing/2014/main" id="{4E6D623C-F3D8-4433-A3A0-76079BE80887}"/>
                </a:ext>
              </a:extLst>
            </p:cNvPr>
            <p:cNvSpPr/>
            <p:nvPr/>
          </p:nvSpPr>
          <p:spPr>
            <a:xfrm>
              <a:off x="469011" y="8729014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32423" y="0"/>
                  </a:moveTo>
                  <a:lnTo>
                    <a:pt x="0" y="0"/>
                  </a:lnTo>
                  <a:lnTo>
                    <a:pt x="0" y="32410"/>
                  </a:lnTo>
                  <a:lnTo>
                    <a:pt x="32423" y="32410"/>
                  </a:lnTo>
                  <a:lnTo>
                    <a:pt x="32423" y="0"/>
                  </a:lnTo>
                  <a:close/>
                </a:path>
              </a:pathLst>
            </a:custGeom>
            <a:solidFill>
              <a:srgbClr val="385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2">
              <a:extLst>
                <a:ext uri="{FF2B5EF4-FFF2-40B4-BE49-F238E27FC236}">
                  <a16:creationId xmlns:a16="http://schemas.microsoft.com/office/drawing/2014/main" id="{3E402759-E299-4C84-9271-EDE93D56AD1C}"/>
                </a:ext>
              </a:extLst>
            </p:cNvPr>
            <p:cNvSpPr/>
            <p:nvPr/>
          </p:nvSpPr>
          <p:spPr>
            <a:xfrm>
              <a:off x="469011" y="8787040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32423" y="0"/>
                  </a:moveTo>
                  <a:lnTo>
                    <a:pt x="0" y="0"/>
                  </a:lnTo>
                  <a:lnTo>
                    <a:pt x="0" y="32410"/>
                  </a:lnTo>
                  <a:lnTo>
                    <a:pt x="32423" y="32410"/>
                  </a:lnTo>
                  <a:lnTo>
                    <a:pt x="32423" y="0"/>
                  </a:lnTo>
                  <a:close/>
                </a:path>
              </a:pathLst>
            </a:custGeom>
            <a:solidFill>
              <a:srgbClr val="2C9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>
              <a:extLst>
                <a:ext uri="{FF2B5EF4-FFF2-40B4-BE49-F238E27FC236}">
                  <a16:creationId xmlns:a16="http://schemas.microsoft.com/office/drawing/2014/main" id="{1A2EADCF-66C8-4DEA-A859-F67EC00A67E9}"/>
                </a:ext>
              </a:extLst>
            </p:cNvPr>
            <p:cNvSpPr/>
            <p:nvPr/>
          </p:nvSpPr>
          <p:spPr>
            <a:xfrm>
              <a:off x="469011" y="8844559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20" h="33020">
                  <a:moveTo>
                    <a:pt x="32423" y="0"/>
                  </a:moveTo>
                  <a:lnTo>
                    <a:pt x="0" y="0"/>
                  </a:lnTo>
                  <a:lnTo>
                    <a:pt x="0" y="32410"/>
                  </a:lnTo>
                  <a:lnTo>
                    <a:pt x="32423" y="32410"/>
                  </a:lnTo>
                  <a:lnTo>
                    <a:pt x="32423" y="0"/>
                  </a:lnTo>
                  <a:close/>
                </a:path>
              </a:pathLst>
            </a:custGeom>
            <a:solidFill>
              <a:srgbClr val="3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54E759B8-6EEF-40C1-AE62-8BDCC07A09AD}"/>
                </a:ext>
              </a:extLst>
            </p:cNvPr>
            <p:cNvSpPr/>
            <p:nvPr/>
          </p:nvSpPr>
          <p:spPr>
            <a:xfrm>
              <a:off x="522300" y="8732976"/>
              <a:ext cx="180975" cy="140970"/>
            </a:xfrm>
            <a:custGeom>
              <a:avLst/>
              <a:gdLst/>
              <a:ahLst/>
              <a:cxnLst/>
              <a:rect l="l" t="t" r="r" b="b"/>
              <a:pathLst>
                <a:path w="180975" h="140970">
                  <a:moveTo>
                    <a:pt x="180568" y="136982"/>
                  </a:moveTo>
                  <a:lnTo>
                    <a:pt x="0" y="136982"/>
                  </a:lnTo>
                  <a:lnTo>
                    <a:pt x="0" y="139522"/>
                  </a:lnTo>
                  <a:lnTo>
                    <a:pt x="342" y="139522"/>
                  </a:lnTo>
                  <a:lnTo>
                    <a:pt x="342" y="140792"/>
                  </a:lnTo>
                  <a:lnTo>
                    <a:pt x="180213" y="140792"/>
                  </a:lnTo>
                  <a:lnTo>
                    <a:pt x="180213" y="139522"/>
                  </a:lnTo>
                  <a:lnTo>
                    <a:pt x="180568" y="139522"/>
                  </a:lnTo>
                  <a:lnTo>
                    <a:pt x="180568" y="136982"/>
                  </a:lnTo>
                  <a:close/>
                </a:path>
                <a:path w="180975" h="140970">
                  <a:moveTo>
                    <a:pt x="180568" y="115341"/>
                  </a:moveTo>
                  <a:lnTo>
                    <a:pt x="0" y="115341"/>
                  </a:lnTo>
                  <a:lnTo>
                    <a:pt x="0" y="117881"/>
                  </a:lnTo>
                  <a:lnTo>
                    <a:pt x="342" y="117881"/>
                  </a:lnTo>
                  <a:lnTo>
                    <a:pt x="342" y="119151"/>
                  </a:lnTo>
                  <a:lnTo>
                    <a:pt x="180213" y="119151"/>
                  </a:lnTo>
                  <a:lnTo>
                    <a:pt x="180213" y="117881"/>
                  </a:lnTo>
                  <a:lnTo>
                    <a:pt x="180568" y="117881"/>
                  </a:lnTo>
                  <a:lnTo>
                    <a:pt x="180568" y="115341"/>
                  </a:lnTo>
                  <a:close/>
                </a:path>
                <a:path w="180975" h="140970">
                  <a:moveTo>
                    <a:pt x="180568" y="79717"/>
                  </a:moveTo>
                  <a:lnTo>
                    <a:pt x="0" y="79717"/>
                  </a:lnTo>
                  <a:lnTo>
                    <a:pt x="0" y="82257"/>
                  </a:lnTo>
                  <a:lnTo>
                    <a:pt x="342" y="82257"/>
                  </a:lnTo>
                  <a:lnTo>
                    <a:pt x="342" y="83527"/>
                  </a:lnTo>
                  <a:lnTo>
                    <a:pt x="180213" y="83527"/>
                  </a:lnTo>
                  <a:lnTo>
                    <a:pt x="180213" y="82257"/>
                  </a:lnTo>
                  <a:lnTo>
                    <a:pt x="180568" y="82257"/>
                  </a:lnTo>
                  <a:lnTo>
                    <a:pt x="180568" y="79717"/>
                  </a:lnTo>
                  <a:close/>
                </a:path>
                <a:path w="180975" h="140970">
                  <a:moveTo>
                    <a:pt x="180568" y="58077"/>
                  </a:moveTo>
                  <a:lnTo>
                    <a:pt x="0" y="58077"/>
                  </a:lnTo>
                  <a:lnTo>
                    <a:pt x="0" y="60617"/>
                  </a:lnTo>
                  <a:lnTo>
                    <a:pt x="342" y="60617"/>
                  </a:lnTo>
                  <a:lnTo>
                    <a:pt x="342" y="61887"/>
                  </a:lnTo>
                  <a:lnTo>
                    <a:pt x="180213" y="61887"/>
                  </a:lnTo>
                  <a:lnTo>
                    <a:pt x="180213" y="60617"/>
                  </a:lnTo>
                  <a:lnTo>
                    <a:pt x="180568" y="60617"/>
                  </a:lnTo>
                  <a:lnTo>
                    <a:pt x="180568" y="58077"/>
                  </a:lnTo>
                  <a:close/>
                </a:path>
                <a:path w="180975" h="140970">
                  <a:moveTo>
                    <a:pt x="180568" y="21640"/>
                  </a:moveTo>
                  <a:lnTo>
                    <a:pt x="0" y="21640"/>
                  </a:lnTo>
                  <a:lnTo>
                    <a:pt x="0" y="24180"/>
                  </a:lnTo>
                  <a:lnTo>
                    <a:pt x="342" y="24180"/>
                  </a:lnTo>
                  <a:lnTo>
                    <a:pt x="342" y="25450"/>
                  </a:lnTo>
                  <a:lnTo>
                    <a:pt x="180213" y="25450"/>
                  </a:lnTo>
                  <a:lnTo>
                    <a:pt x="180213" y="24180"/>
                  </a:lnTo>
                  <a:lnTo>
                    <a:pt x="180568" y="24180"/>
                  </a:lnTo>
                  <a:lnTo>
                    <a:pt x="180568" y="21640"/>
                  </a:lnTo>
                  <a:close/>
                </a:path>
                <a:path w="180975" h="140970">
                  <a:moveTo>
                    <a:pt x="1805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42" y="2540"/>
                  </a:lnTo>
                  <a:lnTo>
                    <a:pt x="342" y="3810"/>
                  </a:lnTo>
                  <a:lnTo>
                    <a:pt x="180213" y="3810"/>
                  </a:lnTo>
                  <a:lnTo>
                    <a:pt x="180213" y="2540"/>
                  </a:lnTo>
                  <a:lnTo>
                    <a:pt x="180568" y="2540"/>
                  </a:lnTo>
                  <a:lnTo>
                    <a:pt x="180568" y="0"/>
                  </a:lnTo>
                  <a:close/>
                </a:path>
              </a:pathLst>
            </a:custGeom>
            <a:solidFill>
              <a:srgbClr val="004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>
              <a:extLst>
                <a:ext uri="{FF2B5EF4-FFF2-40B4-BE49-F238E27FC236}">
                  <a16:creationId xmlns:a16="http://schemas.microsoft.com/office/drawing/2014/main" id="{81338B06-01DA-4829-AD8B-E0BA60092461}"/>
                </a:ext>
              </a:extLst>
            </p:cNvPr>
            <p:cNvSpPr/>
            <p:nvPr/>
          </p:nvSpPr>
          <p:spPr>
            <a:xfrm>
              <a:off x="829652" y="8432140"/>
              <a:ext cx="166814" cy="238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6">
              <a:extLst>
                <a:ext uri="{FF2B5EF4-FFF2-40B4-BE49-F238E27FC236}">
                  <a16:creationId xmlns:a16="http://schemas.microsoft.com/office/drawing/2014/main" id="{2DFDD875-18B4-441B-875F-E100344966C6}"/>
                </a:ext>
              </a:extLst>
            </p:cNvPr>
            <p:cNvSpPr/>
            <p:nvPr/>
          </p:nvSpPr>
          <p:spPr>
            <a:xfrm>
              <a:off x="464860" y="8934173"/>
              <a:ext cx="262542" cy="2593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7">
              <a:extLst>
                <a:ext uri="{FF2B5EF4-FFF2-40B4-BE49-F238E27FC236}">
                  <a16:creationId xmlns:a16="http://schemas.microsoft.com/office/drawing/2014/main" id="{C366FD3E-DE45-4DD5-88BA-D027162FE70F}"/>
                </a:ext>
              </a:extLst>
            </p:cNvPr>
            <p:cNvSpPr/>
            <p:nvPr/>
          </p:nvSpPr>
          <p:spPr>
            <a:xfrm>
              <a:off x="127533" y="9199575"/>
              <a:ext cx="98864" cy="172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8">
              <a:extLst>
                <a:ext uri="{FF2B5EF4-FFF2-40B4-BE49-F238E27FC236}">
                  <a16:creationId xmlns:a16="http://schemas.microsoft.com/office/drawing/2014/main" id="{DAD509A6-D1FE-4F18-9789-85704DED4209}"/>
                </a:ext>
              </a:extLst>
            </p:cNvPr>
            <p:cNvSpPr/>
            <p:nvPr/>
          </p:nvSpPr>
          <p:spPr>
            <a:xfrm>
              <a:off x="504229" y="10047147"/>
              <a:ext cx="59690" cy="20955"/>
            </a:xfrm>
            <a:custGeom>
              <a:avLst/>
              <a:gdLst/>
              <a:ahLst/>
              <a:cxnLst/>
              <a:rect l="l" t="t" r="r" b="b"/>
              <a:pathLst>
                <a:path w="59690" h="20954">
                  <a:moveTo>
                    <a:pt x="2819" y="0"/>
                  </a:moveTo>
                  <a:lnTo>
                    <a:pt x="762" y="4165"/>
                  </a:lnTo>
                  <a:lnTo>
                    <a:pt x="88" y="10020"/>
                  </a:lnTo>
                  <a:lnTo>
                    <a:pt x="0" y="14046"/>
                  </a:lnTo>
                  <a:lnTo>
                    <a:pt x="9218" y="17839"/>
                  </a:lnTo>
                  <a:lnTo>
                    <a:pt x="29611" y="20367"/>
                  </a:lnTo>
                  <a:lnTo>
                    <a:pt x="50025" y="20043"/>
                  </a:lnTo>
                  <a:lnTo>
                    <a:pt x="59309" y="15278"/>
                  </a:lnTo>
                  <a:lnTo>
                    <a:pt x="56531" y="6411"/>
                  </a:lnTo>
                  <a:lnTo>
                    <a:pt x="49579" y="2898"/>
                  </a:lnTo>
                  <a:lnTo>
                    <a:pt x="40519" y="1790"/>
                  </a:lnTo>
                  <a:lnTo>
                    <a:pt x="31419" y="139"/>
                  </a:lnTo>
                  <a:lnTo>
                    <a:pt x="34747" y="2400"/>
                  </a:lnTo>
                  <a:lnTo>
                    <a:pt x="37998" y="5587"/>
                  </a:lnTo>
                  <a:lnTo>
                    <a:pt x="32600" y="6934"/>
                  </a:lnTo>
                  <a:lnTo>
                    <a:pt x="25309" y="7502"/>
                  </a:lnTo>
                  <a:lnTo>
                    <a:pt x="16581" y="6396"/>
                  </a:lnTo>
                  <a:lnTo>
                    <a:pt x="8417" y="382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3A2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9">
              <a:extLst>
                <a:ext uri="{FF2B5EF4-FFF2-40B4-BE49-F238E27FC236}">
                  <a16:creationId xmlns:a16="http://schemas.microsoft.com/office/drawing/2014/main" id="{33361830-A05F-42D8-A25E-23280704CADA}"/>
                </a:ext>
              </a:extLst>
            </p:cNvPr>
            <p:cNvSpPr/>
            <p:nvPr/>
          </p:nvSpPr>
          <p:spPr>
            <a:xfrm>
              <a:off x="507039" y="10036785"/>
              <a:ext cx="35560" cy="18415"/>
            </a:xfrm>
            <a:custGeom>
              <a:avLst/>
              <a:gdLst/>
              <a:ahLst/>
              <a:cxnLst/>
              <a:rect l="l" t="t" r="r" b="b"/>
              <a:pathLst>
                <a:path w="35559" h="18415">
                  <a:moveTo>
                    <a:pt x="6718" y="0"/>
                  </a:moveTo>
                  <a:lnTo>
                    <a:pt x="8851" y="5016"/>
                  </a:lnTo>
                  <a:lnTo>
                    <a:pt x="1015" y="7607"/>
                  </a:lnTo>
                  <a:lnTo>
                    <a:pt x="596" y="9144"/>
                  </a:lnTo>
                  <a:lnTo>
                    <a:pt x="0" y="10363"/>
                  </a:lnTo>
                  <a:lnTo>
                    <a:pt x="5605" y="14188"/>
                  </a:lnTo>
                  <a:lnTo>
                    <a:pt x="13773" y="16759"/>
                  </a:lnTo>
                  <a:lnTo>
                    <a:pt x="22502" y="17865"/>
                  </a:lnTo>
                  <a:lnTo>
                    <a:pt x="29794" y="17297"/>
                  </a:lnTo>
                  <a:lnTo>
                    <a:pt x="35178" y="15951"/>
                  </a:lnTo>
                  <a:lnTo>
                    <a:pt x="31927" y="12763"/>
                  </a:lnTo>
                  <a:lnTo>
                    <a:pt x="28613" y="10490"/>
                  </a:lnTo>
                  <a:lnTo>
                    <a:pt x="21640" y="8089"/>
                  </a:lnTo>
                  <a:lnTo>
                    <a:pt x="15786" y="6362"/>
                  </a:lnTo>
                  <a:lnTo>
                    <a:pt x="11125" y="4076"/>
                  </a:lnTo>
                  <a:lnTo>
                    <a:pt x="10261" y="863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FF9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0">
              <a:extLst>
                <a:ext uri="{FF2B5EF4-FFF2-40B4-BE49-F238E27FC236}">
                  <a16:creationId xmlns:a16="http://schemas.microsoft.com/office/drawing/2014/main" id="{D52591D4-4760-4343-A4D2-9CA2CCE17CF1}"/>
                </a:ext>
              </a:extLst>
            </p:cNvPr>
            <p:cNvSpPr/>
            <p:nvPr/>
          </p:nvSpPr>
          <p:spPr>
            <a:xfrm>
              <a:off x="212469" y="10040823"/>
              <a:ext cx="59690" cy="21590"/>
            </a:xfrm>
            <a:custGeom>
              <a:avLst/>
              <a:gdLst/>
              <a:ahLst/>
              <a:cxnLst/>
              <a:rect l="l" t="t" r="r" b="b"/>
              <a:pathLst>
                <a:path w="59689" h="21590">
                  <a:moveTo>
                    <a:pt x="3086" y="0"/>
                  </a:moveTo>
                  <a:lnTo>
                    <a:pt x="952" y="4127"/>
                  </a:lnTo>
                  <a:lnTo>
                    <a:pt x="165" y="9956"/>
                  </a:lnTo>
                  <a:lnTo>
                    <a:pt x="0" y="13995"/>
                  </a:lnTo>
                  <a:lnTo>
                    <a:pt x="9077" y="17967"/>
                  </a:lnTo>
                  <a:lnTo>
                    <a:pt x="29306" y="20889"/>
                  </a:lnTo>
                  <a:lnTo>
                    <a:pt x="49700" y="20962"/>
                  </a:lnTo>
                  <a:lnTo>
                    <a:pt x="59270" y="16382"/>
                  </a:lnTo>
                  <a:lnTo>
                    <a:pt x="57016" y="7124"/>
                  </a:lnTo>
                  <a:lnTo>
                    <a:pt x="50093" y="3511"/>
                  </a:lnTo>
                  <a:lnTo>
                    <a:pt x="40863" y="2413"/>
                  </a:lnTo>
                  <a:lnTo>
                    <a:pt x="31686" y="698"/>
                  </a:lnTo>
                  <a:lnTo>
                    <a:pt x="34963" y="3022"/>
                  </a:lnTo>
                  <a:lnTo>
                    <a:pt x="38150" y="6273"/>
                  </a:lnTo>
                  <a:lnTo>
                    <a:pt x="32740" y="7518"/>
                  </a:lnTo>
                  <a:lnTo>
                    <a:pt x="25433" y="7943"/>
                  </a:lnTo>
                  <a:lnTo>
                    <a:pt x="16727" y="6664"/>
                  </a:lnTo>
                  <a:lnTo>
                    <a:pt x="8614" y="3932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3A2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1">
              <a:extLst>
                <a:ext uri="{FF2B5EF4-FFF2-40B4-BE49-F238E27FC236}">
                  <a16:creationId xmlns:a16="http://schemas.microsoft.com/office/drawing/2014/main" id="{B450C020-4748-4FFC-B1D5-8E7851C3DF22}"/>
                </a:ext>
              </a:extLst>
            </p:cNvPr>
            <p:cNvSpPr/>
            <p:nvPr/>
          </p:nvSpPr>
          <p:spPr>
            <a:xfrm>
              <a:off x="215550" y="10030589"/>
              <a:ext cx="35560" cy="18415"/>
            </a:xfrm>
            <a:custGeom>
              <a:avLst/>
              <a:gdLst/>
              <a:ahLst/>
              <a:cxnLst/>
              <a:rect l="l" t="t" r="r" b="b"/>
              <a:pathLst>
                <a:path w="35560" h="18415">
                  <a:moveTo>
                    <a:pt x="6921" y="0"/>
                  </a:moveTo>
                  <a:lnTo>
                    <a:pt x="8966" y="5067"/>
                  </a:lnTo>
                  <a:lnTo>
                    <a:pt x="1079" y="7505"/>
                  </a:lnTo>
                  <a:lnTo>
                    <a:pt x="622" y="9042"/>
                  </a:lnTo>
                  <a:lnTo>
                    <a:pt x="0" y="10236"/>
                  </a:lnTo>
                  <a:lnTo>
                    <a:pt x="5530" y="14168"/>
                  </a:lnTo>
                  <a:lnTo>
                    <a:pt x="13646" y="16900"/>
                  </a:lnTo>
                  <a:lnTo>
                    <a:pt x="22352" y="18180"/>
                  </a:lnTo>
                  <a:lnTo>
                    <a:pt x="29654" y="17754"/>
                  </a:lnTo>
                  <a:lnTo>
                    <a:pt x="35064" y="16509"/>
                  </a:lnTo>
                  <a:lnTo>
                    <a:pt x="31877" y="13258"/>
                  </a:lnTo>
                  <a:lnTo>
                    <a:pt x="28613" y="10934"/>
                  </a:lnTo>
                  <a:lnTo>
                    <a:pt x="21691" y="8394"/>
                  </a:lnTo>
                  <a:lnTo>
                    <a:pt x="15862" y="6553"/>
                  </a:lnTo>
                  <a:lnTo>
                    <a:pt x="11239" y="4178"/>
                  </a:lnTo>
                  <a:lnTo>
                    <a:pt x="10452" y="939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FF9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2">
              <a:extLst>
                <a:ext uri="{FF2B5EF4-FFF2-40B4-BE49-F238E27FC236}">
                  <a16:creationId xmlns:a16="http://schemas.microsoft.com/office/drawing/2014/main" id="{5A69706D-B9DF-48F8-B0AE-8D2F4C2775C2}"/>
                </a:ext>
              </a:extLst>
            </p:cNvPr>
            <p:cNvSpPr/>
            <p:nvPr/>
          </p:nvSpPr>
          <p:spPr>
            <a:xfrm>
              <a:off x="187342" y="9312221"/>
              <a:ext cx="346710" cy="728345"/>
            </a:xfrm>
            <a:custGeom>
              <a:avLst/>
              <a:gdLst/>
              <a:ahLst/>
              <a:cxnLst/>
              <a:rect l="l" t="t" r="r" b="b"/>
              <a:pathLst>
                <a:path w="346709" h="728345">
                  <a:moveTo>
                    <a:pt x="67304" y="0"/>
                  </a:moveTo>
                  <a:lnTo>
                    <a:pt x="63832" y="5235"/>
                  </a:lnTo>
                  <a:lnTo>
                    <a:pt x="54707" y="18159"/>
                  </a:lnTo>
                  <a:lnTo>
                    <a:pt x="41231" y="38453"/>
                  </a:lnTo>
                  <a:lnTo>
                    <a:pt x="24708" y="65798"/>
                  </a:lnTo>
                  <a:lnTo>
                    <a:pt x="9725" y="103035"/>
                  </a:lnTo>
                  <a:lnTo>
                    <a:pt x="2237" y="146383"/>
                  </a:lnTo>
                  <a:lnTo>
                    <a:pt x="0" y="195307"/>
                  </a:lnTo>
                  <a:lnTo>
                    <a:pt x="1284" y="283728"/>
                  </a:lnTo>
                  <a:lnTo>
                    <a:pt x="1986" y="389071"/>
                  </a:lnTo>
                  <a:lnTo>
                    <a:pt x="2772" y="452018"/>
                  </a:lnTo>
                  <a:lnTo>
                    <a:pt x="4248" y="516521"/>
                  </a:lnTo>
                  <a:lnTo>
                    <a:pt x="6714" y="578609"/>
                  </a:lnTo>
                  <a:lnTo>
                    <a:pt x="10469" y="634309"/>
                  </a:lnTo>
                  <a:lnTo>
                    <a:pt x="15812" y="679652"/>
                  </a:lnTo>
                  <a:lnTo>
                    <a:pt x="27450" y="716874"/>
                  </a:lnTo>
                  <a:lnTo>
                    <a:pt x="33869" y="720393"/>
                  </a:lnTo>
                  <a:lnTo>
                    <a:pt x="39905" y="719823"/>
                  </a:lnTo>
                  <a:lnTo>
                    <a:pt x="43161" y="713765"/>
                  </a:lnTo>
                  <a:lnTo>
                    <a:pt x="45311" y="688992"/>
                  </a:lnTo>
                  <a:lnTo>
                    <a:pt x="51516" y="601316"/>
                  </a:lnTo>
                  <a:lnTo>
                    <a:pt x="55967" y="544444"/>
                  </a:lnTo>
                  <a:lnTo>
                    <a:pt x="61582" y="482903"/>
                  </a:lnTo>
                  <a:lnTo>
                    <a:pt x="68558" y="419707"/>
                  </a:lnTo>
                  <a:lnTo>
                    <a:pt x="77095" y="357873"/>
                  </a:lnTo>
                  <a:lnTo>
                    <a:pt x="92247" y="284389"/>
                  </a:lnTo>
                  <a:lnTo>
                    <a:pt x="109903" y="223221"/>
                  </a:lnTo>
                  <a:lnTo>
                    <a:pt x="124544" y="181379"/>
                  </a:lnTo>
                  <a:lnTo>
                    <a:pt x="130651" y="165874"/>
                  </a:lnTo>
                  <a:lnTo>
                    <a:pt x="201835" y="351129"/>
                  </a:lnTo>
                  <a:lnTo>
                    <a:pt x="323234" y="728256"/>
                  </a:lnTo>
                  <a:lnTo>
                    <a:pt x="346539" y="724560"/>
                  </a:lnTo>
                  <a:lnTo>
                    <a:pt x="344498" y="711112"/>
                  </a:lnTo>
                  <a:lnTo>
                    <a:pt x="324898" y="551549"/>
                  </a:lnTo>
                  <a:lnTo>
                    <a:pt x="315649" y="480954"/>
                  </a:lnTo>
                  <a:lnTo>
                    <a:pt x="305930" y="412819"/>
                  </a:lnTo>
                  <a:lnTo>
                    <a:pt x="296275" y="353845"/>
                  </a:lnTo>
                  <a:lnTo>
                    <a:pt x="287217" y="310730"/>
                  </a:lnTo>
                  <a:lnTo>
                    <a:pt x="277565" y="268020"/>
                  </a:lnTo>
                  <a:lnTo>
                    <a:pt x="270742" y="228779"/>
                  </a:lnTo>
                  <a:lnTo>
                    <a:pt x="264171" y="189063"/>
                  </a:lnTo>
                  <a:lnTo>
                    <a:pt x="255276" y="144932"/>
                  </a:lnTo>
                  <a:lnTo>
                    <a:pt x="241624" y="90046"/>
                  </a:lnTo>
                  <a:lnTo>
                    <a:pt x="225592" y="37040"/>
                  </a:lnTo>
                  <a:lnTo>
                    <a:pt x="222206" y="20573"/>
                  </a:lnTo>
                  <a:lnTo>
                    <a:pt x="195525" y="22013"/>
                  </a:lnTo>
                  <a:lnTo>
                    <a:pt x="149560" y="18164"/>
                  </a:lnTo>
                  <a:lnTo>
                    <a:pt x="101192" y="10376"/>
                  </a:lnTo>
                  <a:lnTo>
                    <a:pt x="67304" y="0"/>
                  </a:lnTo>
                  <a:close/>
                </a:path>
              </a:pathLst>
            </a:custGeom>
            <a:solidFill>
              <a:srgbClr val="301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3">
              <a:extLst>
                <a:ext uri="{FF2B5EF4-FFF2-40B4-BE49-F238E27FC236}">
                  <a16:creationId xmlns:a16="http://schemas.microsoft.com/office/drawing/2014/main" id="{43DACB2D-7CED-4796-98BD-8F26221B6693}"/>
                </a:ext>
              </a:extLst>
            </p:cNvPr>
            <p:cNvSpPr/>
            <p:nvPr/>
          </p:nvSpPr>
          <p:spPr>
            <a:xfrm>
              <a:off x="187337" y="9312224"/>
              <a:ext cx="334645" cy="728345"/>
            </a:xfrm>
            <a:custGeom>
              <a:avLst/>
              <a:gdLst/>
              <a:ahLst/>
              <a:cxnLst/>
              <a:rect l="l" t="t" r="r" b="b"/>
              <a:pathLst>
                <a:path w="334645" h="728345">
                  <a:moveTo>
                    <a:pt x="334302" y="726503"/>
                  </a:moveTo>
                  <a:lnTo>
                    <a:pt x="215023" y="316471"/>
                  </a:lnTo>
                  <a:lnTo>
                    <a:pt x="151638" y="105549"/>
                  </a:lnTo>
                  <a:lnTo>
                    <a:pt x="122885" y="26949"/>
                  </a:lnTo>
                  <a:lnTo>
                    <a:pt x="92875" y="10820"/>
                  </a:lnTo>
                  <a:lnTo>
                    <a:pt x="82486" y="7493"/>
                  </a:lnTo>
                  <a:lnTo>
                    <a:pt x="74561" y="3886"/>
                  </a:lnTo>
                  <a:lnTo>
                    <a:pt x="67297" y="0"/>
                  </a:lnTo>
                  <a:lnTo>
                    <a:pt x="63830" y="5245"/>
                  </a:lnTo>
                  <a:lnTo>
                    <a:pt x="41224" y="38455"/>
                  </a:lnTo>
                  <a:lnTo>
                    <a:pt x="9728" y="103035"/>
                  </a:lnTo>
                  <a:lnTo>
                    <a:pt x="2235" y="146392"/>
                  </a:lnTo>
                  <a:lnTo>
                    <a:pt x="0" y="195313"/>
                  </a:lnTo>
                  <a:lnTo>
                    <a:pt x="1282" y="283730"/>
                  </a:lnTo>
                  <a:lnTo>
                    <a:pt x="1981" y="389077"/>
                  </a:lnTo>
                  <a:lnTo>
                    <a:pt x="2768" y="452018"/>
                  </a:lnTo>
                  <a:lnTo>
                    <a:pt x="4241" y="516521"/>
                  </a:lnTo>
                  <a:lnTo>
                    <a:pt x="6718" y="578612"/>
                  </a:lnTo>
                  <a:lnTo>
                    <a:pt x="10464" y="634314"/>
                  </a:lnTo>
                  <a:lnTo>
                    <a:pt x="15811" y="679653"/>
                  </a:lnTo>
                  <a:lnTo>
                    <a:pt x="27444" y="716876"/>
                  </a:lnTo>
                  <a:lnTo>
                    <a:pt x="33870" y="720394"/>
                  </a:lnTo>
                  <a:lnTo>
                    <a:pt x="39903" y="719823"/>
                  </a:lnTo>
                  <a:lnTo>
                    <a:pt x="43154" y="713765"/>
                  </a:lnTo>
                  <a:lnTo>
                    <a:pt x="46329" y="688822"/>
                  </a:lnTo>
                  <a:lnTo>
                    <a:pt x="51689" y="650189"/>
                  </a:lnTo>
                  <a:lnTo>
                    <a:pt x="58801" y="601484"/>
                  </a:lnTo>
                  <a:lnTo>
                    <a:pt x="67259" y="546328"/>
                  </a:lnTo>
                  <a:lnTo>
                    <a:pt x="76631" y="488315"/>
                  </a:lnTo>
                  <a:lnTo>
                    <a:pt x="86499" y="431063"/>
                  </a:lnTo>
                  <a:lnTo>
                    <a:pt x="96431" y="378180"/>
                  </a:lnTo>
                  <a:lnTo>
                    <a:pt x="109347" y="306895"/>
                  </a:lnTo>
                  <a:lnTo>
                    <a:pt x="120269" y="238150"/>
                  </a:lnTo>
                  <a:lnTo>
                    <a:pt x="130644" y="165874"/>
                  </a:lnTo>
                  <a:lnTo>
                    <a:pt x="176606" y="294995"/>
                  </a:lnTo>
                  <a:lnTo>
                    <a:pt x="187439" y="324192"/>
                  </a:lnTo>
                  <a:lnTo>
                    <a:pt x="198666" y="353237"/>
                  </a:lnTo>
                  <a:lnTo>
                    <a:pt x="230543" y="443687"/>
                  </a:lnTo>
                  <a:lnTo>
                    <a:pt x="271983" y="569061"/>
                  </a:lnTo>
                  <a:lnTo>
                    <a:pt x="323227" y="728256"/>
                  </a:lnTo>
                  <a:lnTo>
                    <a:pt x="334302" y="726503"/>
                  </a:lnTo>
                  <a:close/>
                </a:path>
              </a:pathLst>
            </a:custGeom>
            <a:solidFill>
              <a:srgbClr val="3A2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4">
              <a:extLst>
                <a:ext uri="{FF2B5EF4-FFF2-40B4-BE49-F238E27FC236}">
                  <a16:creationId xmlns:a16="http://schemas.microsoft.com/office/drawing/2014/main" id="{7EC46BCB-B326-4722-8A31-4DDC84F1A1E6}"/>
                </a:ext>
              </a:extLst>
            </p:cNvPr>
            <p:cNvSpPr/>
            <p:nvPr/>
          </p:nvSpPr>
          <p:spPr>
            <a:xfrm>
              <a:off x="314441" y="9120366"/>
              <a:ext cx="20955" cy="45720"/>
            </a:xfrm>
            <a:custGeom>
              <a:avLst/>
              <a:gdLst/>
              <a:ahLst/>
              <a:cxnLst/>
              <a:rect l="l" t="t" r="r" b="b"/>
              <a:pathLst>
                <a:path w="20954" h="45720">
                  <a:moveTo>
                    <a:pt x="5253" y="0"/>
                  </a:moveTo>
                  <a:lnTo>
                    <a:pt x="1625" y="18927"/>
                  </a:lnTo>
                  <a:lnTo>
                    <a:pt x="0" y="29027"/>
                  </a:lnTo>
                  <a:lnTo>
                    <a:pt x="0" y="33709"/>
                  </a:lnTo>
                  <a:lnTo>
                    <a:pt x="1252" y="36385"/>
                  </a:lnTo>
                  <a:lnTo>
                    <a:pt x="3576" y="40119"/>
                  </a:lnTo>
                  <a:lnTo>
                    <a:pt x="12453" y="45212"/>
                  </a:lnTo>
                  <a:lnTo>
                    <a:pt x="18003" y="37160"/>
                  </a:lnTo>
                  <a:lnTo>
                    <a:pt x="20559" y="28010"/>
                  </a:lnTo>
                  <a:lnTo>
                    <a:pt x="20770" y="15732"/>
                  </a:lnTo>
                  <a:lnTo>
                    <a:pt x="19941" y="4963"/>
                  </a:lnTo>
                  <a:lnTo>
                    <a:pt x="19375" y="342"/>
                  </a:lnTo>
                  <a:lnTo>
                    <a:pt x="5253" y="0"/>
                  </a:lnTo>
                  <a:close/>
                </a:path>
              </a:pathLst>
            </a:custGeom>
            <a:solidFill>
              <a:srgbClr val="FF9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5">
              <a:extLst>
                <a:ext uri="{FF2B5EF4-FFF2-40B4-BE49-F238E27FC236}">
                  <a16:creationId xmlns:a16="http://schemas.microsoft.com/office/drawing/2014/main" id="{4236D9D9-D17A-4663-A852-A72AE8E87A58}"/>
                </a:ext>
              </a:extLst>
            </p:cNvPr>
            <p:cNvSpPr/>
            <p:nvPr/>
          </p:nvSpPr>
          <p:spPr>
            <a:xfrm>
              <a:off x="317069" y="9127839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270" y="0"/>
                  </a:moveTo>
                  <a:lnTo>
                    <a:pt x="444" y="4699"/>
                  </a:lnTo>
                  <a:lnTo>
                    <a:pt x="647" y="1028"/>
                  </a:lnTo>
                  <a:lnTo>
                    <a:pt x="0" y="6515"/>
                  </a:lnTo>
                  <a:lnTo>
                    <a:pt x="5118" y="12611"/>
                  </a:lnTo>
                  <a:lnTo>
                    <a:pt x="13500" y="13220"/>
                  </a:lnTo>
                  <a:lnTo>
                    <a:pt x="18262" y="11468"/>
                  </a:lnTo>
                  <a:lnTo>
                    <a:pt x="18618" y="5499"/>
                  </a:lnTo>
                  <a:lnTo>
                    <a:pt x="18059" y="5435"/>
                  </a:lnTo>
                  <a:lnTo>
                    <a:pt x="17602" y="39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C9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6">
              <a:extLst>
                <a:ext uri="{FF2B5EF4-FFF2-40B4-BE49-F238E27FC236}">
                  <a16:creationId xmlns:a16="http://schemas.microsoft.com/office/drawing/2014/main" id="{93F38C98-6696-4F68-A287-CE6F86F00A3A}"/>
                </a:ext>
              </a:extLst>
            </p:cNvPr>
            <p:cNvSpPr/>
            <p:nvPr/>
          </p:nvSpPr>
          <p:spPr>
            <a:xfrm>
              <a:off x="303890" y="9084757"/>
              <a:ext cx="50165" cy="52069"/>
            </a:xfrm>
            <a:custGeom>
              <a:avLst/>
              <a:gdLst/>
              <a:ahLst/>
              <a:cxnLst/>
              <a:rect l="l" t="t" r="r" b="b"/>
              <a:pathLst>
                <a:path w="50164" h="52070">
                  <a:moveTo>
                    <a:pt x="32592" y="0"/>
                  </a:moveTo>
                  <a:lnTo>
                    <a:pt x="20980" y="1827"/>
                  </a:lnTo>
                  <a:lnTo>
                    <a:pt x="10568" y="5566"/>
                  </a:lnTo>
                  <a:lnTo>
                    <a:pt x="4406" y="9327"/>
                  </a:lnTo>
                  <a:lnTo>
                    <a:pt x="0" y="13925"/>
                  </a:lnTo>
                  <a:lnTo>
                    <a:pt x="1549" y="21431"/>
                  </a:lnTo>
                  <a:lnTo>
                    <a:pt x="3594" y="32645"/>
                  </a:lnTo>
                  <a:lnTo>
                    <a:pt x="7429" y="42297"/>
                  </a:lnTo>
                  <a:lnTo>
                    <a:pt x="15786" y="49802"/>
                  </a:lnTo>
                  <a:lnTo>
                    <a:pt x="25514" y="51606"/>
                  </a:lnTo>
                  <a:lnTo>
                    <a:pt x="30543" y="50374"/>
                  </a:lnTo>
                  <a:lnTo>
                    <a:pt x="50096" y="24123"/>
                  </a:lnTo>
                  <a:lnTo>
                    <a:pt x="48712" y="15344"/>
                  </a:lnTo>
                  <a:lnTo>
                    <a:pt x="46044" y="6989"/>
                  </a:lnTo>
                  <a:lnTo>
                    <a:pt x="42354" y="1974"/>
                  </a:lnTo>
                  <a:lnTo>
                    <a:pt x="32592" y="0"/>
                  </a:lnTo>
                  <a:close/>
                </a:path>
              </a:pathLst>
            </a:custGeom>
            <a:solidFill>
              <a:srgbClr val="FF9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7">
              <a:extLst>
                <a:ext uri="{FF2B5EF4-FFF2-40B4-BE49-F238E27FC236}">
                  <a16:creationId xmlns:a16="http://schemas.microsoft.com/office/drawing/2014/main" id="{E4DF2B63-0E05-4B7E-9D32-BB587A6E2B3A}"/>
                </a:ext>
              </a:extLst>
            </p:cNvPr>
            <p:cNvSpPr/>
            <p:nvPr/>
          </p:nvSpPr>
          <p:spPr>
            <a:xfrm>
              <a:off x="236372" y="9051213"/>
              <a:ext cx="274955" cy="323850"/>
            </a:xfrm>
            <a:custGeom>
              <a:avLst/>
              <a:gdLst/>
              <a:ahLst/>
              <a:cxnLst/>
              <a:rect l="l" t="t" r="r" b="b"/>
              <a:pathLst>
                <a:path w="274955" h="323850">
                  <a:moveTo>
                    <a:pt x="274701" y="16522"/>
                  </a:moveTo>
                  <a:lnTo>
                    <a:pt x="270027" y="0"/>
                  </a:lnTo>
                  <a:lnTo>
                    <a:pt x="249758" y="9652"/>
                  </a:lnTo>
                  <a:lnTo>
                    <a:pt x="227571" y="28155"/>
                  </a:lnTo>
                  <a:lnTo>
                    <a:pt x="217131" y="38176"/>
                  </a:lnTo>
                  <a:lnTo>
                    <a:pt x="199402" y="78752"/>
                  </a:lnTo>
                  <a:lnTo>
                    <a:pt x="185204" y="99021"/>
                  </a:lnTo>
                  <a:lnTo>
                    <a:pt x="167093" y="105054"/>
                  </a:lnTo>
                  <a:lnTo>
                    <a:pt x="137604" y="102908"/>
                  </a:lnTo>
                  <a:lnTo>
                    <a:pt x="137528" y="103124"/>
                  </a:lnTo>
                  <a:lnTo>
                    <a:pt x="97370" y="97358"/>
                  </a:lnTo>
                  <a:lnTo>
                    <a:pt x="68275" y="96456"/>
                  </a:lnTo>
                  <a:lnTo>
                    <a:pt x="58242" y="96774"/>
                  </a:lnTo>
                  <a:lnTo>
                    <a:pt x="12992" y="108242"/>
                  </a:lnTo>
                  <a:lnTo>
                    <a:pt x="5727" y="204838"/>
                  </a:lnTo>
                  <a:lnTo>
                    <a:pt x="3594" y="255066"/>
                  </a:lnTo>
                  <a:lnTo>
                    <a:pt x="1968" y="277634"/>
                  </a:lnTo>
                  <a:lnTo>
                    <a:pt x="0" y="289344"/>
                  </a:lnTo>
                  <a:lnTo>
                    <a:pt x="21932" y="302018"/>
                  </a:lnTo>
                  <a:lnTo>
                    <a:pt x="44716" y="311264"/>
                  </a:lnTo>
                  <a:lnTo>
                    <a:pt x="67729" y="317538"/>
                  </a:lnTo>
                  <a:lnTo>
                    <a:pt x="90360" y="321271"/>
                  </a:lnTo>
                  <a:lnTo>
                    <a:pt x="122783" y="323253"/>
                  </a:lnTo>
                  <a:lnTo>
                    <a:pt x="150215" y="322059"/>
                  </a:lnTo>
                  <a:lnTo>
                    <a:pt x="170802" y="319239"/>
                  </a:lnTo>
                  <a:lnTo>
                    <a:pt x="182765" y="316306"/>
                  </a:lnTo>
                  <a:lnTo>
                    <a:pt x="177825" y="278993"/>
                  </a:lnTo>
                  <a:lnTo>
                    <a:pt x="174269" y="249377"/>
                  </a:lnTo>
                  <a:lnTo>
                    <a:pt x="172262" y="222694"/>
                  </a:lnTo>
                  <a:lnTo>
                    <a:pt x="172529" y="185496"/>
                  </a:lnTo>
                  <a:lnTo>
                    <a:pt x="174523" y="150888"/>
                  </a:lnTo>
                  <a:lnTo>
                    <a:pt x="174625" y="149707"/>
                  </a:lnTo>
                  <a:lnTo>
                    <a:pt x="222046" y="109194"/>
                  </a:lnTo>
                  <a:lnTo>
                    <a:pt x="251498" y="79082"/>
                  </a:lnTo>
                  <a:lnTo>
                    <a:pt x="265684" y="52539"/>
                  </a:lnTo>
                  <a:lnTo>
                    <a:pt x="274701" y="16522"/>
                  </a:lnTo>
                  <a:close/>
                </a:path>
              </a:pathLst>
            </a:custGeom>
            <a:solidFill>
              <a:srgbClr val="004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8">
              <a:extLst>
                <a:ext uri="{FF2B5EF4-FFF2-40B4-BE49-F238E27FC236}">
                  <a16:creationId xmlns:a16="http://schemas.microsoft.com/office/drawing/2014/main" id="{21F66AEC-6AE5-49E4-8DE3-6A81CAC19CB6}"/>
                </a:ext>
              </a:extLst>
            </p:cNvPr>
            <p:cNvSpPr/>
            <p:nvPr/>
          </p:nvSpPr>
          <p:spPr>
            <a:xfrm>
              <a:off x="517950" y="8913045"/>
              <a:ext cx="22860" cy="40640"/>
            </a:xfrm>
            <a:custGeom>
              <a:avLst/>
              <a:gdLst/>
              <a:ahLst/>
              <a:cxnLst/>
              <a:rect l="l" t="t" r="r" b="b"/>
              <a:pathLst>
                <a:path w="22859" h="40640">
                  <a:moveTo>
                    <a:pt x="3543" y="14706"/>
                  </a:moveTo>
                  <a:lnTo>
                    <a:pt x="0" y="16446"/>
                  </a:lnTo>
                  <a:lnTo>
                    <a:pt x="1308" y="28435"/>
                  </a:lnTo>
                  <a:lnTo>
                    <a:pt x="3733" y="31432"/>
                  </a:lnTo>
                  <a:lnTo>
                    <a:pt x="4483" y="35826"/>
                  </a:lnTo>
                  <a:lnTo>
                    <a:pt x="6896" y="40284"/>
                  </a:lnTo>
                  <a:lnTo>
                    <a:pt x="9156" y="40220"/>
                  </a:lnTo>
                  <a:lnTo>
                    <a:pt x="13106" y="40220"/>
                  </a:lnTo>
                  <a:lnTo>
                    <a:pt x="14325" y="39319"/>
                  </a:lnTo>
                  <a:lnTo>
                    <a:pt x="15786" y="34531"/>
                  </a:lnTo>
                  <a:lnTo>
                    <a:pt x="16701" y="31432"/>
                  </a:lnTo>
                  <a:lnTo>
                    <a:pt x="18681" y="25133"/>
                  </a:lnTo>
                  <a:lnTo>
                    <a:pt x="19632" y="20751"/>
                  </a:lnTo>
                  <a:lnTo>
                    <a:pt x="4508" y="20751"/>
                  </a:lnTo>
                  <a:lnTo>
                    <a:pt x="3543" y="14706"/>
                  </a:lnTo>
                  <a:close/>
                </a:path>
                <a:path w="22859" h="40640">
                  <a:moveTo>
                    <a:pt x="9918" y="0"/>
                  </a:moveTo>
                  <a:lnTo>
                    <a:pt x="6261" y="2527"/>
                  </a:lnTo>
                  <a:lnTo>
                    <a:pt x="3848" y="15201"/>
                  </a:lnTo>
                  <a:lnTo>
                    <a:pt x="4508" y="20751"/>
                  </a:lnTo>
                  <a:lnTo>
                    <a:pt x="19632" y="20751"/>
                  </a:lnTo>
                  <a:lnTo>
                    <a:pt x="21482" y="12232"/>
                  </a:lnTo>
                  <a:lnTo>
                    <a:pt x="21756" y="9905"/>
                  </a:lnTo>
                  <a:lnTo>
                    <a:pt x="10921" y="9905"/>
                  </a:lnTo>
                  <a:lnTo>
                    <a:pt x="11150" y="1866"/>
                  </a:lnTo>
                  <a:lnTo>
                    <a:pt x="9918" y="0"/>
                  </a:lnTo>
                  <a:close/>
                </a:path>
                <a:path w="22859" h="40640">
                  <a:moveTo>
                    <a:pt x="13436" y="1282"/>
                  </a:moveTo>
                  <a:lnTo>
                    <a:pt x="10921" y="9905"/>
                  </a:lnTo>
                  <a:lnTo>
                    <a:pt x="21756" y="9905"/>
                  </a:lnTo>
                  <a:lnTo>
                    <a:pt x="22275" y="5508"/>
                  </a:lnTo>
                  <a:lnTo>
                    <a:pt x="20935" y="2780"/>
                  </a:lnTo>
                  <a:lnTo>
                    <a:pt x="17335" y="1866"/>
                  </a:lnTo>
                  <a:lnTo>
                    <a:pt x="13436" y="1282"/>
                  </a:lnTo>
                  <a:close/>
                </a:path>
              </a:pathLst>
            </a:custGeom>
            <a:solidFill>
              <a:srgbClr val="FF9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9">
              <a:extLst>
                <a:ext uri="{FF2B5EF4-FFF2-40B4-BE49-F238E27FC236}">
                  <a16:creationId xmlns:a16="http://schemas.microsoft.com/office/drawing/2014/main" id="{CFF6E10F-9FB4-4B17-94CD-1CAF835DA420}"/>
                </a:ext>
              </a:extLst>
            </p:cNvPr>
            <p:cNvSpPr/>
            <p:nvPr/>
          </p:nvSpPr>
          <p:spPr>
            <a:xfrm>
              <a:off x="435483" y="8948465"/>
              <a:ext cx="114935" cy="182245"/>
            </a:xfrm>
            <a:custGeom>
              <a:avLst/>
              <a:gdLst/>
              <a:ahLst/>
              <a:cxnLst/>
              <a:rect l="l" t="t" r="r" b="b"/>
              <a:pathLst>
                <a:path w="114934" h="182245">
                  <a:moveTo>
                    <a:pt x="88269" y="0"/>
                  </a:moveTo>
                  <a:lnTo>
                    <a:pt x="81321" y="892"/>
                  </a:lnTo>
                  <a:lnTo>
                    <a:pt x="78590" y="1847"/>
                  </a:lnTo>
                  <a:lnTo>
                    <a:pt x="23701" y="101300"/>
                  </a:lnTo>
                  <a:lnTo>
                    <a:pt x="0" y="153196"/>
                  </a:lnTo>
                  <a:lnTo>
                    <a:pt x="2620" y="174408"/>
                  </a:lnTo>
                  <a:lnTo>
                    <a:pt x="26698" y="181806"/>
                  </a:lnTo>
                  <a:lnTo>
                    <a:pt x="48838" y="170053"/>
                  </a:lnTo>
                  <a:lnTo>
                    <a:pt x="76639" y="136054"/>
                  </a:lnTo>
                  <a:lnTo>
                    <a:pt x="101437" y="90774"/>
                  </a:lnTo>
                  <a:lnTo>
                    <a:pt x="114569" y="45178"/>
                  </a:lnTo>
                  <a:lnTo>
                    <a:pt x="107368" y="10229"/>
                  </a:lnTo>
                  <a:lnTo>
                    <a:pt x="97573" y="2126"/>
                  </a:lnTo>
                  <a:lnTo>
                    <a:pt x="88269" y="0"/>
                  </a:lnTo>
                  <a:close/>
                </a:path>
              </a:pathLst>
            </a:custGeom>
            <a:solidFill>
              <a:srgbClr val="004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0">
              <a:extLst>
                <a:ext uri="{FF2B5EF4-FFF2-40B4-BE49-F238E27FC236}">
                  <a16:creationId xmlns:a16="http://schemas.microsoft.com/office/drawing/2014/main" id="{72BC74AB-DA14-4408-A5E5-404C45C50609}"/>
                </a:ext>
              </a:extLst>
            </p:cNvPr>
            <p:cNvSpPr/>
            <p:nvPr/>
          </p:nvSpPr>
          <p:spPr>
            <a:xfrm>
              <a:off x="133948" y="9146654"/>
              <a:ext cx="183119" cy="224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1">
              <a:extLst>
                <a:ext uri="{FF2B5EF4-FFF2-40B4-BE49-F238E27FC236}">
                  <a16:creationId xmlns:a16="http://schemas.microsoft.com/office/drawing/2014/main" id="{8034357B-FBD9-4979-9312-7A8854FAF391}"/>
                </a:ext>
              </a:extLst>
            </p:cNvPr>
            <p:cNvSpPr/>
            <p:nvPr/>
          </p:nvSpPr>
          <p:spPr>
            <a:xfrm>
              <a:off x="304318" y="9139314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7492" y="0"/>
                  </a:moveTo>
                  <a:lnTo>
                    <a:pt x="0" y="8293"/>
                  </a:lnTo>
                  <a:lnTo>
                    <a:pt x="41732" y="10414"/>
                  </a:lnTo>
                  <a:lnTo>
                    <a:pt x="37249" y="5067"/>
                  </a:lnTo>
                  <a:lnTo>
                    <a:pt x="23089" y="3659"/>
                  </a:lnTo>
                  <a:lnTo>
                    <a:pt x="15270" y="2662"/>
                  </a:lnTo>
                  <a:lnTo>
                    <a:pt x="11001" y="1600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FFD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2">
              <a:extLst>
                <a:ext uri="{FF2B5EF4-FFF2-40B4-BE49-F238E27FC236}">
                  <a16:creationId xmlns:a16="http://schemas.microsoft.com/office/drawing/2014/main" id="{10A0A98A-A691-421F-9501-F64EA0214ABF}"/>
                </a:ext>
              </a:extLst>
            </p:cNvPr>
            <p:cNvSpPr/>
            <p:nvPr/>
          </p:nvSpPr>
          <p:spPr>
            <a:xfrm>
              <a:off x="196950" y="9355271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4">
                  <a:moveTo>
                    <a:pt x="23961" y="14262"/>
                  </a:moveTo>
                  <a:lnTo>
                    <a:pt x="10795" y="14262"/>
                  </a:lnTo>
                  <a:lnTo>
                    <a:pt x="8293" y="23698"/>
                  </a:lnTo>
                  <a:lnTo>
                    <a:pt x="1765" y="28676"/>
                  </a:lnTo>
                  <a:lnTo>
                    <a:pt x="0" y="31178"/>
                  </a:lnTo>
                  <a:lnTo>
                    <a:pt x="3632" y="33185"/>
                  </a:lnTo>
                  <a:lnTo>
                    <a:pt x="14135" y="27393"/>
                  </a:lnTo>
                  <a:lnTo>
                    <a:pt x="20713" y="20332"/>
                  </a:lnTo>
                  <a:lnTo>
                    <a:pt x="23876" y="14744"/>
                  </a:lnTo>
                  <a:lnTo>
                    <a:pt x="23961" y="14262"/>
                  </a:lnTo>
                  <a:close/>
                </a:path>
                <a:path w="25400" h="33654">
                  <a:moveTo>
                    <a:pt x="22974" y="0"/>
                  </a:moveTo>
                  <a:lnTo>
                    <a:pt x="20307" y="1473"/>
                  </a:lnTo>
                  <a:lnTo>
                    <a:pt x="17907" y="3263"/>
                  </a:lnTo>
                  <a:lnTo>
                    <a:pt x="15646" y="8026"/>
                  </a:lnTo>
                  <a:lnTo>
                    <a:pt x="12623" y="8229"/>
                  </a:lnTo>
                  <a:lnTo>
                    <a:pt x="2844" y="13830"/>
                  </a:lnTo>
                  <a:lnTo>
                    <a:pt x="3746" y="16814"/>
                  </a:lnTo>
                  <a:lnTo>
                    <a:pt x="10795" y="14262"/>
                  </a:lnTo>
                  <a:lnTo>
                    <a:pt x="23961" y="14262"/>
                  </a:lnTo>
                  <a:lnTo>
                    <a:pt x="24676" y="10210"/>
                  </a:lnTo>
                  <a:lnTo>
                    <a:pt x="25082" y="2286"/>
                  </a:lnTo>
                  <a:lnTo>
                    <a:pt x="22974" y="0"/>
                  </a:lnTo>
                  <a:close/>
                </a:path>
              </a:pathLst>
            </a:custGeom>
            <a:solidFill>
              <a:srgbClr val="FF9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B4667E1D-9CAB-4E67-BF18-A1FC6D4AA43E}"/>
                </a:ext>
              </a:extLst>
            </p:cNvPr>
            <p:cNvSpPr/>
            <p:nvPr/>
          </p:nvSpPr>
          <p:spPr>
            <a:xfrm>
              <a:off x="277365" y="9024073"/>
              <a:ext cx="86360" cy="102235"/>
            </a:xfrm>
            <a:custGeom>
              <a:avLst/>
              <a:gdLst/>
              <a:ahLst/>
              <a:cxnLst/>
              <a:rect l="l" t="t" r="r" b="b"/>
              <a:pathLst>
                <a:path w="86360" h="102234">
                  <a:moveTo>
                    <a:pt x="76834" y="0"/>
                  </a:moveTo>
                  <a:lnTo>
                    <a:pt x="72288" y="7010"/>
                  </a:lnTo>
                  <a:lnTo>
                    <a:pt x="70789" y="14668"/>
                  </a:lnTo>
                  <a:lnTo>
                    <a:pt x="65722" y="19100"/>
                  </a:lnTo>
                  <a:lnTo>
                    <a:pt x="66573" y="5499"/>
                  </a:lnTo>
                  <a:lnTo>
                    <a:pt x="64134" y="4000"/>
                  </a:lnTo>
                  <a:lnTo>
                    <a:pt x="57868" y="13105"/>
                  </a:lnTo>
                  <a:lnTo>
                    <a:pt x="45770" y="28693"/>
                  </a:lnTo>
                  <a:lnTo>
                    <a:pt x="41986" y="33832"/>
                  </a:lnTo>
                  <a:lnTo>
                    <a:pt x="42557" y="27457"/>
                  </a:lnTo>
                  <a:lnTo>
                    <a:pt x="45707" y="23367"/>
                  </a:lnTo>
                  <a:lnTo>
                    <a:pt x="48145" y="17487"/>
                  </a:lnTo>
                  <a:lnTo>
                    <a:pt x="45948" y="16001"/>
                  </a:lnTo>
                  <a:lnTo>
                    <a:pt x="44386" y="17068"/>
                  </a:lnTo>
                  <a:lnTo>
                    <a:pt x="35449" y="24334"/>
                  </a:lnTo>
                  <a:lnTo>
                    <a:pt x="27670" y="33374"/>
                  </a:lnTo>
                  <a:lnTo>
                    <a:pt x="21533" y="43734"/>
                  </a:lnTo>
                  <a:lnTo>
                    <a:pt x="17525" y="54965"/>
                  </a:lnTo>
                  <a:lnTo>
                    <a:pt x="11253" y="56933"/>
                  </a:lnTo>
                  <a:lnTo>
                    <a:pt x="5148" y="61606"/>
                  </a:lnTo>
                  <a:lnTo>
                    <a:pt x="850" y="67590"/>
                  </a:lnTo>
                  <a:lnTo>
                    <a:pt x="0" y="73494"/>
                  </a:lnTo>
                  <a:lnTo>
                    <a:pt x="3200" y="85674"/>
                  </a:lnTo>
                  <a:lnTo>
                    <a:pt x="15176" y="90690"/>
                  </a:lnTo>
                  <a:lnTo>
                    <a:pt x="18567" y="96532"/>
                  </a:lnTo>
                  <a:lnTo>
                    <a:pt x="22351" y="102133"/>
                  </a:lnTo>
                  <a:lnTo>
                    <a:pt x="30987" y="101447"/>
                  </a:lnTo>
                  <a:lnTo>
                    <a:pt x="31749" y="100329"/>
                  </a:lnTo>
                  <a:lnTo>
                    <a:pt x="30784" y="92760"/>
                  </a:lnTo>
                  <a:lnTo>
                    <a:pt x="30213" y="86131"/>
                  </a:lnTo>
                  <a:lnTo>
                    <a:pt x="29209" y="79578"/>
                  </a:lnTo>
                  <a:lnTo>
                    <a:pt x="29692" y="77152"/>
                  </a:lnTo>
                  <a:lnTo>
                    <a:pt x="56603" y="69959"/>
                  </a:lnTo>
                  <a:lnTo>
                    <a:pt x="69272" y="64452"/>
                  </a:lnTo>
                  <a:lnTo>
                    <a:pt x="78143" y="55689"/>
                  </a:lnTo>
                  <a:lnTo>
                    <a:pt x="84797" y="39479"/>
                  </a:lnTo>
                  <a:lnTo>
                    <a:pt x="85937" y="25852"/>
                  </a:lnTo>
                  <a:lnTo>
                    <a:pt x="83615" y="13703"/>
                  </a:lnTo>
                  <a:lnTo>
                    <a:pt x="79362" y="342"/>
                  </a:lnTo>
                  <a:lnTo>
                    <a:pt x="76834" y="0"/>
                  </a:lnTo>
                  <a:close/>
                </a:path>
              </a:pathLst>
            </a:custGeom>
            <a:solidFill>
              <a:srgbClr val="3A2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4">
              <a:extLst>
                <a:ext uri="{FF2B5EF4-FFF2-40B4-BE49-F238E27FC236}">
                  <a16:creationId xmlns:a16="http://schemas.microsoft.com/office/drawing/2014/main" id="{4B5ECAB8-CFDA-44AA-ACFA-33008FA6779B}"/>
                </a:ext>
              </a:extLst>
            </p:cNvPr>
            <p:cNvSpPr/>
            <p:nvPr/>
          </p:nvSpPr>
          <p:spPr>
            <a:xfrm>
              <a:off x="275590" y="9026715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5">
                  <a:moveTo>
                    <a:pt x="45059" y="15189"/>
                  </a:moveTo>
                  <a:lnTo>
                    <a:pt x="38163" y="18732"/>
                  </a:lnTo>
                  <a:lnTo>
                    <a:pt x="32131" y="24117"/>
                  </a:lnTo>
                  <a:lnTo>
                    <a:pt x="27571" y="30543"/>
                  </a:lnTo>
                  <a:lnTo>
                    <a:pt x="22885" y="36931"/>
                  </a:lnTo>
                  <a:lnTo>
                    <a:pt x="19532" y="44119"/>
                  </a:lnTo>
                  <a:lnTo>
                    <a:pt x="17868" y="50660"/>
                  </a:lnTo>
                  <a:lnTo>
                    <a:pt x="13970" y="50990"/>
                  </a:lnTo>
                  <a:lnTo>
                    <a:pt x="0" y="73596"/>
                  </a:lnTo>
                  <a:lnTo>
                    <a:pt x="2692" y="77914"/>
                  </a:lnTo>
                  <a:lnTo>
                    <a:pt x="5854" y="80987"/>
                  </a:lnTo>
                  <a:lnTo>
                    <a:pt x="9118" y="84048"/>
                  </a:lnTo>
                  <a:lnTo>
                    <a:pt x="12903" y="86410"/>
                  </a:lnTo>
                  <a:lnTo>
                    <a:pt x="16941" y="88049"/>
                  </a:lnTo>
                  <a:lnTo>
                    <a:pt x="13322" y="85674"/>
                  </a:lnTo>
                  <a:lnTo>
                    <a:pt x="9855" y="83007"/>
                  </a:lnTo>
                  <a:lnTo>
                    <a:pt x="7200" y="79730"/>
                  </a:lnTo>
                  <a:lnTo>
                    <a:pt x="4445" y="76593"/>
                  </a:lnTo>
                  <a:lnTo>
                    <a:pt x="2590" y="72644"/>
                  </a:lnTo>
                  <a:lnTo>
                    <a:pt x="3073" y="68834"/>
                  </a:lnTo>
                  <a:lnTo>
                    <a:pt x="3517" y="64909"/>
                  </a:lnTo>
                  <a:lnTo>
                    <a:pt x="5613" y="61379"/>
                  </a:lnTo>
                  <a:lnTo>
                    <a:pt x="8737" y="58889"/>
                  </a:lnTo>
                  <a:lnTo>
                    <a:pt x="11645" y="56400"/>
                  </a:lnTo>
                  <a:lnTo>
                    <a:pt x="15976" y="54457"/>
                  </a:lnTo>
                  <a:lnTo>
                    <a:pt x="20205" y="54013"/>
                  </a:lnTo>
                  <a:lnTo>
                    <a:pt x="20866" y="53467"/>
                  </a:lnTo>
                  <a:lnTo>
                    <a:pt x="21234" y="51955"/>
                  </a:lnTo>
                  <a:lnTo>
                    <a:pt x="21564" y="50533"/>
                  </a:lnTo>
                  <a:lnTo>
                    <a:pt x="22771" y="45542"/>
                  </a:lnTo>
                  <a:lnTo>
                    <a:pt x="25882" y="38455"/>
                  </a:lnTo>
                  <a:lnTo>
                    <a:pt x="29794" y="32042"/>
                  </a:lnTo>
                  <a:lnTo>
                    <a:pt x="31724" y="28790"/>
                  </a:lnTo>
                  <a:lnTo>
                    <a:pt x="34061" y="25793"/>
                  </a:lnTo>
                  <a:lnTo>
                    <a:pt x="36614" y="22974"/>
                  </a:lnTo>
                  <a:lnTo>
                    <a:pt x="39052" y="20027"/>
                  </a:lnTo>
                  <a:lnTo>
                    <a:pt x="42062" y="17653"/>
                  </a:lnTo>
                  <a:lnTo>
                    <a:pt x="45059" y="15189"/>
                  </a:lnTo>
                  <a:close/>
                </a:path>
                <a:path w="77470" h="88265">
                  <a:moveTo>
                    <a:pt x="64782" y="3124"/>
                  </a:moveTo>
                  <a:lnTo>
                    <a:pt x="63017" y="5473"/>
                  </a:lnTo>
                  <a:lnTo>
                    <a:pt x="61061" y="7645"/>
                  </a:lnTo>
                  <a:lnTo>
                    <a:pt x="53809" y="16802"/>
                  </a:lnTo>
                  <a:lnTo>
                    <a:pt x="50342" y="21513"/>
                  </a:lnTo>
                  <a:lnTo>
                    <a:pt x="46786" y="26149"/>
                  </a:lnTo>
                  <a:lnTo>
                    <a:pt x="43751" y="31203"/>
                  </a:lnTo>
                  <a:lnTo>
                    <a:pt x="47967" y="27076"/>
                  </a:lnTo>
                  <a:lnTo>
                    <a:pt x="55245" y="17907"/>
                  </a:lnTo>
                  <a:lnTo>
                    <a:pt x="58674" y="13169"/>
                  </a:lnTo>
                  <a:lnTo>
                    <a:pt x="62318" y="8521"/>
                  </a:lnTo>
                  <a:lnTo>
                    <a:pt x="64782" y="3124"/>
                  </a:lnTo>
                  <a:close/>
                </a:path>
                <a:path w="77470" h="88265">
                  <a:moveTo>
                    <a:pt x="76962" y="0"/>
                  </a:moveTo>
                  <a:lnTo>
                    <a:pt x="74980" y="2590"/>
                  </a:lnTo>
                  <a:lnTo>
                    <a:pt x="73596" y="5435"/>
                  </a:lnTo>
                  <a:lnTo>
                    <a:pt x="72009" y="8153"/>
                  </a:lnTo>
                  <a:lnTo>
                    <a:pt x="69811" y="12331"/>
                  </a:lnTo>
                  <a:lnTo>
                    <a:pt x="69049" y="13703"/>
                  </a:lnTo>
                  <a:lnTo>
                    <a:pt x="68389" y="15138"/>
                  </a:lnTo>
                  <a:lnTo>
                    <a:pt x="67487" y="16471"/>
                  </a:lnTo>
                  <a:lnTo>
                    <a:pt x="70294" y="14668"/>
                  </a:lnTo>
                  <a:lnTo>
                    <a:pt x="71958" y="11734"/>
                  </a:lnTo>
                  <a:lnTo>
                    <a:pt x="73609" y="9017"/>
                  </a:lnTo>
                  <a:lnTo>
                    <a:pt x="75044" y="6134"/>
                  </a:lnTo>
                  <a:lnTo>
                    <a:pt x="76365" y="3213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7F6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5">
              <a:extLst>
                <a:ext uri="{FF2B5EF4-FFF2-40B4-BE49-F238E27FC236}">
                  <a16:creationId xmlns:a16="http://schemas.microsoft.com/office/drawing/2014/main" id="{55B64B9F-19FE-424F-819A-261FB87DD100}"/>
                </a:ext>
              </a:extLst>
            </p:cNvPr>
            <p:cNvSpPr/>
            <p:nvPr/>
          </p:nvSpPr>
          <p:spPr>
            <a:xfrm>
              <a:off x="294162" y="9076188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33477" y="0"/>
                  </a:moveTo>
                  <a:lnTo>
                    <a:pt x="25624" y="3303"/>
                  </a:lnTo>
                  <a:lnTo>
                    <a:pt x="13462" y="13430"/>
                  </a:lnTo>
                  <a:lnTo>
                    <a:pt x="2937" y="27156"/>
                  </a:lnTo>
                  <a:lnTo>
                    <a:pt x="0" y="41262"/>
                  </a:lnTo>
                  <a:lnTo>
                    <a:pt x="7026" y="51937"/>
                  </a:lnTo>
                  <a:lnTo>
                    <a:pt x="19103" y="57559"/>
                  </a:lnTo>
                  <a:lnTo>
                    <a:pt x="31243" y="58214"/>
                  </a:lnTo>
                  <a:lnTo>
                    <a:pt x="38455" y="53987"/>
                  </a:lnTo>
                  <a:lnTo>
                    <a:pt x="43201" y="43256"/>
                  </a:lnTo>
                  <a:lnTo>
                    <a:pt x="45419" y="34717"/>
                  </a:lnTo>
                  <a:lnTo>
                    <a:pt x="45683" y="23903"/>
                  </a:lnTo>
                  <a:lnTo>
                    <a:pt x="44564" y="6350"/>
                  </a:lnTo>
                  <a:lnTo>
                    <a:pt x="38417" y="1574"/>
                  </a:lnTo>
                  <a:lnTo>
                    <a:pt x="33477" y="0"/>
                  </a:lnTo>
                  <a:close/>
                </a:path>
              </a:pathLst>
            </a:custGeom>
            <a:solidFill>
              <a:srgbClr val="3A2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6">
              <a:extLst>
                <a:ext uri="{FF2B5EF4-FFF2-40B4-BE49-F238E27FC236}">
                  <a16:creationId xmlns:a16="http://schemas.microsoft.com/office/drawing/2014/main" id="{626EB8AE-0CAB-45FD-ACE4-D27C926C8152}"/>
                </a:ext>
              </a:extLst>
            </p:cNvPr>
            <p:cNvSpPr/>
            <p:nvPr/>
          </p:nvSpPr>
          <p:spPr>
            <a:xfrm>
              <a:off x="770765" y="9096870"/>
              <a:ext cx="450894" cy="9873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57">
              <a:extLst>
                <a:ext uri="{FF2B5EF4-FFF2-40B4-BE49-F238E27FC236}">
                  <a16:creationId xmlns:a16="http://schemas.microsoft.com/office/drawing/2014/main" id="{4558AF01-9393-4107-A907-4AB42934B8FF}"/>
                </a:ext>
              </a:extLst>
            </p:cNvPr>
            <p:cNvSpPr/>
            <p:nvPr/>
          </p:nvSpPr>
          <p:spPr>
            <a:xfrm>
              <a:off x="863997" y="8253331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148336" y="0"/>
                  </a:move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5"/>
                  </a:lnTo>
                  <a:lnTo>
                    <a:pt x="7561" y="195223"/>
                  </a:lnTo>
                  <a:lnTo>
                    <a:pt x="28619" y="235943"/>
                  </a:lnTo>
                  <a:lnTo>
                    <a:pt x="60728" y="268052"/>
                  </a:lnTo>
                  <a:lnTo>
                    <a:pt x="101448" y="289110"/>
                  </a:lnTo>
                  <a:lnTo>
                    <a:pt x="148336" y="296671"/>
                  </a:lnTo>
                  <a:lnTo>
                    <a:pt x="195223" y="289110"/>
                  </a:lnTo>
                  <a:lnTo>
                    <a:pt x="235943" y="268052"/>
                  </a:lnTo>
                  <a:lnTo>
                    <a:pt x="268052" y="235943"/>
                  </a:lnTo>
                  <a:lnTo>
                    <a:pt x="289110" y="195223"/>
                  </a:lnTo>
                  <a:lnTo>
                    <a:pt x="296672" y="148335"/>
                  </a:lnTo>
                  <a:lnTo>
                    <a:pt x="289110" y="101453"/>
                  </a:lnTo>
                  <a:lnTo>
                    <a:pt x="268052" y="60734"/>
                  </a:lnTo>
                  <a:lnTo>
                    <a:pt x="235943" y="28622"/>
                  </a:lnTo>
                  <a:lnTo>
                    <a:pt x="195223" y="7563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FFC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8">
              <a:extLst>
                <a:ext uri="{FF2B5EF4-FFF2-40B4-BE49-F238E27FC236}">
                  <a16:creationId xmlns:a16="http://schemas.microsoft.com/office/drawing/2014/main" id="{E768590C-4FA8-4FA2-B830-632D13678A8A}"/>
                </a:ext>
              </a:extLst>
            </p:cNvPr>
            <p:cNvSpPr/>
            <p:nvPr/>
          </p:nvSpPr>
          <p:spPr>
            <a:xfrm>
              <a:off x="962357" y="8342243"/>
              <a:ext cx="98107" cy="1288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293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 рассмотрения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363384" y="1995130"/>
            <a:ext cx="114652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положениях закона нет прямых ссылок на период обжалования. Единственная возможная ссылка на такой период содержится в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62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где говорится, что в случае выбора метода выбора наилучшего предложения, протокол о заключении контракта публикуется и поставщикам дается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рабочих дня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обжалование его содержания в оценочной комиссии. Это, по-видимому, означает, что в случае использования этого конкретного метода существует короткий период ожидания.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тендера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(статья 69)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публикации протокола поставщики могут обратиться к закупающей организации с просьбой предоставить разъяснения по результатам тендера. Закупающая организация должна предоставить такие разъяснения в течение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трех рабочих дней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Оба эти срока представляют собой относительно короткие периоды времени для периодов ожидания. Согласно международной практике и, в частности,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ЗГЗ ВТО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минимальный период ожидания для закупок высокой стоимости должен составлять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дней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>
              <a:spcAft>
                <a:spcPts val="600"/>
              </a:spcAft>
              <a:defRPr/>
            </a:pPr>
            <a:endParaRPr lang="en-US" altLang="en-US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8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 рассмотрения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283065" y="1958021"/>
            <a:ext cx="116258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другой стороны, независимость постоянного комитета находится под сомнением. 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Члены Комитета назначаются Кабинетом министров</a:t>
            </a: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никаких других положений, связанных с назначением, биографией, вознаграждением и увольнением членов Комитета в ЗГЗ найти не удалось.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Корректирующие действия (ЗГЗ) включают в себя: 1) 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запрещение незаконных действий, решений и незаконных процедур, проводимых закупающей организацией</a:t>
            </a: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частичную или полную отмену незаконных решений закупающей организации, в том числе в случае нарушения условий, изложенных в закупочной документации</a:t>
            </a: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принятие решения о прекращении процедуры закупок</a:t>
            </a: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внесение поставщика в "черный список". Он также может выносить решения по спорам, связанным с </a:t>
            </a:r>
            <a:r>
              <a:rPr lang="ru-RU" altLang="en-US" sz="1700" b="1" dirty="0" err="1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постдоговорным</a:t>
            </a:r>
            <a:r>
              <a:rPr lang="ru-RU" altLang="en-US" sz="17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этапом, для принятия решения о соответствии договора требованиям законодательства о закупках</a:t>
            </a: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 же в ЗГЗ нет положений о возмещении убытков.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Кроме того, обеспечительные меры (например, приостановление процедуры) могут быть не приняты, и нет дополнительных разъяснений относительно возможных оснований для такого отказа. 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en-US" sz="17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17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2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0B5C6B-78E0-CF47-86F2-8D6D9415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AF2636-55F6-494E-896D-4A9E04F4F4E9}"/>
              </a:ext>
            </a:extLst>
          </p:cNvPr>
          <p:cNvSpPr txBox="1"/>
          <p:nvPr/>
        </p:nvSpPr>
        <p:spPr>
          <a:xfrm>
            <a:off x="552506" y="451740"/>
            <a:ext cx="1066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91ACCB-134D-F846-ACC4-9A6B3014A216}"/>
              </a:ext>
            </a:extLst>
          </p:cNvPr>
          <p:cNvGrpSpPr/>
          <p:nvPr/>
        </p:nvGrpSpPr>
        <p:grpSpPr>
          <a:xfrm>
            <a:off x="962028" y="2025856"/>
            <a:ext cx="8172477" cy="1610972"/>
            <a:chOff x="2732334" y="2336822"/>
            <a:chExt cx="7380076" cy="1263805"/>
          </a:xfrm>
        </p:grpSpPr>
        <p:sp>
          <p:nvSpPr>
            <p:cNvPr id="10" name="Google Shape;79;p15">
              <a:extLst>
                <a:ext uri="{FF2B5EF4-FFF2-40B4-BE49-F238E27FC236}">
                  <a16:creationId xmlns:a16="http://schemas.microsoft.com/office/drawing/2014/main" id="{EAAEF826-2106-E74B-BCEE-D2D021575307}"/>
                </a:ext>
              </a:extLst>
            </p:cNvPr>
            <p:cNvSpPr txBox="1"/>
            <p:nvPr/>
          </p:nvSpPr>
          <p:spPr>
            <a:xfrm>
              <a:off x="7650337" y="3142176"/>
              <a:ext cx="2462073" cy="458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rgbClr val="0079C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Элиза </a:t>
              </a:r>
              <a:r>
                <a:rPr lang="ru-RU" sz="1600" b="1" dirty="0" err="1">
                  <a:solidFill>
                    <a:srgbClr val="0079C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Невядомска</a:t>
              </a:r>
              <a:endParaRPr sz="16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Google Shape;79;p15">
              <a:extLst>
                <a:ext uri="{FF2B5EF4-FFF2-40B4-BE49-F238E27FC236}">
                  <a16:creationId xmlns:a16="http://schemas.microsoft.com/office/drawing/2014/main" id="{6A66A8D1-2B5C-7345-B773-E14A9461F7C1}"/>
                </a:ext>
              </a:extLst>
            </p:cNvPr>
            <p:cNvSpPr txBox="1"/>
            <p:nvPr/>
          </p:nvSpPr>
          <p:spPr>
            <a:xfrm>
              <a:off x="2732334" y="2336822"/>
              <a:ext cx="4789906" cy="458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rgbClr val="00539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Для получения дополнительной информации, пожалуйста, обращайтесь:</a:t>
              </a:r>
              <a:endParaRPr sz="18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A44A2C5-DE9F-F74E-9BA4-A60F407F9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3656"/>
            <a:ext cx="12192000" cy="1549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9E37A8-A213-B44A-9E48-B297D3AC60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41"/>
          <a:stretch/>
        </p:blipFill>
        <p:spPr>
          <a:xfrm>
            <a:off x="428091" y="3438283"/>
            <a:ext cx="3322569" cy="3436198"/>
          </a:xfrm>
          <a:prstGeom prst="rect">
            <a:avLst/>
          </a:prstGeom>
        </p:spPr>
      </p:pic>
      <p:cxnSp>
        <p:nvCxnSpPr>
          <p:cNvPr id="14" name="Straight Connector 22">
            <a:extLst>
              <a:ext uri="{FF2B5EF4-FFF2-40B4-BE49-F238E27FC236}">
                <a16:creationId xmlns:a16="http://schemas.microsoft.com/office/drawing/2014/main" id="{5B13D25D-C3E7-42D6-B845-1EACF2CE852E}"/>
              </a:ext>
            </a:extLst>
          </p:cNvPr>
          <p:cNvCxnSpPr>
            <a:cxnSpLocks/>
          </p:cNvCxnSpPr>
          <p:nvPr/>
        </p:nvCxnSpPr>
        <p:spPr>
          <a:xfrm>
            <a:off x="4138268" y="3578093"/>
            <a:ext cx="1721232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2">
            <a:extLst>
              <a:ext uri="{FF2B5EF4-FFF2-40B4-BE49-F238E27FC236}">
                <a16:creationId xmlns:a16="http://schemas.microsoft.com/office/drawing/2014/main" id="{191473C3-0C85-445D-BABF-EBE6A799A57C}"/>
              </a:ext>
            </a:extLst>
          </p:cNvPr>
          <p:cNvCxnSpPr>
            <a:cxnSpLocks/>
          </p:cNvCxnSpPr>
          <p:nvPr/>
        </p:nvCxnSpPr>
        <p:spPr>
          <a:xfrm flipV="1">
            <a:off x="6266228" y="2356292"/>
            <a:ext cx="0" cy="3288421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76;p15">
            <a:extLst>
              <a:ext uri="{FF2B5EF4-FFF2-40B4-BE49-F238E27FC236}">
                <a16:creationId xmlns:a16="http://schemas.microsoft.com/office/drawing/2014/main" id="{B452F653-F3C8-42D3-B9E4-DFBEA5546114}"/>
              </a:ext>
            </a:extLst>
          </p:cNvPr>
          <p:cNvSpPr txBox="1"/>
          <p:nvPr/>
        </p:nvSpPr>
        <p:spPr>
          <a:xfrm>
            <a:off x="3341648" y="3656691"/>
            <a:ext cx="2721216" cy="124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Старший Сотрудник по правовым вопросам</a:t>
            </a:r>
            <a:endParaRPr lang="en-GB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Секретариат ЮНСИТРАЛ</a:t>
            </a:r>
            <a:endParaRPr lang="en-GB" sz="1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</a:t>
            </a:r>
            <a:r>
              <a:rPr lang="pt-BR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 </a:t>
            </a:r>
            <a:r>
              <a:rPr lang="pt-BR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+43 1260604063</a:t>
            </a:r>
          </a:p>
          <a:p>
            <a:pPr lvl="0" algn="r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pt-BR" sz="1200" u="sng" dirty="0" err="1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caroline.nicholas@un.org</a:t>
            </a:r>
            <a:r>
              <a:rPr lang="pt-BR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8" name="Google Shape;76;p15">
            <a:extLst>
              <a:ext uri="{FF2B5EF4-FFF2-40B4-BE49-F238E27FC236}">
                <a16:creationId xmlns:a16="http://schemas.microsoft.com/office/drawing/2014/main" id="{276E73E7-B03F-430C-9CAA-002F993F7E55}"/>
              </a:ext>
            </a:extLst>
          </p:cNvPr>
          <p:cNvSpPr txBox="1"/>
          <p:nvPr/>
        </p:nvSpPr>
        <p:spPr>
          <a:xfrm>
            <a:off x="6408078" y="3719359"/>
            <a:ext cx="2726427" cy="126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Старший Советник</a:t>
            </a:r>
            <a:endParaRPr lang="en-US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Европейский Банк Реконструкции и Развития</a:t>
            </a:r>
            <a:endParaRPr lang="en-US" sz="1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</a:t>
            </a:r>
            <a:r>
              <a:rPr lang="en-US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 </a:t>
            </a:r>
            <a:r>
              <a:rPr lang="en-US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+44 2073387190</a:t>
            </a: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en-US" sz="1200" u="sng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niewiade@ebrd.com</a:t>
            </a:r>
            <a:endParaRPr lang="en-US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22">
            <a:extLst>
              <a:ext uri="{FF2B5EF4-FFF2-40B4-BE49-F238E27FC236}">
                <a16:creationId xmlns:a16="http://schemas.microsoft.com/office/drawing/2014/main" id="{7B494002-F193-4114-8CEF-CAFEA9D84678}"/>
              </a:ext>
            </a:extLst>
          </p:cNvPr>
          <p:cNvCxnSpPr>
            <a:cxnSpLocks/>
          </p:cNvCxnSpPr>
          <p:nvPr/>
        </p:nvCxnSpPr>
        <p:spPr>
          <a:xfrm>
            <a:off x="6610722" y="3578093"/>
            <a:ext cx="1721232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9;p15">
            <a:extLst>
              <a:ext uri="{FF2B5EF4-FFF2-40B4-BE49-F238E27FC236}">
                <a16:creationId xmlns:a16="http://schemas.microsoft.com/office/drawing/2014/main" id="{D0CAA8CA-133C-4843-9635-815A8CA60695}"/>
              </a:ext>
            </a:extLst>
          </p:cNvPr>
          <p:cNvSpPr txBox="1"/>
          <p:nvPr/>
        </p:nvSpPr>
        <p:spPr>
          <a:xfrm>
            <a:off x="3614128" y="3050681"/>
            <a:ext cx="2532885" cy="45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Кэролайн Николас</a:t>
            </a:r>
            <a:endParaRPr sz="1800" b="1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76;p15">
            <a:extLst>
              <a:ext uri="{FF2B5EF4-FFF2-40B4-BE49-F238E27FC236}">
                <a16:creationId xmlns:a16="http://schemas.microsoft.com/office/drawing/2014/main" id="{3133A4D7-86CD-4D13-AB47-CC7162BA02E5}"/>
              </a:ext>
            </a:extLst>
          </p:cNvPr>
          <p:cNvSpPr txBox="1"/>
          <p:nvPr/>
        </p:nvSpPr>
        <p:spPr>
          <a:xfrm>
            <a:off x="8949138" y="2692774"/>
            <a:ext cx="2998529" cy="126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Политический Советник</a:t>
            </a:r>
            <a:endParaRPr lang="en-US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Европейский Банк Реконструкции и Развития</a:t>
            </a:r>
            <a:endParaRPr lang="en-US" sz="1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</a:t>
            </a:r>
            <a:r>
              <a:rPr lang="en-US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 </a:t>
            </a:r>
            <a:r>
              <a:rPr lang="en-US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en-US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360633350</a:t>
            </a:r>
            <a:endParaRPr lang="en-US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en-NA" sz="1200" u="sng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dorina@ppi-ebrd-uncitral.com</a:t>
            </a:r>
            <a:endParaRPr lang="en-US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0F1B293A-0061-45D9-91E6-CE29FC479427}"/>
              </a:ext>
            </a:extLst>
          </p:cNvPr>
          <p:cNvCxnSpPr>
            <a:cxnSpLocks/>
          </p:cNvCxnSpPr>
          <p:nvPr/>
        </p:nvCxnSpPr>
        <p:spPr>
          <a:xfrm>
            <a:off x="9037482" y="2551508"/>
            <a:ext cx="1721232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79;p15">
            <a:extLst>
              <a:ext uri="{FF2B5EF4-FFF2-40B4-BE49-F238E27FC236}">
                <a16:creationId xmlns:a16="http://schemas.microsoft.com/office/drawing/2014/main" id="{A24322D0-52B4-47B7-BE62-51DF1C0E0B8E}"/>
              </a:ext>
            </a:extLst>
          </p:cNvPr>
          <p:cNvSpPr txBox="1"/>
          <p:nvPr/>
        </p:nvSpPr>
        <p:spPr>
          <a:xfrm>
            <a:off x="8949138" y="2025856"/>
            <a:ext cx="2726427" cy="58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Дорина</a:t>
            </a:r>
            <a:r>
              <a:rPr lang="ru-RU" sz="16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Харченко</a:t>
            </a:r>
            <a:endParaRPr sz="1600" b="1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Google Shape;76;p15">
            <a:extLst>
              <a:ext uri="{FF2B5EF4-FFF2-40B4-BE49-F238E27FC236}">
                <a16:creationId xmlns:a16="http://schemas.microsoft.com/office/drawing/2014/main" id="{A2CE1E71-0B41-4627-90F0-D39DD566AAB0}"/>
              </a:ext>
            </a:extLst>
          </p:cNvPr>
          <p:cNvSpPr txBox="1"/>
          <p:nvPr/>
        </p:nvSpPr>
        <p:spPr>
          <a:xfrm>
            <a:off x="8949933" y="4770603"/>
            <a:ext cx="2998529" cy="126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 по правовым вопросам</a:t>
            </a:r>
            <a:endParaRPr lang="en-US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ru-RU" sz="1200" dirty="0" err="1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Секритариат</a:t>
            </a:r>
            <a:r>
              <a:rPr lang="ru-RU" sz="1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ЮНСИТРАЛ</a:t>
            </a:r>
            <a:endParaRPr lang="en-US" sz="1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en-NA" sz="1200" u="sng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samira.musayeva@un.org</a:t>
            </a:r>
            <a:endParaRPr lang="en-US" sz="12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FDE5BCE4-E508-4ADC-BF0E-35790A9CEDF9}"/>
              </a:ext>
            </a:extLst>
          </p:cNvPr>
          <p:cNvCxnSpPr>
            <a:cxnSpLocks/>
          </p:cNvCxnSpPr>
          <p:nvPr/>
        </p:nvCxnSpPr>
        <p:spPr>
          <a:xfrm>
            <a:off x="9038277" y="4629337"/>
            <a:ext cx="1721232" cy="0"/>
          </a:xfrm>
          <a:prstGeom prst="line">
            <a:avLst/>
          </a:prstGeom>
          <a:ln w="38100">
            <a:solidFill>
              <a:srgbClr val="005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79;p15">
            <a:extLst>
              <a:ext uri="{FF2B5EF4-FFF2-40B4-BE49-F238E27FC236}">
                <a16:creationId xmlns:a16="http://schemas.microsoft.com/office/drawing/2014/main" id="{BEA43498-0848-4837-89AD-58C45BB0FF16}"/>
              </a:ext>
            </a:extLst>
          </p:cNvPr>
          <p:cNvSpPr txBox="1"/>
          <p:nvPr/>
        </p:nvSpPr>
        <p:spPr>
          <a:xfrm>
            <a:off x="8949137" y="4103685"/>
            <a:ext cx="2726427" cy="58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Самира Мусаева</a:t>
            </a:r>
            <a:endParaRPr sz="1600" b="1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9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375631" y="407505"/>
            <a:ext cx="1059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632806" y="2159447"/>
            <a:ext cx="68731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Законе о Государственных Закупках</a:t>
            </a:r>
            <a:r>
              <a:rPr lang="ru-RU" altLang="en-US" sz="22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прямых положений, касающихся принципов недискриминации, предусмотренных в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Типовом законе ЮНСИТРАЛ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таких как: обеспечение справедливого и равноправного отношения ко всем поставщикам и подрядчикам, поощрение и стимулирование участия в процедурах закупок поставщиков и подрядчиков независимо от их гражданства, способствуя тем самым развитию международной торговли </a:t>
            </a:r>
            <a:endParaRPr lang="en-GB" altLang="en-US" sz="2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04FBA-ABBC-FE44-9DE8-9C544E46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1" y="237206"/>
            <a:ext cx="6468533" cy="71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7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375631" y="249764"/>
            <a:ext cx="10597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процедур закупок, прямо предусмотренных в ЗГЗ, составляет пять, с возможностью использования других процедур в соответствии с постановлением правительства или указом президента   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582873" y="2679092"/>
            <a:ext cx="6891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en-US" sz="24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Такой подход не соответствует Типовому закону, который в соответствии со </a:t>
            </a:r>
            <a:r>
              <a:rPr lang="ru-RU" altLang="en-US" sz="24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статьей 27</a:t>
            </a:r>
            <a:r>
              <a:rPr lang="ru-RU" altLang="en-US" sz="2400" b="1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en-US" sz="24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требует, чтобы имеющиеся методы закупок были </a:t>
            </a:r>
            <a:r>
              <a:rPr lang="ru-RU" altLang="en-US" sz="24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изложены в Законе о Государственных Закупках</a:t>
            </a:r>
            <a:r>
              <a:rPr lang="ru-RU" altLang="en-US" sz="24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C36D8CB3-25C0-F242-83CF-F3723041C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5000"/>
          </a:blip>
          <a:srcRect r="65063"/>
          <a:stretch/>
        </p:blipFill>
        <p:spPr>
          <a:xfrm>
            <a:off x="7229475" y="1652252"/>
            <a:ext cx="4962525" cy="5193001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A9A0DB92-A712-D943-865F-EFC1F4624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412" y="1593718"/>
            <a:ext cx="3048912" cy="4573368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27CD3E5D-327C-1F47-BCD0-FF2C981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485" y="1211988"/>
            <a:ext cx="1913543" cy="24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2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461356" y="428625"/>
            <a:ext cx="1059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4985731" y="2359888"/>
            <a:ext cx="6873108" cy="3200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en-US" sz="24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Отсутствует требование проведения </a:t>
            </a:r>
            <a:r>
              <a:rPr lang="ru-RU" altLang="en-US" sz="24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открытых конкурентных торгов в качестве процедуры по умолчанию, а также реальные </a:t>
            </a:r>
            <a:r>
              <a:rPr lang="ru-RU" sz="24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качественные</a:t>
            </a:r>
            <a:r>
              <a:rPr lang="ru-RU" sz="2400" dirty="0">
                <a:ea typeface="+mn-lt"/>
                <a:cs typeface="+mn-lt"/>
              </a:rPr>
              <a:t> </a:t>
            </a:r>
            <a:r>
              <a:rPr lang="ru-RU" altLang="en-US" sz="24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условия для других методов закупок.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4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24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Поэтому выбор метода не соответствует положениям </a:t>
            </a:r>
            <a:r>
              <a:rPr lang="ru-RU" altLang="en-US" sz="24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Типового закона</a:t>
            </a:r>
            <a:r>
              <a:rPr lang="ru-RU" altLang="en-US" sz="24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7" name="Picture 111">
            <a:extLst>
              <a:ext uri="{FF2B5EF4-FFF2-40B4-BE49-F238E27FC236}">
                <a16:creationId xmlns:a16="http://schemas.microsoft.com/office/drawing/2014/main" id="{AFA46FFD-E671-48E7-9DCA-5F5E776A6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34542" r="3611"/>
          <a:stretch/>
        </p:blipFill>
        <p:spPr>
          <a:xfrm>
            <a:off x="0" y="3429000"/>
            <a:ext cx="4547590" cy="33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556606" y="457200"/>
            <a:ext cx="1059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375631" y="2242630"/>
            <a:ext cx="11616344" cy="36317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Пять процедур, предписанных в ЗГЗ, следующие: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  <a:defRPr/>
            </a:pPr>
            <a:r>
              <a:rPr lang="ru-RU" altLang="en-US" sz="2000" b="1" dirty="0">
                <a:solidFill>
                  <a:srgbClr val="0079C1"/>
                </a:solidFill>
                <a:latin typeface="Verdana"/>
                <a:ea typeface="Verdana"/>
                <a:cs typeface="Verdana"/>
              </a:rPr>
              <a:t>Электронный торговый магазин </a:t>
            </a:r>
            <a:r>
              <a:rPr lang="ru-RU" altLang="en-US" sz="2000" dirty="0">
                <a:solidFill>
                  <a:srgbClr val="00539B"/>
                </a:solidFill>
                <a:latin typeface="Verdana"/>
                <a:ea typeface="Verdana"/>
                <a:cs typeface="Verdana"/>
              </a:rPr>
              <a:t>(гибрид электронного каталога/ рамочного соглашения и процедуры запроса котировок)</a:t>
            </a: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 реверсивный аукцион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(аналогичен электронному аукциону в соответствии со статьей 53 ТЗ ЮНСИТРАЛ)</a:t>
            </a: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наилучших предложений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(аналогично запросу предложений без проведения переговоров в ТЗ ЮНСИТРАЛ (статья 47))</a:t>
            </a: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Тендер</a:t>
            </a:r>
            <a:r>
              <a:rPr lang="ru-RU" altLang="en-US" sz="20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(открытый тендер - глава III ТЗ ЮНСИТРАЛ)</a:t>
            </a: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Прямые закупки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(закупки из одного источника - статья 52 ТЗ ЮНСИТРАЛ)</a:t>
            </a:r>
            <a:endParaRPr lang="en-US" altLang="en-US" sz="2000" dirty="0">
              <a:solidFill>
                <a:srgbClr val="0079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08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375631" y="388132"/>
            <a:ext cx="101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Процедуры и методы в ТЗ ЮНСИТРАЛ (ст. 27)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375631" y="1901560"/>
            <a:ext cx="1193067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19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Методы закупок: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Открытый тендер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Ограниченный тендер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Запрос котировок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Запрос предложений без проведения переговоров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Двухэтапные торги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Запрос предложений с диалогом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Запрос предложений с последовательными переговорами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Конкурентные переговоры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 реверсивный аукцион и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900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Закупки из одного источника</a:t>
            </a:r>
          </a:p>
          <a:p>
            <a:pPr lvl="0">
              <a:spcAft>
                <a:spcPts val="600"/>
              </a:spcAft>
              <a:defRPr/>
            </a:pPr>
            <a:r>
              <a:rPr lang="ru-RU" altLang="en-US" sz="19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Кроме того, </a:t>
            </a:r>
            <a:r>
              <a:rPr lang="ru-RU" altLang="en-US" sz="1900" b="1" dirty="0" err="1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пп</a:t>
            </a:r>
            <a:r>
              <a:rPr lang="ru-RU" altLang="en-US" sz="19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 ст. 27 ТЗ ЮНСИТРАЛ </a:t>
            </a:r>
            <a:r>
              <a:rPr lang="ru-RU" altLang="en-US" sz="19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предусматривает процедуру рамочного соглашения.</a:t>
            </a:r>
            <a:endParaRPr lang="en-US" altLang="en-US" sz="19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0" name="object 20">
            <a:extLst>
              <a:ext uri="{FF2B5EF4-FFF2-40B4-BE49-F238E27FC236}">
                <a16:creationId xmlns:a16="http://schemas.microsoft.com/office/drawing/2014/main" id="{EB22617D-EA68-4D7B-9038-36339B2CCF0E}"/>
              </a:ext>
            </a:extLst>
          </p:cNvPr>
          <p:cNvGrpSpPr/>
          <p:nvPr/>
        </p:nvGrpSpPr>
        <p:grpSpPr>
          <a:xfrm>
            <a:off x="8050761" y="1862123"/>
            <a:ext cx="3765608" cy="2832794"/>
            <a:chOff x="261023" y="2060904"/>
            <a:chExt cx="4376420" cy="3231515"/>
          </a:xfrm>
        </p:grpSpPr>
        <p:sp>
          <p:nvSpPr>
            <p:cNvPr id="131" name="object 21">
              <a:extLst>
                <a:ext uri="{FF2B5EF4-FFF2-40B4-BE49-F238E27FC236}">
                  <a16:creationId xmlns:a16="http://schemas.microsoft.com/office/drawing/2014/main" id="{E4419F25-3AB8-4CCC-9646-AAAF2BE3C553}"/>
                </a:ext>
              </a:extLst>
            </p:cNvPr>
            <p:cNvSpPr/>
            <p:nvPr/>
          </p:nvSpPr>
          <p:spPr>
            <a:xfrm>
              <a:off x="261023" y="2060904"/>
              <a:ext cx="4376424" cy="3231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22">
              <a:extLst>
                <a:ext uri="{FF2B5EF4-FFF2-40B4-BE49-F238E27FC236}">
                  <a16:creationId xmlns:a16="http://schemas.microsoft.com/office/drawing/2014/main" id="{F54D7A5A-2050-4DEB-A3FF-EBF44DC233C2}"/>
                </a:ext>
              </a:extLst>
            </p:cNvPr>
            <p:cNvSpPr/>
            <p:nvPr/>
          </p:nvSpPr>
          <p:spPr>
            <a:xfrm>
              <a:off x="1526641" y="2534043"/>
              <a:ext cx="1943735" cy="2647950"/>
            </a:xfrm>
            <a:custGeom>
              <a:avLst/>
              <a:gdLst/>
              <a:ahLst/>
              <a:cxnLst/>
              <a:rect l="l" t="t" r="r" b="b"/>
              <a:pathLst>
                <a:path w="1943735" h="2647950">
                  <a:moveTo>
                    <a:pt x="1943214" y="0"/>
                  </a:moveTo>
                  <a:lnTo>
                    <a:pt x="0" y="0"/>
                  </a:lnTo>
                  <a:lnTo>
                    <a:pt x="0" y="2647937"/>
                  </a:lnTo>
                  <a:lnTo>
                    <a:pt x="1943214" y="2647937"/>
                  </a:lnTo>
                  <a:lnTo>
                    <a:pt x="1943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3">
              <a:extLst>
                <a:ext uri="{FF2B5EF4-FFF2-40B4-BE49-F238E27FC236}">
                  <a16:creationId xmlns:a16="http://schemas.microsoft.com/office/drawing/2014/main" id="{94430AA6-181C-47D1-89B9-059056CB8C66}"/>
                </a:ext>
              </a:extLst>
            </p:cNvPr>
            <p:cNvSpPr/>
            <p:nvPr/>
          </p:nvSpPr>
          <p:spPr>
            <a:xfrm>
              <a:off x="1729130" y="2836126"/>
              <a:ext cx="492759" cy="546735"/>
            </a:xfrm>
            <a:custGeom>
              <a:avLst/>
              <a:gdLst/>
              <a:ahLst/>
              <a:cxnLst/>
              <a:rect l="l" t="t" r="r" b="b"/>
              <a:pathLst>
                <a:path w="492760" h="546735">
                  <a:moveTo>
                    <a:pt x="492506" y="0"/>
                  </a:moveTo>
                  <a:lnTo>
                    <a:pt x="0" y="0"/>
                  </a:lnTo>
                  <a:lnTo>
                    <a:pt x="0" y="546734"/>
                  </a:lnTo>
                  <a:lnTo>
                    <a:pt x="492506" y="546734"/>
                  </a:lnTo>
                  <a:lnTo>
                    <a:pt x="492506" y="0"/>
                  </a:lnTo>
                  <a:close/>
                </a:path>
              </a:pathLst>
            </a:custGeom>
            <a:solidFill>
              <a:srgbClr val="23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4">
              <a:extLst>
                <a:ext uri="{FF2B5EF4-FFF2-40B4-BE49-F238E27FC236}">
                  <a16:creationId xmlns:a16="http://schemas.microsoft.com/office/drawing/2014/main" id="{D1B5B2A1-D43A-4C42-B348-791F8BAD410E}"/>
                </a:ext>
              </a:extLst>
            </p:cNvPr>
            <p:cNvSpPr/>
            <p:nvPr/>
          </p:nvSpPr>
          <p:spPr>
            <a:xfrm>
              <a:off x="1848354" y="2904876"/>
              <a:ext cx="237134" cy="237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5">
              <a:extLst>
                <a:ext uri="{FF2B5EF4-FFF2-40B4-BE49-F238E27FC236}">
                  <a16:creationId xmlns:a16="http://schemas.microsoft.com/office/drawing/2014/main" id="{C1505EA6-F2FC-43F3-B794-52595D728560}"/>
                </a:ext>
              </a:extLst>
            </p:cNvPr>
            <p:cNvSpPr/>
            <p:nvPr/>
          </p:nvSpPr>
          <p:spPr>
            <a:xfrm>
              <a:off x="1764278" y="3154339"/>
              <a:ext cx="405765" cy="228600"/>
            </a:xfrm>
            <a:custGeom>
              <a:avLst/>
              <a:gdLst/>
              <a:ahLst/>
              <a:cxnLst/>
              <a:rect l="l" t="t" r="r" b="b"/>
              <a:pathLst>
                <a:path w="405764" h="228600">
                  <a:moveTo>
                    <a:pt x="202641" y="0"/>
                  </a:moveTo>
                  <a:lnTo>
                    <a:pt x="160905" y="2400"/>
                  </a:lnTo>
                  <a:lnTo>
                    <a:pt x="120378" y="10098"/>
                  </a:lnTo>
                  <a:lnTo>
                    <a:pt x="84235" y="23836"/>
                  </a:lnTo>
                  <a:lnTo>
                    <a:pt x="31241" y="84734"/>
                  </a:lnTo>
                  <a:lnTo>
                    <a:pt x="13857" y="138938"/>
                  </a:lnTo>
                  <a:lnTo>
                    <a:pt x="3457" y="191893"/>
                  </a:lnTo>
                  <a:lnTo>
                    <a:pt x="0" y="228523"/>
                  </a:lnTo>
                  <a:lnTo>
                    <a:pt x="405282" y="228523"/>
                  </a:lnTo>
                  <a:lnTo>
                    <a:pt x="391425" y="138938"/>
                  </a:lnTo>
                  <a:lnTo>
                    <a:pt x="374040" y="84734"/>
                  </a:lnTo>
                  <a:lnTo>
                    <a:pt x="349631" y="44361"/>
                  </a:lnTo>
                  <a:lnTo>
                    <a:pt x="284903" y="10098"/>
                  </a:lnTo>
                  <a:lnTo>
                    <a:pt x="244376" y="2400"/>
                  </a:lnTo>
                  <a:lnTo>
                    <a:pt x="202641" y="0"/>
                  </a:lnTo>
                  <a:close/>
                </a:path>
              </a:pathLst>
            </a:custGeom>
            <a:solidFill>
              <a:srgbClr val="C6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6">
              <a:extLst>
                <a:ext uri="{FF2B5EF4-FFF2-40B4-BE49-F238E27FC236}">
                  <a16:creationId xmlns:a16="http://schemas.microsoft.com/office/drawing/2014/main" id="{E46781FB-55E9-4AC0-999D-10D46B45F21A}"/>
                </a:ext>
              </a:extLst>
            </p:cNvPr>
            <p:cNvSpPr/>
            <p:nvPr/>
          </p:nvSpPr>
          <p:spPr>
            <a:xfrm>
              <a:off x="1848535" y="3284689"/>
              <a:ext cx="236854" cy="98425"/>
            </a:xfrm>
            <a:custGeom>
              <a:avLst/>
              <a:gdLst/>
              <a:ahLst/>
              <a:cxnLst/>
              <a:rect l="l" t="t" r="r" b="b"/>
              <a:pathLst>
                <a:path w="236855" h="98425">
                  <a:moveTo>
                    <a:pt x="13068" y="0"/>
                  </a:moveTo>
                  <a:lnTo>
                    <a:pt x="5245" y="22948"/>
                  </a:lnTo>
                  <a:lnTo>
                    <a:pt x="1295" y="40830"/>
                  </a:lnTo>
                  <a:lnTo>
                    <a:pt x="0" y="62839"/>
                  </a:lnTo>
                  <a:lnTo>
                    <a:pt x="165" y="98171"/>
                  </a:lnTo>
                  <a:lnTo>
                    <a:pt x="13068" y="98171"/>
                  </a:lnTo>
                  <a:lnTo>
                    <a:pt x="13068" y="0"/>
                  </a:lnTo>
                  <a:close/>
                </a:path>
                <a:path w="236855" h="98425">
                  <a:moveTo>
                    <a:pt x="236753" y="62839"/>
                  </a:moveTo>
                  <a:lnTo>
                    <a:pt x="235458" y="40830"/>
                  </a:lnTo>
                  <a:lnTo>
                    <a:pt x="231508" y="22948"/>
                  </a:lnTo>
                  <a:lnTo>
                    <a:pt x="223697" y="0"/>
                  </a:lnTo>
                  <a:lnTo>
                    <a:pt x="223697" y="98171"/>
                  </a:lnTo>
                  <a:lnTo>
                    <a:pt x="236601" y="98171"/>
                  </a:lnTo>
                  <a:lnTo>
                    <a:pt x="236753" y="62839"/>
                  </a:lnTo>
                  <a:close/>
                </a:path>
              </a:pathLst>
            </a:custGeom>
            <a:solidFill>
              <a:srgbClr val="4CA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27">
              <a:extLst>
                <a:ext uri="{FF2B5EF4-FFF2-40B4-BE49-F238E27FC236}">
                  <a16:creationId xmlns:a16="http://schemas.microsoft.com/office/drawing/2014/main" id="{3D56835A-5809-4973-AB2C-D2BC057120BD}"/>
                </a:ext>
              </a:extLst>
            </p:cNvPr>
            <p:cNvSpPr/>
            <p:nvPr/>
          </p:nvSpPr>
          <p:spPr>
            <a:xfrm>
              <a:off x="1729130" y="3617544"/>
              <a:ext cx="649605" cy="32384"/>
            </a:xfrm>
            <a:custGeom>
              <a:avLst/>
              <a:gdLst/>
              <a:ahLst/>
              <a:cxnLst/>
              <a:rect l="l" t="t" r="r" b="b"/>
              <a:pathLst>
                <a:path w="649605" h="32385">
                  <a:moveTo>
                    <a:pt x="648982" y="0"/>
                  </a:moveTo>
                  <a:lnTo>
                    <a:pt x="0" y="0"/>
                  </a:lnTo>
                  <a:lnTo>
                    <a:pt x="0" y="32029"/>
                  </a:lnTo>
                  <a:lnTo>
                    <a:pt x="648982" y="32029"/>
                  </a:lnTo>
                  <a:lnTo>
                    <a:pt x="648982" y="0"/>
                  </a:lnTo>
                  <a:close/>
                </a:path>
              </a:pathLst>
            </a:custGeom>
            <a:solidFill>
              <a:srgbClr val="A5D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28">
              <a:extLst>
                <a:ext uri="{FF2B5EF4-FFF2-40B4-BE49-F238E27FC236}">
                  <a16:creationId xmlns:a16="http://schemas.microsoft.com/office/drawing/2014/main" id="{1A6E27EF-645D-403E-9029-0CB7E862A74D}"/>
                </a:ext>
              </a:extLst>
            </p:cNvPr>
            <p:cNvSpPr/>
            <p:nvPr/>
          </p:nvSpPr>
          <p:spPr>
            <a:xfrm>
              <a:off x="2051367" y="2190711"/>
              <a:ext cx="894080" cy="415925"/>
            </a:xfrm>
            <a:custGeom>
              <a:avLst/>
              <a:gdLst/>
              <a:ahLst/>
              <a:cxnLst/>
              <a:rect l="l" t="t" r="r" b="b"/>
              <a:pathLst>
                <a:path w="894080" h="415925">
                  <a:moveTo>
                    <a:pt x="893749" y="234010"/>
                  </a:moveTo>
                  <a:lnTo>
                    <a:pt x="891387" y="222326"/>
                  </a:lnTo>
                  <a:lnTo>
                    <a:pt x="884948" y="212775"/>
                  </a:lnTo>
                  <a:lnTo>
                    <a:pt x="875398" y="206336"/>
                  </a:lnTo>
                  <a:lnTo>
                    <a:pt x="863701" y="203974"/>
                  </a:lnTo>
                  <a:lnTo>
                    <a:pt x="579183" y="203974"/>
                  </a:lnTo>
                  <a:lnTo>
                    <a:pt x="579183" y="193535"/>
                  </a:lnTo>
                  <a:lnTo>
                    <a:pt x="579183" y="132308"/>
                  </a:lnTo>
                  <a:lnTo>
                    <a:pt x="572439" y="90487"/>
                  </a:lnTo>
                  <a:lnTo>
                    <a:pt x="562406" y="71094"/>
                  </a:lnTo>
                  <a:lnTo>
                    <a:pt x="553656" y="54165"/>
                  </a:lnTo>
                  <a:lnTo>
                    <a:pt x="525018" y="25527"/>
                  </a:lnTo>
                  <a:lnTo>
                    <a:pt x="508088" y="16776"/>
                  </a:lnTo>
                  <a:lnTo>
                    <a:pt x="508088" y="132308"/>
                  </a:lnTo>
                  <a:lnTo>
                    <a:pt x="503275" y="156146"/>
                  </a:lnTo>
                  <a:lnTo>
                    <a:pt x="490156" y="175602"/>
                  </a:lnTo>
                  <a:lnTo>
                    <a:pt x="470700" y="188734"/>
                  </a:lnTo>
                  <a:lnTo>
                    <a:pt x="446874" y="193535"/>
                  </a:lnTo>
                  <a:lnTo>
                    <a:pt x="423049" y="188734"/>
                  </a:lnTo>
                  <a:lnTo>
                    <a:pt x="403580" y="175602"/>
                  </a:lnTo>
                  <a:lnTo>
                    <a:pt x="390461" y="156146"/>
                  </a:lnTo>
                  <a:lnTo>
                    <a:pt x="385660" y="132308"/>
                  </a:lnTo>
                  <a:lnTo>
                    <a:pt x="390461" y="108483"/>
                  </a:lnTo>
                  <a:lnTo>
                    <a:pt x="403580" y="89027"/>
                  </a:lnTo>
                  <a:lnTo>
                    <a:pt x="423049" y="75907"/>
                  </a:lnTo>
                  <a:lnTo>
                    <a:pt x="446874" y="71094"/>
                  </a:lnTo>
                  <a:lnTo>
                    <a:pt x="470700" y="75907"/>
                  </a:lnTo>
                  <a:lnTo>
                    <a:pt x="490156" y="89027"/>
                  </a:lnTo>
                  <a:lnTo>
                    <a:pt x="503275" y="108483"/>
                  </a:lnTo>
                  <a:lnTo>
                    <a:pt x="508088" y="132308"/>
                  </a:lnTo>
                  <a:lnTo>
                    <a:pt x="508088" y="16776"/>
                  </a:lnTo>
                  <a:lnTo>
                    <a:pt x="488696" y="6743"/>
                  </a:lnTo>
                  <a:lnTo>
                    <a:pt x="446874" y="0"/>
                  </a:lnTo>
                  <a:lnTo>
                    <a:pt x="405053" y="6743"/>
                  </a:lnTo>
                  <a:lnTo>
                    <a:pt x="368731" y="25527"/>
                  </a:lnTo>
                  <a:lnTo>
                    <a:pt x="340093" y="54165"/>
                  </a:lnTo>
                  <a:lnTo>
                    <a:pt x="321310" y="90487"/>
                  </a:lnTo>
                  <a:lnTo>
                    <a:pt x="314566" y="132308"/>
                  </a:lnTo>
                  <a:lnTo>
                    <a:pt x="314566" y="203974"/>
                  </a:lnTo>
                  <a:lnTo>
                    <a:pt x="30048" y="203974"/>
                  </a:lnTo>
                  <a:lnTo>
                    <a:pt x="18351" y="206336"/>
                  </a:lnTo>
                  <a:lnTo>
                    <a:pt x="8801" y="212775"/>
                  </a:lnTo>
                  <a:lnTo>
                    <a:pt x="2362" y="222326"/>
                  </a:lnTo>
                  <a:lnTo>
                    <a:pt x="0" y="234010"/>
                  </a:lnTo>
                  <a:lnTo>
                    <a:pt x="0" y="385508"/>
                  </a:lnTo>
                  <a:lnTo>
                    <a:pt x="2362" y="397205"/>
                  </a:lnTo>
                  <a:lnTo>
                    <a:pt x="8801" y="406755"/>
                  </a:lnTo>
                  <a:lnTo>
                    <a:pt x="18351" y="413194"/>
                  </a:lnTo>
                  <a:lnTo>
                    <a:pt x="30048" y="415556"/>
                  </a:lnTo>
                  <a:lnTo>
                    <a:pt x="863701" y="415556"/>
                  </a:lnTo>
                  <a:lnTo>
                    <a:pt x="875398" y="413194"/>
                  </a:lnTo>
                  <a:lnTo>
                    <a:pt x="884948" y="406755"/>
                  </a:lnTo>
                  <a:lnTo>
                    <a:pt x="891387" y="397205"/>
                  </a:lnTo>
                  <a:lnTo>
                    <a:pt x="893749" y="385508"/>
                  </a:lnTo>
                  <a:lnTo>
                    <a:pt x="893749" y="234010"/>
                  </a:lnTo>
                  <a:close/>
                </a:path>
              </a:pathLst>
            </a:custGeom>
            <a:solidFill>
              <a:srgbClr val="007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29">
              <a:extLst>
                <a:ext uri="{FF2B5EF4-FFF2-40B4-BE49-F238E27FC236}">
                  <a16:creationId xmlns:a16="http://schemas.microsoft.com/office/drawing/2014/main" id="{831A0CA4-5671-4A3C-A035-BCD12D3A86C2}"/>
                </a:ext>
              </a:extLst>
            </p:cNvPr>
            <p:cNvSpPr/>
            <p:nvPr/>
          </p:nvSpPr>
          <p:spPr>
            <a:xfrm>
              <a:off x="2346541" y="3042615"/>
              <a:ext cx="311785" cy="241935"/>
            </a:xfrm>
            <a:custGeom>
              <a:avLst/>
              <a:gdLst/>
              <a:ahLst/>
              <a:cxnLst/>
              <a:rect l="l" t="t" r="r" b="b"/>
              <a:pathLst>
                <a:path w="311785" h="241935">
                  <a:moveTo>
                    <a:pt x="226085" y="209600"/>
                  </a:moveTo>
                  <a:lnTo>
                    <a:pt x="0" y="209600"/>
                  </a:lnTo>
                  <a:lnTo>
                    <a:pt x="0" y="241630"/>
                  </a:lnTo>
                  <a:lnTo>
                    <a:pt x="226085" y="241630"/>
                  </a:lnTo>
                  <a:lnTo>
                    <a:pt x="226085" y="209600"/>
                  </a:lnTo>
                  <a:close/>
                </a:path>
                <a:path w="311785" h="241935">
                  <a:moveTo>
                    <a:pt x="311607" y="0"/>
                  </a:moveTo>
                  <a:lnTo>
                    <a:pt x="0" y="0"/>
                  </a:lnTo>
                  <a:lnTo>
                    <a:pt x="0" y="32029"/>
                  </a:lnTo>
                  <a:lnTo>
                    <a:pt x="311607" y="32029"/>
                  </a:lnTo>
                  <a:lnTo>
                    <a:pt x="311607" y="0"/>
                  </a:lnTo>
                  <a:close/>
                </a:path>
              </a:pathLst>
            </a:custGeom>
            <a:solidFill>
              <a:srgbClr val="A5D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0">
              <a:extLst>
                <a:ext uri="{FF2B5EF4-FFF2-40B4-BE49-F238E27FC236}">
                  <a16:creationId xmlns:a16="http://schemas.microsoft.com/office/drawing/2014/main" id="{0356400B-6FBF-4A80-8447-543FB8EAA33E}"/>
                </a:ext>
              </a:extLst>
            </p:cNvPr>
            <p:cNvSpPr/>
            <p:nvPr/>
          </p:nvSpPr>
          <p:spPr>
            <a:xfrm>
              <a:off x="1729126" y="4761496"/>
              <a:ext cx="234721" cy="2347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31">
              <a:extLst>
                <a:ext uri="{FF2B5EF4-FFF2-40B4-BE49-F238E27FC236}">
                  <a16:creationId xmlns:a16="http://schemas.microsoft.com/office/drawing/2014/main" id="{21627E2C-DB9F-4BA9-B4EB-BC6A1AEE48DA}"/>
                </a:ext>
              </a:extLst>
            </p:cNvPr>
            <p:cNvSpPr/>
            <p:nvPr/>
          </p:nvSpPr>
          <p:spPr>
            <a:xfrm>
              <a:off x="642620" y="2278203"/>
              <a:ext cx="3974208" cy="30138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91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422655" y="347569"/>
            <a:ext cx="10559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Положения в ЗГЗ, которые ссылаются на то, что: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4146062" y="2410510"/>
            <a:ext cx="78920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Указы Президента, распоряжения, решения, в соответствии с которыми закупающим организациям может быть разрешено </a:t>
            </a:r>
            <a:r>
              <a:rPr lang="ru-RU" altLang="en-US" sz="22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использовать тендер или отбор предложений</a:t>
            </a:r>
            <a:r>
              <a:rPr lang="ru-RU" altLang="en-US" sz="22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могут вызвать обеспокоенность, поскольку в этих случаях могут возникнуть ситуации закупок, проводимых вне конкуренции, что снижает эффективность соответствующих процедур. </a:t>
            </a:r>
            <a:endParaRPr lang="en-US" altLang="en-US" sz="22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31">
            <a:extLst>
              <a:ext uri="{FF2B5EF4-FFF2-40B4-BE49-F238E27FC236}">
                <a16:creationId xmlns:a16="http://schemas.microsoft.com/office/drawing/2014/main" id="{BF2F5BB8-E9DC-4B75-8CDC-AB5107FB4B22}"/>
              </a:ext>
            </a:extLst>
          </p:cNvPr>
          <p:cNvSpPr/>
          <p:nvPr/>
        </p:nvSpPr>
        <p:spPr>
          <a:xfrm>
            <a:off x="422655" y="2977504"/>
            <a:ext cx="3677250" cy="3237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40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773F33-9C7A-7048-8F85-1F2CE86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2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23B2-AE61-3043-82E4-62112F5A850C}"/>
              </a:ext>
            </a:extLst>
          </p:cNvPr>
          <p:cNvSpPr txBox="1"/>
          <p:nvPr/>
        </p:nvSpPr>
        <p:spPr>
          <a:xfrm>
            <a:off x="133350" y="441556"/>
            <a:ext cx="1055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Правила, касающиеся языка документов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EDB84-6492-D948-85C4-24E01F636658}"/>
              </a:ext>
            </a:extLst>
          </p:cNvPr>
          <p:cNvSpPr/>
          <p:nvPr/>
        </p:nvSpPr>
        <p:spPr>
          <a:xfrm>
            <a:off x="625214" y="2042304"/>
            <a:ext cx="62822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со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35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информация о государственных закупках должна публиковаться на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официальном языке и на других языках по желанию закупающей организации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Это означает, что информация может быть опубликована также на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английском или другом языке, используемом на международном уровне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но это не является обязательным требованием - без обязательной публикации на соответствующем </a:t>
            </a:r>
            <a:r>
              <a:rPr lang="ru-RU" altLang="en-US" sz="2000" b="1" dirty="0">
                <a:solidFill>
                  <a:srgbClr val="0079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"языке международной торговли" </a:t>
            </a:r>
            <a:r>
              <a:rPr lang="ru-RU" altLang="en-US" sz="2000" dirty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участия максимального числа поставщиков согласно ТЗ не выполняется.  </a:t>
            </a:r>
            <a:endParaRPr lang="en-US" altLang="en-US" sz="2000" dirty="0">
              <a:solidFill>
                <a:srgbClr val="0053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E278D88D-9622-4C3E-9974-4625CE92503D}"/>
              </a:ext>
            </a:extLst>
          </p:cNvPr>
          <p:cNvGrpSpPr/>
          <p:nvPr/>
        </p:nvGrpSpPr>
        <p:grpSpPr>
          <a:xfrm>
            <a:off x="7527541" y="2424940"/>
            <a:ext cx="3706495" cy="3363595"/>
            <a:chOff x="3709303" y="5841132"/>
            <a:chExt cx="3706495" cy="3363595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97426DC6-A33C-4AD3-834D-B53E4E35C223}"/>
                </a:ext>
              </a:extLst>
            </p:cNvPr>
            <p:cNvSpPr/>
            <p:nvPr/>
          </p:nvSpPr>
          <p:spPr>
            <a:xfrm>
              <a:off x="3709670" y="9044139"/>
              <a:ext cx="2886075" cy="160655"/>
            </a:xfrm>
            <a:custGeom>
              <a:avLst/>
              <a:gdLst/>
              <a:ahLst/>
              <a:cxnLst/>
              <a:rect l="l" t="t" r="r" b="b"/>
              <a:pathLst>
                <a:path w="2886075" h="160654">
                  <a:moveTo>
                    <a:pt x="602221" y="37325"/>
                  </a:moveTo>
                  <a:lnTo>
                    <a:pt x="561111" y="18478"/>
                  </a:lnTo>
                  <a:lnTo>
                    <a:pt x="514032" y="10922"/>
                  </a:lnTo>
                  <a:lnTo>
                    <a:pt x="453085" y="5092"/>
                  </a:lnTo>
                  <a:lnTo>
                    <a:pt x="381165" y="1333"/>
                  </a:lnTo>
                  <a:lnTo>
                    <a:pt x="301117" y="0"/>
                  </a:lnTo>
                  <a:lnTo>
                    <a:pt x="221068" y="1333"/>
                  </a:lnTo>
                  <a:lnTo>
                    <a:pt x="149136" y="5092"/>
                  </a:lnTo>
                  <a:lnTo>
                    <a:pt x="88201" y="10922"/>
                  </a:lnTo>
                  <a:lnTo>
                    <a:pt x="41109" y="18478"/>
                  </a:lnTo>
                  <a:lnTo>
                    <a:pt x="0" y="37325"/>
                  </a:lnTo>
                  <a:lnTo>
                    <a:pt x="10756" y="47244"/>
                  </a:lnTo>
                  <a:lnTo>
                    <a:pt x="88201" y="63728"/>
                  </a:lnTo>
                  <a:lnTo>
                    <a:pt x="149136" y="69557"/>
                  </a:lnTo>
                  <a:lnTo>
                    <a:pt x="221068" y="73329"/>
                  </a:lnTo>
                  <a:lnTo>
                    <a:pt x="301117" y="74663"/>
                  </a:lnTo>
                  <a:lnTo>
                    <a:pt x="381165" y="73329"/>
                  </a:lnTo>
                  <a:lnTo>
                    <a:pt x="453085" y="69557"/>
                  </a:lnTo>
                  <a:lnTo>
                    <a:pt x="514032" y="63728"/>
                  </a:lnTo>
                  <a:lnTo>
                    <a:pt x="561111" y="56172"/>
                  </a:lnTo>
                  <a:lnTo>
                    <a:pt x="602221" y="37325"/>
                  </a:lnTo>
                  <a:close/>
                </a:path>
                <a:path w="2886075" h="160654">
                  <a:moveTo>
                    <a:pt x="2885998" y="103873"/>
                  </a:moveTo>
                  <a:lnTo>
                    <a:pt x="2853220" y="78930"/>
                  </a:lnTo>
                  <a:lnTo>
                    <a:pt x="2815132" y="68402"/>
                  </a:lnTo>
                  <a:lnTo>
                    <a:pt x="2765183" y="59626"/>
                  </a:lnTo>
                  <a:lnTo>
                    <a:pt x="2705290" y="52933"/>
                  </a:lnTo>
                  <a:lnTo>
                    <a:pt x="2637396" y="48666"/>
                  </a:lnTo>
                  <a:lnTo>
                    <a:pt x="2563431" y="47167"/>
                  </a:lnTo>
                  <a:lnTo>
                    <a:pt x="2489466" y="48666"/>
                  </a:lnTo>
                  <a:lnTo>
                    <a:pt x="2421559" y="52933"/>
                  </a:lnTo>
                  <a:lnTo>
                    <a:pt x="2361666" y="59626"/>
                  </a:lnTo>
                  <a:lnTo>
                    <a:pt x="2311717" y="68402"/>
                  </a:lnTo>
                  <a:lnTo>
                    <a:pt x="2273643" y="78930"/>
                  </a:lnTo>
                  <a:lnTo>
                    <a:pt x="2240851" y="103873"/>
                  </a:lnTo>
                  <a:lnTo>
                    <a:pt x="2249373" y="116878"/>
                  </a:lnTo>
                  <a:lnTo>
                    <a:pt x="2311717" y="139331"/>
                  </a:lnTo>
                  <a:lnTo>
                    <a:pt x="2361666" y="148107"/>
                  </a:lnTo>
                  <a:lnTo>
                    <a:pt x="2421559" y="154800"/>
                  </a:lnTo>
                  <a:lnTo>
                    <a:pt x="2489466" y="159067"/>
                  </a:lnTo>
                  <a:lnTo>
                    <a:pt x="2563431" y="160566"/>
                  </a:lnTo>
                  <a:lnTo>
                    <a:pt x="2637396" y="159067"/>
                  </a:lnTo>
                  <a:lnTo>
                    <a:pt x="2705290" y="154800"/>
                  </a:lnTo>
                  <a:lnTo>
                    <a:pt x="2765183" y="148107"/>
                  </a:lnTo>
                  <a:lnTo>
                    <a:pt x="2815132" y="139331"/>
                  </a:lnTo>
                  <a:lnTo>
                    <a:pt x="2853220" y="128803"/>
                  </a:lnTo>
                  <a:lnTo>
                    <a:pt x="2885998" y="103873"/>
                  </a:lnTo>
                  <a:close/>
                </a:path>
              </a:pathLst>
            </a:custGeom>
            <a:solidFill>
              <a:srgbClr val="00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E81DB3AC-BB30-46C9-8407-38B032D33A1D}"/>
                </a:ext>
              </a:extLst>
            </p:cNvPr>
            <p:cNvSpPr/>
            <p:nvPr/>
          </p:nvSpPr>
          <p:spPr>
            <a:xfrm>
              <a:off x="4329798" y="7146505"/>
              <a:ext cx="2673350" cy="1855470"/>
            </a:xfrm>
            <a:custGeom>
              <a:avLst/>
              <a:gdLst/>
              <a:ahLst/>
              <a:cxnLst/>
              <a:rect l="l" t="t" r="r" b="b"/>
              <a:pathLst>
                <a:path w="2673350" h="1855470">
                  <a:moveTo>
                    <a:pt x="2489962" y="78536"/>
                  </a:moveTo>
                  <a:lnTo>
                    <a:pt x="2483789" y="47967"/>
                  </a:lnTo>
                  <a:lnTo>
                    <a:pt x="2466962" y="22999"/>
                  </a:lnTo>
                  <a:lnTo>
                    <a:pt x="2442006" y="6172"/>
                  </a:lnTo>
                  <a:lnTo>
                    <a:pt x="2411438" y="0"/>
                  </a:lnTo>
                  <a:lnTo>
                    <a:pt x="261493" y="0"/>
                  </a:lnTo>
                  <a:lnTo>
                    <a:pt x="230911" y="6172"/>
                  </a:lnTo>
                  <a:lnTo>
                    <a:pt x="205943" y="22999"/>
                  </a:lnTo>
                  <a:lnTo>
                    <a:pt x="189115" y="47967"/>
                  </a:lnTo>
                  <a:lnTo>
                    <a:pt x="182943" y="78536"/>
                  </a:lnTo>
                  <a:lnTo>
                    <a:pt x="182943" y="1330007"/>
                  </a:lnTo>
                  <a:lnTo>
                    <a:pt x="189115" y="1360576"/>
                  </a:lnTo>
                  <a:lnTo>
                    <a:pt x="205943" y="1385544"/>
                  </a:lnTo>
                  <a:lnTo>
                    <a:pt x="230911" y="1402384"/>
                  </a:lnTo>
                  <a:lnTo>
                    <a:pt x="261493" y="1408557"/>
                  </a:lnTo>
                  <a:lnTo>
                    <a:pt x="2411438" y="1408557"/>
                  </a:lnTo>
                  <a:lnTo>
                    <a:pt x="2442006" y="1402384"/>
                  </a:lnTo>
                  <a:lnTo>
                    <a:pt x="2466962" y="1385544"/>
                  </a:lnTo>
                  <a:lnTo>
                    <a:pt x="2483789" y="1360576"/>
                  </a:lnTo>
                  <a:lnTo>
                    <a:pt x="2489962" y="1330007"/>
                  </a:lnTo>
                  <a:lnTo>
                    <a:pt x="2489962" y="78536"/>
                  </a:lnTo>
                  <a:close/>
                </a:path>
                <a:path w="2673350" h="1855470">
                  <a:moveTo>
                    <a:pt x="2673019" y="1774050"/>
                  </a:moveTo>
                  <a:lnTo>
                    <a:pt x="2485987" y="1480604"/>
                  </a:lnTo>
                  <a:lnTo>
                    <a:pt x="2452179" y="1450352"/>
                  </a:lnTo>
                  <a:lnTo>
                    <a:pt x="2408136" y="1439418"/>
                  </a:lnTo>
                  <a:lnTo>
                    <a:pt x="287629" y="1439418"/>
                  </a:lnTo>
                  <a:lnTo>
                    <a:pt x="245325" y="1449463"/>
                  </a:lnTo>
                  <a:lnTo>
                    <a:pt x="212039" y="1477429"/>
                  </a:lnTo>
                  <a:lnTo>
                    <a:pt x="13589" y="1744687"/>
                  </a:lnTo>
                  <a:lnTo>
                    <a:pt x="0" y="1781187"/>
                  </a:lnTo>
                  <a:lnTo>
                    <a:pt x="7391" y="1816976"/>
                  </a:lnTo>
                  <a:lnTo>
                    <a:pt x="31800" y="1844154"/>
                  </a:lnTo>
                  <a:lnTo>
                    <a:pt x="69240" y="1854860"/>
                  </a:lnTo>
                  <a:lnTo>
                    <a:pt x="2604185" y="1845767"/>
                  </a:lnTo>
                  <a:lnTo>
                    <a:pt x="2640761" y="1835264"/>
                  </a:lnTo>
                  <a:lnTo>
                    <a:pt x="2664993" y="1808924"/>
                  </a:lnTo>
                  <a:lnTo>
                    <a:pt x="2673019" y="1774050"/>
                  </a:lnTo>
                  <a:close/>
                </a:path>
              </a:pathLst>
            </a:custGeom>
            <a:solidFill>
              <a:srgbClr val="AAC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CB0F26E9-36A6-408A-B0CD-7239D6B53C1C}"/>
                </a:ext>
              </a:extLst>
            </p:cNvPr>
            <p:cNvSpPr/>
            <p:nvPr/>
          </p:nvSpPr>
          <p:spPr>
            <a:xfrm>
              <a:off x="4715256" y="8555050"/>
              <a:ext cx="1887855" cy="31115"/>
            </a:xfrm>
            <a:custGeom>
              <a:avLst/>
              <a:gdLst/>
              <a:ahLst/>
              <a:cxnLst/>
              <a:rect l="l" t="t" r="r" b="b"/>
              <a:pathLst>
                <a:path w="1887854" h="31115">
                  <a:moveTo>
                    <a:pt x="448259" y="0"/>
                  </a:moveTo>
                  <a:lnTo>
                    <a:pt x="0" y="0"/>
                  </a:lnTo>
                  <a:lnTo>
                    <a:pt x="0" y="30873"/>
                  </a:lnTo>
                  <a:lnTo>
                    <a:pt x="448259" y="30873"/>
                  </a:lnTo>
                  <a:lnTo>
                    <a:pt x="448259" y="0"/>
                  </a:lnTo>
                  <a:close/>
                </a:path>
                <a:path w="1887854" h="31115">
                  <a:moveTo>
                    <a:pt x="1887524" y="0"/>
                  </a:moveTo>
                  <a:lnTo>
                    <a:pt x="1439265" y="0"/>
                  </a:lnTo>
                  <a:lnTo>
                    <a:pt x="1439265" y="30873"/>
                  </a:lnTo>
                  <a:lnTo>
                    <a:pt x="1887524" y="30873"/>
                  </a:lnTo>
                  <a:lnTo>
                    <a:pt x="1887524" y="0"/>
                  </a:lnTo>
                  <a:close/>
                </a:path>
              </a:pathLst>
            </a:custGeom>
            <a:solidFill>
              <a:srgbClr val="295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FD0AA6F-7DBD-466F-9579-1D5C1D0A24D2}"/>
                </a:ext>
              </a:extLst>
            </p:cNvPr>
            <p:cNvSpPr/>
            <p:nvPr/>
          </p:nvSpPr>
          <p:spPr>
            <a:xfrm>
              <a:off x="4626676" y="7256828"/>
              <a:ext cx="2079625" cy="1188085"/>
            </a:xfrm>
            <a:custGeom>
              <a:avLst/>
              <a:gdLst/>
              <a:ahLst/>
              <a:cxnLst/>
              <a:rect l="l" t="t" r="r" b="b"/>
              <a:pathLst>
                <a:path w="2079625" h="1188084">
                  <a:moveTo>
                    <a:pt x="2023808" y="0"/>
                  </a:moveTo>
                  <a:lnTo>
                    <a:pt x="55384" y="0"/>
                  </a:lnTo>
                  <a:lnTo>
                    <a:pt x="33829" y="4353"/>
                  </a:lnTo>
                  <a:lnTo>
                    <a:pt x="16224" y="16224"/>
                  </a:lnTo>
                  <a:lnTo>
                    <a:pt x="4353" y="33829"/>
                  </a:lnTo>
                  <a:lnTo>
                    <a:pt x="0" y="55384"/>
                  </a:lnTo>
                  <a:lnTo>
                    <a:pt x="0" y="1132509"/>
                  </a:lnTo>
                  <a:lnTo>
                    <a:pt x="4353" y="1154065"/>
                  </a:lnTo>
                  <a:lnTo>
                    <a:pt x="16224" y="1171670"/>
                  </a:lnTo>
                  <a:lnTo>
                    <a:pt x="33829" y="1183541"/>
                  </a:lnTo>
                  <a:lnTo>
                    <a:pt x="55384" y="1187894"/>
                  </a:lnTo>
                  <a:lnTo>
                    <a:pt x="2023808" y="1187894"/>
                  </a:lnTo>
                  <a:lnTo>
                    <a:pt x="2045358" y="1183541"/>
                  </a:lnTo>
                  <a:lnTo>
                    <a:pt x="2062964" y="1171670"/>
                  </a:lnTo>
                  <a:lnTo>
                    <a:pt x="2074838" y="1154065"/>
                  </a:lnTo>
                  <a:lnTo>
                    <a:pt x="2079193" y="1132509"/>
                  </a:lnTo>
                  <a:lnTo>
                    <a:pt x="2079193" y="55384"/>
                  </a:lnTo>
                  <a:lnTo>
                    <a:pt x="2074838" y="33829"/>
                  </a:lnTo>
                  <a:lnTo>
                    <a:pt x="2062964" y="16224"/>
                  </a:lnTo>
                  <a:lnTo>
                    <a:pt x="2045358" y="4353"/>
                  </a:lnTo>
                  <a:lnTo>
                    <a:pt x="2023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F53CC1F2-F1EA-461C-A0F5-F44D78D74671}"/>
                </a:ext>
              </a:extLst>
            </p:cNvPr>
            <p:cNvSpPr/>
            <p:nvPr/>
          </p:nvSpPr>
          <p:spPr>
            <a:xfrm>
              <a:off x="5639385" y="7176427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85" y="0"/>
                  </a:moveTo>
                  <a:lnTo>
                    <a:pt x="16416" y="2111"/>
                  </a:lnTo>
                  <a:lnTo>
                    <a:pt x="7870" y="7869"/>
                  </a:lnTo>
                  <a:lnTo>
                    <a:pt x="2111" y="16410"/>
                  </a:lnTo>
                  <a:lnTo>
                    <a:pt x="0" y="26873"/>
                  </a:lnTo>
                  <a:lnTo>
                    <a:pt x="2111" y="37333"/>
                  </a:lnTo>
                  <a:lnTo>
                    <a:pt x="7870" y="45870"/>
                  </a:lnTo>
                  <a:lnTo>
                    <a:pt x="16416" y="51624"/>
                  </a:lnTo>
                  <a:lnTo>
                    <a:pt x="26885" y="53733"/>
                  </a:lnTo>
                  <a:lnTo>
                    <a:pt x="37342" y="51624"/>
                  </a:lnTo>
                  <a:lnTo>
                    <a:pt x="45885" y="45870"/>
                  </a:lnTo>
                  <a:lnTo>
                    <a:pt x="51646" y="37333"/>
                  </a:lnTo>
                  <a:lnTo>
                    <a:pt x="53759" y="26873"/>
                  </a:lnTo>
                  <a:lnTo>
                    <a:pt x="51646" y="16410"/>
                  </a:lnTo>
                  <a:lnTo>
                    <a:pt x="45885" y="7869"/>
                  </a:lnTo>
                  <a:lnTo>
                    <a:pt x="37342" y="2111"/>
                  </a:lnTo>
                  <a:lnTo>
                    <a:pt x="26885" y="0"/>
                  </a:lnTo>
                  <a:close/>
                </a:path>
              </a:pathLst>
            </a:custGeom>
            <a:solidFill>
              <a:srgbClr val="295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142EBBB2-FBFC-45E1-BED2-6569B9385E19}"/>
                </a:ext>
              </a:extLst>
            </p:cNvPr>
            <p:cNvSpPr/>
            <p:nvPr/>
          </p:nvSpPr>
          <p:spPr>
            <a:xfrm>
              <a:off x="4329802" y="8585922"/>
              <a:ext cx="2673350" cy="415925"/>
            </a:xfrm>
            <a:custGeom>
              <a:avLst/>
              <a:gdLst/>
              <a:ahLst/>
              <a:cxnLst/>
              <a:rect l="l" t="t" r="r" b="b"/>
              <a:pathLst>
                <a:path w="2673350" h="415925">
                  <a:moveTo>
                    <a:pt x="2408138" y="0"/>
                  </a:moveTo>
                  <a:lnTo>
                    <a:pt x="287631" y="0"/>
                  </a:lnTo>
                  <a:lnTo>
                    <a:pt x="265749" y="2576"/>
                  </a:lnTo>
                  <a:lnTo>
                    <a:pt x="227158" y="21983"/>
                  </a:lnTo>
                  <a:lnTo>
                    <a:pt x="13591" y="305269"/>
                  </a:lnTo>
                  <a:lnTo>
                    <a:pt x="0" y="341768"/>
                  </a:lnTo>
                  <a:lnTo>
                    <a:pt x="7398" y="377548"/>
                  </a:lnTo>
                  <a:lnTo>
                    <a:pt x="31805" y="404732"/>
                  </a:lnTo>
                  <a:lnTo>
                    <a:pt x="69242" y="415442"/>
                  </a:lnTo>
                  <a:lnTo>
                    <a:pt x="2604187" y="406349"/>
                  </a:lnTo>
                  <a:lnTo>
                    <a:pt x="2640767" y="395845"/>
                  </a:lnTo>
                  <a:lnTo>
                    <a:pt x="2664997" y="369504"/>
                  </a:lnTo>
                  <a:lnTo>
                    <a:pt x="2673026" y="334627"/>
                  </a:lnTo>
                  <a:lnTo>
                    <a:pt x="2661007" y="298513"/>
                  </a:lnTo>
                  <a:lnTo>
                    <a:pt x="2485989" y="41186"/>
                  </a:lnTo>
                  <a:lnTo>
                    <a:pt x="2452183" y="10929"/>
                  </a:lnTo>
                  <a:lnTo>
                    <a:pt x="2408138" y="0"/>
                  </a:lnTo>
                  <a:close/>
                </a:path>
              </a:pathLst>
            </a:custGeom>
            <a:solidFill>
              <a:srgbClr val="D4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5A44BC40-EDA0-40F8-9E02-21DF4E3F2809}"/>
                </a:ext>
              </a:extLst>
            </p:cNvPr>
            <p:cNvSpPr/>
            <p:nvPr/>
          </p:nvSpPr>
          <p:spPr>
            <a:xfrm>
              <a:off x="4329798" y="8907499"/>
              <a:ext cx="2673350" cy="93980"/>
            </a:xfrm>
            <a:custGeom>
              <a:avLst/>
              <a:gdLst/>
              <a:ahLst/>
              <a:cxnLst/>
              <a:rect l="l" t="t" r="r" b="b"/>
              <a:pathLst>
                <a:path w="2673350" h="93979">
                  <a:moveTo>
                    <a:pt x="2668694" y="0"/>
                  </a:moveTo>
                  <a:lnTo>
                    <a:pt x="4753" y="7433"/>
                  </a:lnTo>
                  <a:lnTo>
                    <a:pt x="0" y="20198"/>
                  </a:lnTo>
                  <a:lnTo>
                    <a:pt x="7402" y="55973"/>
                  </a:lnTo>
                  <a:lnTo>
                    <a:pt x="31814" y="83151"/>
                  </a:lnTo>
                  <a:lnTo>
                    <a:pt x="69253" y="93854"/>
                  </a:lnTo>
                  <a:lnTo>
                    <a:pt x="2604198" y="84773"/>
                  </a:lnTo>
                  <a:lnTo>
                    <a:pt x="2640778" y="74273"/>
                  </a:lnTo>
                  <a:lnTo>
                    <a:pt x="2665007" y="47929"/>
                  </a:lnTo>
                  <a:lnTo>
                    <a:pt x="2673037" y="13048"/>
                  </a:lnTo>
                  <a:lnTo>
                    <a:pt x="2668694" y="0"/>
                  </a:lnTo>
                  <a:close/>
                </a:path>
              </a:pathLst>
            </a:custGeom>
            <a:solidFill>
              <a:srgbClr val="AAC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DC458DDE-DD99-48EF-A9D3-DD4DB3A0181F}"/>
                </a:ext>
              </a:extLst>
            </p:cNvPr>
            <p:cNvSpPr/>
            <p:nvPr/>
          </p:nvSpPr>
          <p:spPr>
            <a:xfrm>
              <a:off x="4499231" y="8640367"/>
              <a:ext cx="2334260" cy="208279"/>
            </a:xfrm>
            <a:custGeom>
              <a:avLst/>
              <a:gdLst/>
              <a:ahLst/>
              <a:cxnLst/>
              <a:rect l="l" t="t" r="r" b="b"/>
              <a:pathLst>
                <a:path w="2334259" h="208279">
                  <a:moveTo>
                    <a:pt x="2194534" y="0"/>
                  </a:moveTo>
                  <a:lnTo>
                    <a:pt x="145884" y="0"/>
                  </a:lnTo>
                  <a:lnTo>
                    <a:pt x="0" y="207784"/>
                  </a:lnTo>
                  <a:lnTo>
                    <a:pt x="2334069" y="202806"/>
                  </a:lnTo>
                  <a:lnTo>
                    <a:pt x="2194534" y="0"/>
                  </a:lnTo>
                  <a:close/>
                </a:path>
              </a:pathLst>
            </a:custGeom>
            <a:solidFill>
              <a:srgbClr val="295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4FF940B4-0E63-4415-813A-36E7917EAA54}"/>
                </a:ext>
              </a:extLst>
            </p:cNvPr>
            <p:cNvSpPr/>
            <p:nvPr/>
          </p:nvSpPr>
          <p:spPr>
            <a:xfrm>
              <a:off x="4972968" y="7267656"/>
              <a:ext cx="1491293" cy="1887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8C732C32-5894-4622-A8CF-F533B5F5A200}"/>
                </a:ext>
              </a:extLst>
            </p:cNvPr>
            <p:cNvSpPr/>
            <p:nvPr/>
          </p:nvSpPr>
          <p:spPr>
            <a:xfrm>
              <a:off x="3709303" y="7659099"/>
              <a:ext cx="615596" cy="14167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4D52FF03-B1A2-4656-8B12-28F26D05CCAE}"/>
                </a:ext>
              </a:extLst>
            </p:cNvPr>
            <p:cNvSpPr/>
            <p:nvPr/>
          </p:nvSpPr>
          <p:spPr>
            <a:xfrm>
              <a:off x="4554631" y="6174215"/>
              <a:ext cx="443290" cy="9706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3FD0698E-2A91-4232-9DD1-5DC9C61C307E}"/>
                </a:ext>
              </a:extLst>
            </p:cNvPr>
            <p:cNvSpPr/>
            <p:nvPr/>
          </p:nvSpPr>
          <p:spPr>
            <a:xfrm>
              <a:off x="6877983" y="7641495"/>
              <a:ext cx="537347" cy="10864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CBD9B830-FD92-48B6-8A95-E57F79868160}"/>
                </a:ext>
              </a:extLst>
            </p:cNvPr>
            <p:cNvSpPr/>
            <p:nvPr/>
          </p:nvSpPr>
          <p:spPr>
            <a:xfrm>
              <a:off x="5686517" y="5841132"/>
              <a:ext cx="1111253" cy="13142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93E4DBCD-76D8-4136-80E8-DEE3E9C16247}"/>
                </a:ext>
              </a:extLst>
            </p:cNvPr>
            <p:cNvSpPr/>
            <p:nvPr/>
          </p:nvSpPr>
          <p:spPr>
            <a:xfrm>
              <a:off x="4000926" y="6818748"/>
              <a:ext cx="44450" cy="47625"/>
            </a:xfrm>
            <a:custGeom>
              <a:avLst/>
              <a:gdLst/>
              <a:ahLst/>
              <a:cxnLst/>
              <a:rect l="l" t="t" r="r" b="b"/>
              <a:pathLst>
                <a:path w="44450" h="47625">
                  <a:moveTo>
                    <a:pt x="22148" y="0"/>
                  </a:moveTo>
                  <a:lnTo>
                    <a:pt x="13528" y="1850"/>
                  </a:lnTo>
                  <a:lnTo>
                    <a:pt x="6488" y="6896"/>
                  </a:lnTo>
                  <a:lnTo>
                    <a:pt x="1740" y="14380"/>
                  </a:lnTo>
                  <a:lnTo>
                    <a:pt x="0" y="23545"/>
                  </a:lnTo>
                  <a:lnTo>
                    <a:pt x="1740" y="32711"/>
                  </a:lnTo>
                  <a:lnTo>
                    <a:pt x="6488" y="40195"/>
                  </a:lnTo>
                  <a:lnTo>
                    <a:pt x="13528" y="45241"/>
                  </a:lnTo>
                  <a:lnTo>
                    <a:pt x="22148" y="47091"/>
                  </a:lnTo>
                  <a:lnTo>
                    <a:pt x="30778" y="45241"/>
                  </a:lnTo>
                  <a:lnTo>
                    <a:pt x="37826" y="40195"/>
                  </a:lnTo>
                  <a:lnTo>
                    <a:pt x="42579" y="32711"/>
                  </a:lnTo>
                  <a:lnTo>
                    <a:pt x="44323" y="23545"/>
                  </a:lnTo>
                  <a:lnTo>
                    <a:pt x="42579" y="14380"/>
                  </a:lnTo>
                  <a:lnTo>
                    <a:pt x="37826" y="6896"/>
                  </a:lnTo>
                  <a:lnTo>
                    <a:pt x="30778" y="1850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3A2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EE3B093E-9E22-4BD2-BA0B-0EDC88DEF8AA}"/>
                </a:ext>
              </a:extLst>
            </p:cNvPr>
            <p:cNvSpPr/>
            <p:nvPr/>
          </p:nvSpPr>
          <p:spPr>
            <a:xfrm>
              <a:off x="3823157" y="6625818"/>
              <a:ext cx="412115" cy="438150"/>
            </a:xfrm>
            <a:custGeom>
              <a:avLst/>
              <a:gdLst/>
              <a:ahLst/>
              <a:cxnLst/>
              <a:rect l="l" t="t" r="r" b="b"/>
              <a:pathLst>
                <a:path w="412114" h="438150">
                  <a:moveTo>
                    <a:pt x="49072" y="212331"/>
                  </a:moveTo>
                  <a:lnTo>
                    <a:pt x="46342" y="209435"/>
                  </a:lnTo>
                  <a:lnTo>
                    <a:pt x="2730" y="209435"/>
                  </a:lnTo>
                  <a:lnTo>
                    <a:pt x="0" y="212331"/>
                  </a:lnTo>
                  <a:lnTo>
                    <a:pt x="0" y="219481"/>
                  </a:lnTo>
                  <a:lnTo>
                    <a:pt x="2730" y="222389"/>
                  </a:lnTo>
                  <a:lnTo>
                    <a:pt x="42976" y="222389"/>
                  </a:lnTo>
                  <a:lnTo>
                    <a:pt x="46342" y="222389"/>
                  </a:lnTo>
                  <a:lnTo>
                    <a:pt x="49072" y="219481"/>
                  </a:lnTo>
                  <a:lnTo>
                    <a:pt x="49072" y="212331"/>
                  </a:lnTo>
                  <a:close/>
                </a:path>
                <a:path w="412114" h="438150">
                  <a:moveTo>
                    <a:pt x="53073" y="121653"/>
                  </a:moveTo>
                  <a:lnTo>
                    <a:pt x="52717" y="120154"/>
                  </a:lnTo>
                  <a:lnTo>
                    <a:pt x="29260" y="105511"/>
                  </a:lnTo>
                  <a:lnTo>
                    <a:pt x="27851" y="105892"/>
                  </a:lnTo>
                  <a:lnTo>
                    <a:pt x="26581" y="108216"/>
                  </a:lnTo>
                  <a:lnTo>
                    <a:pt x="26936" y="109702"/>
                  </a:lnTo>
                  <a:lnTo>
                    <a:pt x="49682" y="123901"/>
                  </a:lnTo>
                  <a:lnTo>
                    <a:pt x="50076" y="124002"/>
                  </a:lnTo>
                  <a:lnTo>
                    <a:pt x="50469" y="124002"/>
                  </a:lnTo>
                  <a:lnTo>
                    <a:pt x="51244" y="124002"/>
                  </a:lnTo>
                  <a:lnTo>
                    <a:pt x="52019" y="123571"/>
                  </a:lnTo>
                  <a:lnTo>
                    <a:pt x="53073" y="121653"/>
                  </a:lnTo>
                  <a:close/>
                </a:path>
                <a:path w="412114" h="438150">
                  <a:moveTo>
                    <a:pt x="54000" y="308178"/>
                  </a:moveTo>
                  <a:lnTo>
                    <a:pt x="52743" y="305854"/>
                  </a:lnTo>
                  <a:lnTo>
                    <a:pt x="51346" y="305435"/>
                  </a:lnTo>
                  <a:lnTo>
                    <a:pt x="27711" y="319773"/>
                  </a:lnTo>
                  <a:lnTo>
                    <a:pt x="27343" y="321271"/>
                  </a:lnTo>
                  <a:lnTo>
                    <a:pt x="28371" y="323215"/>
                  </a:lnTo>
                  <a:lnTo>
                    <a:pt x="29159" y="323646"/>
                  </a:lnTo>
                  <a:lnTo>
                    <a:pt x="29946" y="323646"/>
                  </a:lnTo>
                  <a:lnTo>
                    <a:pt x="30327" y="323646"/>
                  </a:lnTo>
                  <a:lnTo>
                    <a:pt x="30721" y="323557"/>
                  </a:lnTo>
                  <a:lnTo>
                    <a:pt x="53606" y="309651"/>
                  </a:lnTo>
                  <a:lnTo>
                    <a:pt x="54000" y="308178"/>
                  </a:lnTo>
                  <a:close/>
                </a:path>
                <a:path w="412114" h="438150">
                  <a:moveTo>
                    <a:pt x="118084" y="376910"/>
                  </a:moveTo>
                  <a:lnTo>
                    <a:pt x="117703" y="375424"/>
                  </a:lnTo>
                  <a:lnTo>
                    <a:pt x="115531" y="374078"/>
                  </a:lnTo>
                  <a:lnTo>
                    <a:pt x="114134" y="374472"/>
                  </a:lnTo>
                  <a:lnTo>
                    <a:pt x="100457" y="399465"/>
                  </a:lnTo>
                  <a:lnTo>
                    <a:pt x="100812" y="400951"/>
                  </a:lnTo>
                  <a:lnTo>
                    <a:pt x="102273" y="401853"/>
                  </a:lnTo>
                  <a:lnTo>
                    <a:pt x="102666" y="401955"/>
                  </a:lnTo>
                  <a:lnTo>
                    <a:pt x="103060" y="401955"/>
                  </a:lnTo>
                  <a:lnTo>
                    <a:pt x="103835" y="401955"/>
                  </a:lnTo>
                  <a:lnTo>
                    <a:pt x="104609" y="401523"/>
                  </a:lnTo>
                  <a:lnTo>
                    <a:pt x="118084" y="376910"/>
                  </a:lnTo>
                  <a:close/>
                </a:path>
                <a:path w="412114" h="438150">
                  <a:moveTo>
                    <a:pt x="119291" y="54178"/>
                  </a:moveTo>
                  <a:lnTo>
                    <a:pt x="105803" y="29083"/>
                  </a:lnTo>
                  <a:lnTo>
                    <a:pt x="104406" y="28676"/>
                  </a:lnTo>
                  <a:lnTo>
                    <a:pt x="102209" y="30010"/>
                  </a:lnTo>
                  <a:lnTo>
                    <a:pt x="101841" y="31483"/>
                  </a:lnTo>
                  <a:lnTo>
                    <a:pt x="115125" y="56210"/>
                  </a:lnTo>
                  <a:lnTo>
                    <a:pt x="115900" y="56654"/>
                  </a:lnTo>
                  <a:lnTo>
                    <a:pt x="116687" y="56654"/>
                  </a:lnTo>
                  <a:lnTo>
                    <a:pt x="117081" y="56654"/>
                  </a:lnTo>
                  <a:lnTo>
                    <a:pt x="117462" y="56553"/>
                  </a:lnTo>
                  <a:lnTo>
                    <a:pt x="118922" y="55676"/>
                  </a:lnTo>
                  <a:lnTo>
                    <a:pt x="119291" y="54178"/>
                  </a:lnTo>
                  <a:close/>
                </a:path>
                <a:path w="412114" h="438150">
                  <a:moveTo>
                    <a:pt x="206032" y="388518"/>
                  </a:moveTo>
                  <a:lnTo>
                    <a:pt x="203288" y="385622"/>
                  </a:lnTo>
                  <a:lnTo>
                    <a:pt x="196557" y="385622"/>
                  </a:lnTo>
                  <a:lnTo>
                    <a:pt x="193827" y="388518"/>
                  </a:lnTo>
                  <a:lnTo>
                    <a:pt x="193827" y="434860"/>
                  </a:lnTo>
                  <a:lnTo>
                    <a:pt x="196557" y="437756"/>
                  </a:lnTo>
                  <a:lnTo>
                    <a:pt x="199923" y="437756"/>
                  </a:lnTo>
                  <a:lnTo>
                    <a:pt x="203288" y="437756"/>
                  </a:lnTo>
                  <a:lnTo>
                    <a:pt x="206032" y="434860"/>
                  </a:lnTo>
                  <a:lnTo>
                    <a:pt x="206032" y="388518"/>
                  </a:lnTo>
                  <a:close/>
                </a:path>
                <a:path w="412114" h="438150">
                  <a:moveTo>
                    <a:pt x="206032" y="2882"/>
                  </a:moveTo>
                  <a:lnTo>
                    <a:pt x="203288" y="0"/>
                  </a:lnTo>
                  <a:lnTo>
                    <a:pt x="196557" y="0"/>
                  </a:lnTo>
                  <a:lnTo>
                    <a:pt x="193827" y="2882"/>
                  </a:lnTo>
                  <a:lnTo>
                    <a:pt x="193827" y="49225"/>
                  </a:lnTo>
                  <a:lnTo>
                    <a:pt x="196557" y="52133"/>
                  </a:lnTo>
                  <a:lnTo>
                    <a:pt x="199923" y="52133"/>
                  </a:lnTo>
                  <a:lnTo>
                    <a:pt x="203288" y="52133"/>
                  </a:lnTo>
                  <a:lnTo>
                    <a:pt x="206032" y="49225"/>
                  </a:lnTo>
                  <a:lnTo>
                    <a:pt x="206032" y="2882"/>
                  </a:lnTo>
                  <a:close/>
                </a:path>
                <a:path w="412114" h="438150">
                  <a:moveTo>
                    <a:pt x="305282" y="400329"/>
                  </a:moveTo>
                  <a:lnTo>
                    <a:pt x="292100" y="375805"/>
                  </a:lnTo>
                  <a:lnTo>
                    <a:pt x="290703" y="375399"/>
                  </a:lnTo>
                  <a:lnTo>
                    <a:pt x="288518" y="376732"/>
                  </a:lnTo>
                  <a:lnTo>
                    <a:pt x="288137" y="378218"/>
                  </a:lnTo>
                  <a:lnTo>
                    <a:pt x="301117" y="402361"/>
                  </a:lnTo>
                  <a:lnTo>
                    <a:pt x="301891" y="402805"/>
                  </a:lnTo>
                  <a:lnTo>
                    <a:pt x="302679" y="402805"/>
                  </a:lnTo>
                  <a:lnTo>
                    <a:pt x="303060" y="402805"/>
                  </a:lnTo>
                  <a:lnTo>
                    <a:pt x="303441" y="402704"/>
                  </a:lnTo>
                  <a:lnTo>
                    <a:pt x="304914" y="401815"/>
                  </a:lnTo>
                  <a:lnTo>
                    <a:pt x="305282" y="400329"/>
                  </a:lnTo>
                  <a:close/>
                </a:path>
                <a:path w="412114" h="438150">
                  <a:moveTo>
                    <a:pt x="306666" y="32346"/>
                  </a:moveTo>
                  <a:lnTo>
                    <a:pt x="306298" y="30873"/>
                  </a:lnTo>
                  <a:lnTo>
                    <a:pt x="304114" y="29527"/>
                  </a:lnTo>
                  <a:lnTo>
                    <a:pt x="302704" y="29921"/>
                  </a:lnTo>
                  <a:lnTo>
                    <a:pt x="289344" y="54330"/>
                  </a:lnTo>
                  <a:lnTo>
                    <a:pt x="289712" y="55816"/>
                  </a:lnTo>
                  <a:lnTo>
                    <a:pt x="291160" y="56718"/>
                  </a:lnTo>
                  <a:lnTo>
                    <a:pt x="291566" y="56819"/>
                  </a:lnTo>
                  <a:lnTo>
                    <a:pt x="291960" y="56819"/>
                  </a:lnTo>
                  <a:lnTo>
                    <a:pt x="292735" y="56819"/>
                  </a:lnTo>
                  <a:lnTo>
                    <a:pt x="293509" y="56388"/>
                  </a:lnTo>
                  <a:lnTo>
                    <a:pt x="306666" y="32346"/>
                  </a:lnTo>
                  <a:close/>
                </a:path>
                <a:path w="412114" h="438150">
                  <a:moveTo>
                    <a:pt x="376491" y="323621"/>
                  </a:moveTo>
                  <a:lnTo>
                    <a:pt x="376135" y="322122"/>
                  </a:lnTo>
                  <a:lnTo>
                    <a:pt x="353225" y="307809"/>
                  </a:lnTo>
                  <a:lnTo>
                    <a:pt x="351815" y="308203"/>
                  </a:lnTo>
                  <a:lnTo>
                    <a:pt x="350545" y="310515"/>
                  </a:lnTo>
                  <a:lnTo>
                    <a:pt x="350913" y="312013"/>
                  </a:lnTo>
                  <a:lnTo>
                    <a:pt x="373087" y="325869"/>
                  </a:lnTo>
                  <a:lnTo>
                    <a:pt x="373494" y="325970"/>
                  </a:lnTo>
                  <a:lnTo>
                    <a:pt x="373888" y="325970"/>
                  </a:lnTo>
                  <a:lnTo>
                    <a:pt x="374675" y="325970"/>
                  </a:lnTo>
                  <a:lnTo>
                    <a:pt x="375437" y="325539"/>
                  </a:lnTo>
                  <a:lnTo>
                    <a:pt x="376491" y="323621"/>
                  </a:lnTo>
                  <a:close/>
                </a:path>
                <a:path w="412114" h="438150">
                  <a:moveTo>
                    <a:pt x="379793" y="110566"/>
                  </a:moveTo>
                  <a:lnTo>
                    <a:pt x="378536" y="108229"/>
                  </a:lnTo>
                  <a:lnTo>
                    <a:pt x="377139" y="107823"/>
                  </a:lnTo>
                  <a:lnTo>
                    <a:pt x="354050" y="121831"/>
                  </a:lnTo>
                  <a:lnTo>
                    <a:pt x="353682" y="123304"/>
                  </a:lnTo>
                  <a:lnTo>
                    <a:pt x="354711" y="125260"/>
                  </a:lnTo>
                  <a:lnTo>
                    <a:pt x="355485" y="125704"/>
                  </a:lnTo>
                  <a:lnTo>
                    <a:pt x="356285" y="125704"/>
                  </a:lnTo>
                  <a:lnTo>
                    <a:pt x="356666" y="125704"/>
                  </a:lnTo>
                  <a:lnTo>
                    <a:pt x="357060" y="125603"/>
                  </a:lnTo>
                  <a:lnTo>
                    <a:pt x="379412" y="112052"/>
                  </a:lnTo>
                  <a:lnTo>
                    <a:pt x="379793" y="110566"/>
                  </a:lnTo>
                  <a:close/>
                </a:path>
                <a:path w="412114" h="438150">
                  <a:moveTo>
                    <a:pt x="412026" y="212331"/>
                  </a:moveTo>
                  <a:lnTo>
                    <a:pt x="409295" y="209435"/>
                  </a:lnTo>
                  <a:lnTo>
                    <a:pt x="365683" y="209435"/>
                  </a:lnTo>
                  <a:lnTo>
                    <a:pt x="362966" y="212331"/>
                  </a:lnTo>
                  <a:lnTo>
                    <a:pt x="362966" y="219481"/>
                  </a:lnTo>
                  <a:lnTo>
                    <a:pt x="365683" y="222389"/>
                  </a:lnTo>
                  <a:lnTo>
                    <a:pt x="405930" y="222389"/>
                  </a:lnTo>
                  <a:lnTo>
                    <a:pt x="409295" y="222389"/>
                  </a:lnTo>
                  <a:lnTo>
                    <a:pt x="412026" y="219481"/>
                  </a:lnTo>
                  <a:lnTo>
                    <a:pt x="412026" y="212331"/>
                  </a:lnTo>
                  <a:close/>
                </a:path>
              </a:pathLst>
            </a:custGeom>
            <a:solidFill>
              <a:srgbClr val="FF5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22FF25C9-E905-4C6B-B39B-9D6D11358157}"/>
                </a:ext>
              </a:extLst>
            </p:cNvPr>
            <p:cNvSpPr/>
            <p:nvPr/>
          </p:nvSpPr>
          <p:spPr>
            <a:xfrm>
              <a:off x="3960050" y="6726084"/>
              <a:ext cx="265430" cy="130810"/>
            </a:xfrm>
            <a:custGeom>
              <a:avLst/>
              <a:gdLst/>
              <a:ahLst/>
              <a:cxnLst/>
              <a:rect l="l" t="t" r="r" b="b"/>
              <a:pathLst>
                <a:path w="265429" h="130809">
                  <a:moveTo>
                    <a:pt x="264833" y="115646"/>
                  </a:moveTo>
                  <a:lnTo>
                    <a:pt x="67678" y="104673"/>
                  </a:lnTo>
                  <a:lnTo>
                    <a:pt x="69126" y="103771"/>
                  </a:lnTo>
                  <a:lnTo>
                    <a:pt x="0" y="0"/>
                  </a:lnTo>
                  <a:lnTo>
                    <a:pt x="46570" y="117729"/>
                  </a:lnTo>
                  <a:lnTo>
                    <a:pt x="67449" y="104813"/>
                  </a:lnTo>
                  <a:lnTo>
                    <a:pt x="71691" y="130810"/>
                  </a:lnTo>
                  <a:lnTo>
                    <a:pt x="264833" y="115646"/>
                  </a:lnTo>
                  <a:close/>
                </a:path>
              </a:pathLst>
            </a:custGeom>
            <a:solidFill>
              <a:srgbClr val="3A2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ACC2E04C-66BB-4BBA-B882-49249A0B9095}"/>
                </a:ext>
              </a:extLst>
            </p:cNvPr>
            <p:cNvSpPr/>
            <p:nvPr/>
          </p:nvSpPr>
          <p:spPr>
            <a:xfrm>
              <a:off x="3767569" y="6584899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5" h="514984">
                  <a:moveTo>
                    <a:pt x="257390" y="0"/>
                  </a:moveTo>
                  <a:lnTo>
                    <a:pt x="211185" y="4154"/>
                  </a:lnTo>
                  <a:lnTo>
                    <a:pt x="167671" y="16129"/>
                  </a:lnTo>
                  <a:lnTo>
                    <a:pt x="127583" y="35192"/>
                  </a:lnTo>
                  <a:lnTo>
                    <a:pt x="91652" y="60611"/>
                  </a:lnTo>
                  <a:lnTo>
                    <a:pt x="60611" y="91652"/>
                  </a:lnTo>
                  <a:lnTo>
                    <a:pt x="35192" y="127583"/>
                  </a:lnTo>
                  <a:lnTo>
                    <a:pt x="16129" y="167671"/>
                  </a:lnTo>
                  <a:lnTo>
                    <a:pt x="4154" y="211185"/>
                  </a:lnTo>
                  <a:lnTo>
                    <a:pt x="0" y="257390"/>
                  </a:lnTo>
                  <a:lnTo>
                    <a:pt x="4154" y="303597"/>
                  </a:lnTo>
                  <a:lnTo>
                    <a:pt x="16129" y="347113"/>
                  </a:lnTo>
                  <a:lnTo>
                    <a:pt x="35192" y="387205"/>
                  </a:lnTo>
                  <a:lnTo>
                    <a:pt x="60611" y="423140"/>
                  </a:lnTo>
                  <a:lnTo>
                    <a:pt x="91652" y="454185"/>
                  </a:lnTo>
                  <a:lnTo>
                    <a:pt x="127583" y="479607"/>
                  </a:lnTo>
                  <a:lnTo>
                    <a:pt x="167671" y="498674"/>
                  </a:lnTo>
                  <a:lnTo>
                    <a:pt x="211185" y="510651"/>
                  </a:lnTo>
                  <a:lnTo>
                    <a:pt x="257390" y="514807"/>
                  </a:lnTo>
                  <a:lnTo>
                    <a:pt x="303596" y="510651"/>
                  </a:lnTo>
                  <a:lnTo>
                    <a:pt x="347111" y="498674"/>
                  </a:lnTo>
                  <a:lnTo>
                    <a:pt x="362618" y="491299"/>
                  </a:lnTo>
                  <a:lnTo>
                    <a:pt x="257390" y="491299"/>
                  </a:lnTo>
                  <a:lnTo>
                    <a:pt x="210312" y="486539"/>
                  </a:lnTo>
                  <a:lnTo>
                    <a:pt x="166436" y="472891"/>
                  </a:lnTo>
                  <a:lnTo>
                    <a:pt x="126709" y="451301"/>
                  </a:lnTo>
                  <a:lnTo>
                    <a:pt x="92079" y="422717"/>
                  </a:lnTo>
                  <a:lnTo>
                    <a:pt x="63495" y="388087"/>
                  </a:lnTo>
                  <a:lnTo>
                    <a:pt x="41905" y="348358"/>
                  </a:lnTo>
                  <a:lnTo>
                    <a:pt x="28255" y="304477"/>
                  </a:lnTo>
                  <a:lnTo>
                    <a:pt x="23494" y="257390"/>
                  </a:lnTo>
                  <a:lnTo>
                    <a:pt x="28255" y="210312"/>
                  </a:lnTo>
                  <a:lnTo>
                    <a:pt x="41905" y="166436"/>
                  </a:lnTo>
                  <a:lnTo>
                    <a:pt x="63495" y="126709"/>
                  </a:lnTo>
                  <a:lnTo>
                    <a:pt x="92079" y="92079"/>
                  </a:lnTo>
                  <a:lnTo>
                    <a:pt x="126709" y="63495"/>
                  </a:lnTo>
                  <a:lnTo>
                    <a:pt x="166436" y="41905"/>
                  </a:lnTo>
                  <a:lnTo>
                    <a:pt x="210312" y="28255"/>
                  </a:lnTo>
                  <a:lnTo>
                    <a:pt x="257390" y="23495"/>
                  </a:lnTo>
                  <a:lnTo>
                    <a:pt x="362601" y="23495"/>
                  </a:lnTo>
                  <a:lnTo>
                    <a:pt x="347111" y="16129"/>
                  </a:lnTo>
                  <a:lnTo>
                    <a:pt x="303596" y="4154"/>
                  </a:lnTo>
                  <a:lnTo>
                    <a:pt x="257390" y="0"/>
                  </a:lnTo>
                  <a:close/>
                </a:path>
                <a:path w="514985" h="514984">
                  <a:moveTo>
                    <a:pt x="362601" y="23495"/>
                  </a:moveTo>
                  <a:lnTo>
                    <a:pt x="257390" y="23495"/>
                  </a:lnTo>
                  <a:lnTo>
                    <a:pt x="304469" y="28255"/>
                  </a:lnTo>
                  <a:lnTo>
                    <a:pt x="348347" y="41905"/>
                  </a:lnTo>
                  <a:lnTo>
                    <a:pt x="388076" y="63495"/>
                  </a:lnTo>
                  <a:lnTo>
                    <a:pt x="422708" y="92079"/>
                  </a:lnTo>
                  <a:lnTo>
                    <a:pt x="451294" y="126709"/>
                  </a:lnTo>
                  <a:lnTo>
                    <a:pt x="472887" y="166436"/>
                  </a:lnTo>
                  <a:lnTo>
                    <a:pt x="486538" y="210312"/>
                  </a:lnTo>
                  <a:lnTo>
                    <a:pt x="491299" y="257390"/>
                  </a:lnTo>
                  <a:lnTo>
                    <a:pt x="486538" y="304477"/>
                  </a:lnTo>
                  <a:lnTo>
                    <a:pt x="472887" y="348358"/>
                  </a:lnTo>
                  <a:lnTo>
                    <a:pt x="451294" y="388087"/>
                  </a:lnTo>
                  <a:lnTo>
                    <a:pt x="422708" y="422717"/>
                  </a:lnTo>
                  <a:lnTo>
                    <a:pt x="388076" y="451301"/>
                  </a:lnTo>
                  <a:lnTo>
                    <a:pt x="348347" y="472891"/>
                  </a:lnTo>
                  <a:lnTo>
                    <a:pt x="304469" y="486539"/>
                  </a:lnTo>
                  <a:lnTo>
                    <a:pt x="257390" y="491299"/>
                  </a:lnTo>
                  <a:lnTo>
                    <a:pt x="362618" y="491299"/>
                  </a:lnTo>
                  <a:lnTo>
                    <a:pt x="423134" y="454185"/>
                  </a:lnTo>
                  <a:lnTo>
                    <a:pt x="454178" y="423140"/>
                  </a:lnTo>
                  <a:lnTo>
                    <a:pt x="479598" y="387205"/>
                  </a:lnTo>
                  <a:lnTo>
                    <a:pt x="498663" y="347113"/>
                  </a:lnTo>
                  <a:lnTo>
                    <a:pt x="510639" y="303597"/>
                  </a:lnTo>
                  <a:lnTo>
                    <a:pt x="514794" y="257390"/>
                  </a:lnTo>
                  <a:lnTo>
                    <a:pt x="510639" y="211185"/>
                  </a:lnTo>
                  <a:lnTo>
                    <a:pt x="498663" y="167671"/>
                  </a:lnTo>
                  <a:lnTo>
                    <a:pt x="479598" y="127583"/>
                  </a:lnTo>
                  <a:lnTo>
                    <a:pt x="454178" y="91652"/>
                  </a:lnTo>
                  <a:lnTo>
                    <a:pt x="423134" y="60611"/>
                  </a:lnTo>
                  <a:lnTo>
                    <a:pt x="387201" y="35192"/>
                  </a:lnTo>
                  <a:lnTo>
                    <a:pt x="362601" y="23495"/>
                  </a:lnTo>
                  <a:close/>
                </a:path>
              </a:pathLst>
            </a:custGeom>
            <a:solidFill>
              <a:srgbClr val="FF5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F70B64B6-FA15-4858-B598-6C2047D76958}"/>
                </a:ext>
              </a:extLst>
            </p:cNvPr>
            <p:cNvSpPr/>
            <p:nvPr/>
          </p:nvSpPr>
          <p:spPr>
            <a:xfrm>
              <a:off x="7170861" y="7109667"/>
              <a:ext cx="201587" cy="1916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F64C717-8C39-4D73-B0F4-82618443DFA6}"/>
                </a:ext>
              </a:extLst>
            </p:cNvPr>
            <p:cNvSpPr/>
            <p:nvPr/>
          </p:nvSpPr>
          <p:spPr>
            <a:xfrm>
              <a:off x="5115120" y="5842275"/>
              <a:ext cx="429259" cy="76200"/>
            </a:xfrm>
            <a:custGeom>
              <a:avLst/>
              <a:gdLst/>
              <a:ahLst/>
              <a:cxnLst/>
              <a:rect l="l" t="t" r="r" b="b"/>
              <a:pathLst>
                <a:path w="429260" h="76200">
                  <a:moveTo>
                    <a:pt x="0" y="0"/>
                  </a:moveTo>
                  <a:lnTo>
                    <a:pt x="62179" y="75946"/>
                  </a:lnTo>
                  <a:lnTo>
                    <a:pt x="429221" y="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1BB6A21D-2E15-4654-8BE7-596D28B13018}"/>
                </a:ext>
              </a:extLst>
            </p:cNvPr>
            <p:cNvSpPr/>
            <p:nvPr/>
          </p:nvSpPr>
          <p:spPr>
            <a:xfrm>
              <a:off x="5172815" y="5847422"/>
              <a:ext cx="369570" cy="184150"/>
            </a:xfrm>
            <a:custGeom>
              <a:avLst/>
              <a:gdLst/>
              <a:ahLst/>
              <a:cxnLst/>
              <a:rect l="l" t="t" r="r" b="b"/>
              <a:pathLst>
                <a:path w="369570" h="184150">
                  <a:moveTo>
                    <a:pt x="369176" y="0"/>
                  </a:moveTo>
                  <a:lnTo>
                    <a:pt x="0" y="66852"/>
                  </a:lnTo>
                  <a:lnTo>
                    <a:pt x="2897" y="86831"/>
                  </a:lnTo>
                  <a:lnTo>
                    <a:pt x="4900" y="126946"/>
                  </a:lnTo>
                  <a:lnTo>
                    <a:pt x="6438" y="184086"/>
                  </a:lnTo>
                  <a:lnTo>
                    <a:pt x="25387" y="90195"/>
                  </a:lnTo>
                  <a:lnTo>
                    <a:pt x="369176" y="0"/>
                  </a:lnTo>
                  <a:close/>
                </a:path>
              </a:pathLst>
            </a:custGeom>
            <a:solidFill>
              <a:srgbClr val="AAC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B19F22F1-E147-4F1F-83E8-3798CC99BF28}"/>
                </a:ext>
              </a:extLst>
            </p:cNvPr>
            <p:cNvSpPr/>
            <p:nvPr/>
          </p:nvSpPr>
          <p:spPr>
            <a:xfrm>
              <a:off x="5179251" y="5937625"/>
              <a:ext cx="205740" cy="93980"/>
            </a:xfrm>
            <a:custGeom>
              <a:avLst/>
              <a:gdLst/>
              <a:ahLst/>
              <a:cxnLst/>
              <a:rect l="l" t="t" r="r" b="b"/>
              <a:pathLst>
                <a:path w="205739" h="93979">
                  <a:moveTo>
                    <a:pt x="18948" y="0"/>
                  </a:moveTo>
                  <a:lnTo>
                    <a:pt x="0" y="93891"/>
                  </a:lnTo>
                  <a:lnTo>
                    <a:pt x="139953" y="46469"/>
                  </a:lnTo>
                  <a:lnTo>
                    <a:pt x="205358" y="2158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rgbClr val="92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9C9F12F9-390D-487C-8246-F6C726682F33}"/>
                </a:ext>
              </a:extLst>
            </p:cNvPr>
            <p:cNvSpPr/>
            <p:nvPr/>
          </p:nvSpPr>
          <p:spPr>
            <a:xfrm>
              <a:off x="5198193" y="5846941"/>
              <a:ext cx="346710" cy="191770"/>
            </a:xfrm>
            <a:custGeom>
              <a:avLst/>
              <a:gdLst/>
              <a:ahLst/>
              <a:cxnLst/>
              <a:rect l="l" t="t" r="r" b="b"/>
              <a:pathLst>
                <a:path w="346710" h="191770">
                  <a:moveTo>
                    <a:pt x="346151" y="0"/>
                  </a:moveTo>
                  <a:lnTo>
                    <a:pt x="0" y="90677"/>
                  </a:lnTo>
                  <a:lnTo>
                    <a:pt x="7414" y="106646"/>
                  </a:lnTo>
                  <a:lnTo>
                    <a:pt x="21632" y="141193"/>
                  </a:lnTo>
                  <a:lnTo>
                    <a:pt x="41656" y="191261"/>
                  </a:lnTo>
                  <a:lnTo>
                    <a:pt x="346151" y="0"/>
                  </a:lnTo>
                  <a:close/>
                </a:path>
              </a:pathLst>
            </a:custGeom>
            <a:solidFill>
              <a:srgbClr val="D4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690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2055</Words>
  <Application>Microsoft Office PowerPoint</Application>
  <PresentationFormat>Широкоэкранный</PresentationFormat>
  <Paragraphs>111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Nadia Pshenychna</cp:lastModifiedBy>
  <cp:revision>127</cp:revision>
  <dcterms:created xsi:type="dcterms:W3CDTF">2020-07-17T15:15:24Z</dcterms:created>
  <dcterms:modified xsi:type="dcterms:W3CDTF">2021-05-27T11:09:30Z</dcterms:modified>
</cp:coreProperties>
</file>