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7556500" cy="10693400"/>
  <p:notesSz cx="755650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A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80"/>
    <p:restoredTop sz="94693"/>
  </p:normalViewPr>
  <p:slideViewPr>
    <p:cSldViewPr>
      <p:cViewPr varScale="1">
        <p:scale>
          <a:sx n="125" d="100"/>
          <a:sy n="125" d="100"/>
        </p:scale>
        <p:origin x="164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bg1"/>
                </a:solidFill>
                <a:latin typeface="ITC Franklin Gothic"/>
                <a:cs typeface="ITC Franklin Gothic"/>
              </a:defRPr>
            </a:lvl1p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1" i="0">
                <a:solidFill>
                  <a:srgbClr val="00ACEE"/>
                </a:solidFill>
                <a:latin typeface="ITC Franklin Gothic"/>
                <a:cs typeface="ITC Franklin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bg1"/>
                </a:solidFill>
                <a:latin typeface="ITC Franklin Gothic"/>
                <a:cs typeface="ITC Franklin Gothic"/>
              </a:defRPr>
            </a:lvl1p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1" i="0">
                <a:solidFill>
                  <a:srgbClr val="00ACEE"/>
                </a:solidFill>
                <a:latin typeface="ITC Franklin Gothic"/>
                <a:cs typeface="ITC Franklin Gothic"/>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chemeClr val="bg1"/>
                </a:solidFill>
                <a:latin typeface="ITC Franklin Gothic"/>
                <a:cs typeface="ITC Franklin Gothic"/>
              </a:defRPr>
            </a:lvl1p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1" i="0">
                <a:solidFill>
                  <a:srgbClr val="00ACEE"/>
                </a:solidFill>
                <a:latin typeface="ITC Franklin Gothic"/>
                <a:cs typeface="ITC Franklin Gothic"/>
              </a:defRPr>
            </a:lvl1pPr>
          </a:lstStyle>
          <a:p>
            <a:endParaRPr/>
          </a:p>
        </p:txBody>
      </p:sp>
      <p:sp>
        <p:nvSpPr>
          <p:cNvPr id="3" name="Holder 3"/>
          <p:cNvSpPr>
            <a:spLocks noGrp="1"/>
          </p:cNvSpPr>
          <p:nvPr>
            <p:ph type="ftr" sz="quarter" idx="5"/>
          </p:nvPr>
        </p:nvSpPr>
        <p:spPr/>
        <p:txBody>
          <a:bodyPr lIns="0" tIns="0" rIns="0" bIns="0"/>
          <a:lstStyle>
            <a:lvl1pPr>
              <a:defRPr sz="800" b="1" i="0">
                <a:solidFill>
                  <a:schemeClr val="bg1"/>
                </a:solidFill>
                <a:latin typeface="ITC Franklin Gothic"/>
                <a:cs typeface="ITC Franklin Gothic"/>
              </a:defRPr>
            </a:lvl1p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chemeClr val="bg1"/>
                </a:solidFill>
                <a:latin typeface="ITC Franklin Gothic"/>
                <a:cs typeface="ITC Franklin Gothic"/>
              </a:defRPr>
            </a:lvl1p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1/5/21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134003"/>
            <a:ext cx="7560005" cy="557999"/>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4500" y="1208279"/>
            <a:ext cx="6673850" cy="784860"/>
          </a:xfrm>
          <a:prstGeom prst="rect">
            <a:avLst/>
          </a:prstGeom>
        </p:spPr>
        <p:txBody>
          <a:bodyPr wrap="square" lIns="0" tIns="0" rIns="0" bIns="0">
            <a:spAutoFit/>
          </a:bodyPr>
          <a:lstStyle>
            <a:lvl1pPr>
              <a:defRPr sz="2650" b="1" i="0">
                <a:solidFill>
                  <a:srgbClr val="00ACEE"/>
                </a:solidFill>
                <a:latin typeface="ITC Franklin Gothic"/>
                <a:cs typeface="ITC Franklin Gothic"/>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04100" y="10248408"/>
            <a:ext cx="3354070" cy="267970"/>
          </a:xfrm>
          <a:prstGeom prst="rect">
            <a:avLst/>
          </a:prstGeom>
        </p:spPr>
        <p:txBody>
          <a:bodyPr wrap="square" lIns="0" tIns="0" rIns="0" bIns="0">
            <a:spAutoFit/>
          </a:bodyPr>
          <a:lstStyle>
            <a:lvl1pPr>
              <a:defRPr sz="800" b="1" i="0">
                <a:solidFill>
                  <a:schemeClr val="bg1"/>
                </a:solidFill>
                <a:latin typeface="ITC Franklin Gothic"/>
                <a:cs typeface="ITC Franklin Gothic"/>
              </a:defRPr>
            </a:lvl1p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1/5/21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hyperlink" Target="http://www.ppi-ebrd-uncitral.co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www.ppi-ebrd-uncitral.com/"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6" Type="http://schemas.openxmlformats.org/officeDocument/2006/relationships/image" Target="../media/image40.png"/><Relationship Id="rId21" Type="http://schemas.openxmlformats.org/officeDocument/2006/relationships/image" Target="../media/image35.pn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png"/><Relationship Id="rId50" Type="http://schemas.openxmlformats.org/officeDocument/2006/relationships/image" Target="../media/image64.png"/><Relationship Id="rId55" Type="http://schemas.openxmlformats.org/officeDocument/2006/relationships/image" Target="../media/image69.png"/><Relationship Id="rId63" Type="http://schemas.openxmlformats.org/officeDocument/2006/relationships/image" Target="../media/image77.png"/><Relationship Id="rId7" Type="http://schemas.openxmlformats.org/officeDocument/2006/relationships/image" Target="../media/image21.png"/><Relationship Id="rId2" Type="http://schemas.openxmlformats.org/officeDocument/2006/relationships/image" Target="../media/image17.jpg"/><Relationship Id="rId16" Type="http://schemas.openxmlformats.org/officeDocument/2006/relationships/image" Target="../media/image30.png"/><Relationship Id="rId29" Type="http://schemas.openxmlformats.org/officeDocument/2006/relationships/image" Target="../media/image43.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png"/><Relationship Id="rId40" Type="http://schemas.openxmlformats.org/officeDocument/2006/relationships/image" Target="../media/image54.png"/><Relationship Id="rId45" Type="http://schemas.openxmlformats.org/officeDocument/2006/relationships/image" Target="../media/image59.png"/><Relationship Id="rId53" Type="http://schemas.openxmlformats.org/officeDocument/2006/relationships/image" Target="../media/image67.png"/><Relationship Id="rId58" Type="http://schemas.openxmlformats.org/officeDocument/2006/relationships/image" Target="../media/image72.png"/><Relationship Id="rId66" Type="http://schemas.openxmlformats.org/officeDocument/2006/relationships/image" Target="../media/image80.png"/><Relationship Id="rId5" Type="http://schemas.openxmlformats.org/officeDocument/2006/relationships/image" Target="../media/image19.png"/><Relationship Id="rId61" Type="http://schemas.openxmlformats.org/officeDocument/2006/relationships/image" Target="../media/image75.png"/><Relationship Id="rId19" Type="http://schemas.openxmlformats.org/officeDocument/2006/relationships/image" Target="../media/image3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9.png"/><Relationship Id="rId43" Type="http://schemas.openxmlformats.org/officeDocument/2006/relationships/image" Target="../media/image57.png"/><Relationship Id="rId48" Type="http://schemas.openxmlformats.org/officeDocument/2006/relationships/image" Target="../media/image62.png"/><Relationship Id="rId56" Type="http://schemas.openxmlformats.org/officeDocument/2006/relationships/image" Target="../media/image70.png"/><Relationship Id="rId64" Type="http://schemas.openxmlformats.org/officeDocument/2006/relationships/image" Target="../media/image78.png"/><Relationship Id="rId8" Type="http://schemas.openxmlformats.org/officeDocument/2006/relationships/image" Target="../media/image22.png"/><Relationship Id="rId51" Type="http://schemas.openxmlformats.org/officeDocument/2006/relationships/image" Target="../media/image65.png"/><Relationship Id="rId3" Type="http://schemas.openxmlformats.org/officeDocument/2006/relationships/image" Target="../media/image2.jp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38" Type="http://schemas.openxmlformats.org/officeDocument/2006/relationships/image" Target="../media/image52.png"/><Relationship Id="rId46" Type="http://schemas.openxmlformats.org/officeDocument/2006/relationships/image" Target="../media/image60.png"/><Relationship Id="rId59" Type="http://schemas.openxmlformats.org/officeDocument/2006/relationships/image" Target="../media/image73.png"/><Relationship Id="rId67" Type="http://schemas.openxmlformats.org/officeDocument/2006/relationships/hyperlink" Target="http://www.ppi-ebrd-uncitral.com/" TargetMode="External"/><Relationship Id="rId20" Type="http://schemas.openxmlformats.org/officeDocument/2006/relationships/image" Target="../media/image34.png"/><Relationship Id="rId41" Type="http://schemas.openxmlformats.org/officeDocument/2006/relationships/image" Target="../media/image55.png"/><Relationship Id="rId54" Type="http://schemas.openxmlformats.org/officeDocument/2006/relationships/image" Target="../media/image68.png"/><Relationship Id="rId6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49" Type="http://schemas.openxmlformats.org/officeDocument/2006/relationships/image" Target="../media/image63.png"/><Relationship Id="rId57" Type="http://schemas.openxmlformats.org/officeDocument/2006/relationships/image" Target="../media/image71.png"/><Relationship Id="rId10" Type="http://schemas.openxmlformats.org/officeDocument/2006/relationships/image" Target="../media/image24.png"/><Relationship Id="rId31" Type="http://schemas.openxmlformats.org/officeDocument/2006/relationships/image" Target="../media/image45.png"/><Relationship Id="rId44" Type="http://schemas.openxmlformats.org/officeDocument/2006/relationships/image" Target="../media/image58.png"/><Relationship Id="rId52" Type="http://schemas.openxmlformats.org/officeDocument/2006/relationships/image" Target="../media/image66.png"/><Relationship Id="rId60" Type="http://schemas.openxmlformats.org/officeDocument/2006/relationships/image" Target="../media/image74.png"/><Relationship Id="rId65" Type="http://schemas.openxmlformats.org/officeDocument/2006/relationships/image" Target="../media/image79.png"/><Relationship Id="rId4" Type="http://schemas.openxmlformats.org/officeDocument/2006/relationships/image" Target="../media/image18.png"/><Relationship Id="rId9"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32.png"/><Relationship Id="rId39" Type="http://schemas.openxmlformats.org/officeDocument/2006/relationships/image" Target="../media/image53.png"/></Relationships>
</file>

<file path=ppt/slides/_rels/slide4.xml.rels><?xml version="1.0" encoding="UTF-8" standalone="yes"?>
<Relationships xmlns="http://schemas.openxmlformats.org/package/2006/relationships"><Relationship Id="rId8" Type="http://schemas.openxmlformats.org/officeDocument/2006/relationships/hyperlink" Target="http://www.ppi-ebrd-uncitral.com/" TargetMode="External"/><Relationship Id="rId3" Type="http://schemas.openxmlformats.org/officeDocument/2006/relationships/image" Target="../media/image2.jpg"/><Relationship Id="rId7" Type="http://schemas.openxmlformats.org/officeDocument/2006/relationships/image" Target="../media/image85.png"/><Relationship Id="rId2" Type="http://schemas.openxmlformats.org/officeDocument/2006/relationships/image" Target="../media/image81.jp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hyperlink" Target="mailto:info@ppi-ebrd-uncitra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E385AE3-1350-2947-BF24-67D5D6F06F2E}"/>
              </a:ext>
            </a:extLst>
          </p:cNvPr>
          <p:cNvPicPr>
            <a:picLocks noChangeAspect="1"/>
          </p:cNvPicPr>
          <p:nvPr/>
        </p:nvPicPr>
        <p:blipFill rotWithShape="1">
          <a:blip r:embed="rId2">
            <a:extLst>
              <a:ext uri="{28A0092B-C50C-407E-A947-70E740481C1C}">
                <a14:useLocalDpi xmlns:a14="http://schemas.microsoft.com/office/drawing/2010/main" val="0"/>
              </a:ext>
            </a:extLst>
          </a:blip>
          <a:srcRect t="3317"/>
          <a:stretch/>
        </p:blipFill>
        <p:spPr>
          <a:xfrm>
            <a:off x="0" y="12700"/>
            <a:ext cx="7556500" cy="2663101"/>
          </a:xfrm>
          <a:prstGeom prst="rect">
            <a:avLst/>
          </a:prstGeom>
        </p:spPr>
      </p:pic>
      <p:pic>
        <p:nvPicPr>
          <p:cNvPr id="112" name="Picture 111">
            <a:extLst>
              <a:ext uri="{FF2B5EF4-FFF2-40B4-BE49-F238E27FC236}">
                <a16:creationId xmlns:a16="http://schemas.microsoft.com/office/drawing/2014/main" id="{56227BE8-EDBB-D14D-96D1-FA0BDAD71B77}"/>
              </a:ext>
            </a:extLst>
          </p:cNvPr>
          <p:cNvPicPr>
            <a:picLocks noChangeAspect="1"/>
          </p:cNvPicPr>
          <p:nvPr/>
        </p:nvPicPr>
        <p:blipFill rotWithShape="1">
          <a:blip r:embed="rId3">
            <a:extLst>
              <a:ext uri="{28A0092B-C50C-407E-A947-70E740481C1C}">
                <a14:useLocalDpi xmlns:a14="http://schemas.microsoft.com/office/drawing/2010/main" val="0"/>
              </a:ext>
            </a:extLst>
          </a:blip>
          <a:srcRect l="7784" t="34542" r="3611"/>
          <a:stretch/>
        </p:blipFill>
        <p:spPr>
          <a:xfrm>
            <a:off x="-33200" y="2068028"/>
            <a:ext cx="4547590" cy="3359564"/>
          </a:xfrm>
          <a:prstGeom prst="rect">
            <a:avLst/>
          </a:prstGeom>
        </p:spPr>
      </p:pic>
      <p:sp>
        <p:nvSpPr>
          <p:cNvPr id="3" name="object 3"/>
          <p:cNvSpPr txBox="1">
            <a:spLocks noGrp="1"/>
          </p:cNvSpPr>
          <p:nvPr>
            <p:ph type="title"/>
          </p:nvPr>
        </p:nvSpPr>
        <p:spPr>
          <a:xfrm>
            <a:off x="440197" y="931630"/>
            <a:ext cx="3201670" cy="791210"/>
          </a:xfrm>
          <a:prstGeom prst="rect">
            <a:avLst/>
          </a:prstGeom>
        </p:spPr>
        <p:txBody>
          <a:bodyPr vert="horz" wrap="square" lIns="0" tIns="13335" rIns="0" bIns="0" rtlCol="0">
            <a:spAutoFit/>
          </a:bodyPr>
          <a:lstStyle/>
          <a:p>
            <a:pPr marL="12700">
              <a:lnSpc>
                <a:spcPts val="3729"/>
              </a:lnSpc>
              <a:spcBef>
                <a:spcPts val="105"/>
              </a:spcBef>
            </a:pPr>
            <a:r>
              <a:rPr sz="3300" dirty="0">
                <a:solidFill>
                  <a:srgbClr val="FFFFFF"/>
                </a:solidFill>
              </a:rPr>
              <a:t>EBRD</a:t>
            </a:r>
            <a:r>
              <a:rPr sz="3300" spc="-50" dirty="0">
                <a:solidFill>
                  <a:srgbClr val="FFFFFF"/>
                </a:solidFill>
              </a:rPr>
              <a:t> </a:t>
            </a:r>
            <a:r>
              <a:rPr sz="3300" dirty="0">
                <a:solidFill>
                  <a:srgbClr val="FFFFFF"/>
                </a:solidFill>
              </a:rPr>
              <a:t>UNCITRAL</a:t>
            </a:r>
            <a:endParaRPr sz="3300" dirty="0"/>
          </a:p>
          <a:p>
            <a:pPr marL="12700">
              <a:lnSpc>
                <a:spcPts val="2290"/>
              </a:lnSpc>
            </a:pPr>
            <a:r>
              <a:rPr sz="2100" b="0" spc="-25" dirty="0">
                <a:solidFill>
                  <a:srgbClr val="FFFFFF"/>
                </a:solidFill>
                <a:latin typeface="Franklin Gothic Book"/>
                <a:cs typeface="Franklin Gothic Book"/>
              </a:rPr>
              <a:t>Public </a:t>
            </a:r>
            <a:r>
              <a:rPr sz="2100" b="0" spc="-30" dirty="0">
                <a:solidFill>
                  <a:srgbClr val="FFFFFF"/>
                </a:solidFill>
                <a:latin typeface="Franklin Gothic Book"/>
                <a:cs typeface="Franklin Gothic Book"/>
              </a:rPr>
              <a:t>Procurement</a:t>
            </a:r>
            <a:r>
              <a:rPr sz="2100" b="0" spc="-155" dirty="0">
                <a:solidFill>
                  <a:srgbClr val="FFFFFF"/>
                </a:solidFill>
                <a:latin typeface="Franklin Gothic Book"/>
                <a:cs typeface="Franklin Gothic Book"/>
              </a:rPr>
              <a:t> </a:t>
            </a:r>
            <a:r>
              <a:rPr sz="2100" b="0" spc="10" dirty="0">
                <a:solidFill>
                  <a:srgbClr val="FFFFFF"/>
                </a:solidFill>
                <a:latin typeface="Franklin Gothic Book"/>
                <a:cs typeface="Franklin Gothic Book"/>
              </a:rPr>
              <a:t>Initiative</a:t>
            </a:r>
            <a:endParaRPr sz="2100" dirty="0">
              <a:latin typeface="Franklin Gothic Book"/>
              <a:cs typeface="Franklin Gothic Book"/>
            </a:endParaRPr>
          </a:p>
        </p:txBody>
      </p:sp>
      <p:sp>
        <p:nvSpPr>
          <p:cNvPr id="94" name="object 94"/>
          <p:cNvSpPr/>
          <p:nvPr/>
        </p:nvSpPr>
        <p:spPr>
          <a:xfrm>
            <a:off x="312000" y="7578001"/>
            <a:ext cx="7044055" cy="2372360"/>
          </a:xfrm>
          <a:custGeom>
            <a:avLst/>
            <a:gdLst/>
            <a:ahLst/>
            <a:cxnLst/>
            <a:rect l="l" t="t" r="r" b="b"/>
            <a:pathLst>
              <a:path w="7044055" h="2372359">
                <a:moveTo>
                  <a:pt x="7044004" y="0"/>
                </a:moveTo>
                <a:lnTo>
                  <a:pt x="0" y="0"/>
                </a:lnTo>
                <a:lnTo>
                  <a:pt x="0" y="2372029"/>
                </a:lnTo>
                <a:lnTo>
                  <a:pt x="7044004" y="2372029"/>
                </a:lnTo>
                <a:lnTo>
                  <a:pt x="7044004" y="0"/>
                </a:lnTo>
                <a:close/>
              </a:path>
            </a:pathLst>
          </a:custGeom>
          <a:solidFill>
            <a:srgbClr val="00ACEE"/>
          </a:solidFill>
        </p:spPr>
        <p:txBody>
          <a:bodyPr wrap="square" lIns="0" tIns="0" rIns="0" bIns="0" rtlCol="0"/>
          <a:lstStyle/>
          <a:p>
            <a:endParaRPr dirty="0"/>
          </a:p>
        </p:txBody>
      </p:sp>
      <p:sp>
        <p:nvSpPr>
          <p:cNvPr id="95" name="object 95"/>
          <p:cNvSpPr txBox="1"/>
          <p:nvPr/>
        </p:nvSpPr>
        <p:spPr>
          <a:xfrm>
            <a:off x="491299" y="8139378"/>
            <a:ext cx="6733945" cy="1882503"/>
          </a:xfrm>
          <a:prstGeom prst="rect">
            <a:avLst/>
          </a:prstGeom>
        </p:spPr>
        <p:txBody>
          <a:bodyPr vert="horz" wrap="square" lIns="0" tIns="20320" rIns="0" bIns="0" numCol="3" spcCol="144000" rtlCol="0">
            <a:spAutoFit/>
          </a:bodyPr>
          <a:lstStyle/>
          <a:p>
            <a:pPr marL="12700" marR="56515">
              <a:lnSpc>
                <a:spcPts val="1300"/>
              </a:lnSpc>
              <a:spcBef>
                <a:spcPts val="160"/>
              </a:spcBef>
            </a:pPr>
            <a:r>
              <a:rPr sz="1100" b="1" dirty="0">
                <a:solidFill>
                  <a:srgbClr val="FFFFFF"/>
                </a:solidFill>
                <a:latin typeface="ITC Franklin Gothic"/>
                <a:cs typeface="ITC Franklin Gothic"/>
              </a:rPr>
              <a:t>A </a:t>
            </a:r>
            <a:r>
              <a:rPr sz="1100" b="1" spc="-20" dirty="0">
                <a:solidFill>
                  <a:srgbClr val="FFFFFF"/>
                </a:solidFill>
                <a:latin typeface="ITC Franklin Gothic"/>
                <a:cs typeface="ITC Franklin Gothic"/>
              </a:rPr>
              <a:t>team </a:t>
            </a:r>
            <a:r>
              <a:rPr sz="1100" b="1" spc="-15" dirty="0">
                <a:solidFill>
                  <a:srgbClr val="FFFFFF"/>
                </a:solidFill>
                <a:latin typeface="ITC Franklin Gothic"/>
                <a:cs typeface="ITC Franklin Gothic"/>
              </a:rPr>
              <a:t>of </a:t>
            </a:r>
            <a:r>
              <a:rPr sz="1100" b="1" spc="-25" dirty="0">
                <a:solidFill>
                  <a:srgbClr val="FFFFFF"/>
                </a:solidFill>
                <a:latin typeface="ITC Franklin Gothic"/>
                <a:cs typeface="ITC Franklin Gothic"/>
              </a:rPr>
              <a:t>highly experienced  international procurement </a:t>
            </a:r>
            <a:r>
              <a:rPr sz="1100" b="1" spc="-20" dirty="0">
                <a:solidFill>
                  <a:srgbClr val="FFFFFF"/>
                </a:solidFill>
                <a:latin typeface="ITC Franklin Gothic"/>
                <a:cs typeface="ITC Franklin Gothic"/>
              </a:rPr>
              <a:t>experts  has been working </a:t>
            </a:r>
            <a:r>
              <a:rPr sz="1100" b="1" spc="-15" dirty="0">
                <a:solidFill>
                  <a:srgbClr val="FFFFFF"/>
                </a:solidFill>
                <a:latin typeface="ITC Franklin Gothic"/>
                <a:cs typeface="ITC Franklin Gothic"/>
              </a:rPr>
              <a:t>on </a:t>
            </a:r>
            <a:r>
              <a:rPr sz="1100" b="1" spc="-20" dirty="0">
                <a:solidFill>
                  <a:srgbClr val="FFFFFF"/>
                </a:solidFill>
                <a:latin typeface="ITC Franklin Gothic"/>
                <a:cs typeface="ITC Franklin Gothic"/>
              </a:rPr>
              <a:t>the </a:t>
            </a:r>
            <a:r>
              <a:rPr sz="1100" b="1" spc="-25" dirty="0">
                <a:solidFill>
                  <a:srgbClr val="FFFFFF"/>
                </a:solidFill>
                <a:latin typeface="ITC Franklin Gothic"/>
                <a:cs typeface="ITC Franklin Gothic"/>
              </a:rPr>
              <a:t>Initiative  </a:t>
            </a:r>
            <a:r>
              <a:rPr sz="1100" b="1" spc="-20" dirty="0">
                <a:solidFill>
                  <a:srgbClr val="FFFFFF"/>
                </a:solidFill>
                <a:latin typeface="ITC Franklin Gothic"/>
                <a:cs typeface="ITC Franklin Gothic"/>
              </a:rPr>
              <a:t>since </a:t>
            </a:r>
            <a:r>
              <a:rPr sz="1100" b="1" spc="-25" dirty="0">
                <a:solidFill>
                  <a:srgbClr val="FFFFFF"/>
                </a:solidFill>
                <a:latin typeface="ITC Franklin Gothic"/>
                <a:cs typeface="ITC Franklin Gothic"/>
              </a:rPr>
              <a:t>September</a:t>
            </a:r>
            <a:r>
              <a:rPr sz="1100" b="1" spc="-80" dirty="0">
                <a:solidFill>
                  <a:srgbClr val="FFFFFF"/>
                </a:solidFill>
                <a:latin typeface="ITC Franklin Gothic"/>
                <a:cs typeface="ITC Franklin Gothic"/>
              </a:rPr>
              <a:t> </a:t>
            </a:r>
            <a:r>
              <a:rPr sz="1100" b="1" spc="-25" dirty="0">
                <a:solidFill>
                  <a:srgbClr val="FFFFFF"/>
                </a:solidFill>
                <a:latin typeface="ITC Franklin Gothic"/>
                <a:cs typeface="ITC Franklin Gothic"/>
              </a:rPr>
              <a:t>2011.</a:t>
            </a:r>
            <a:endParaRPr sz="1100" dirty="0">
              <a:latin typeface="ITC Franklin Gothic"/>
              <a:cs typeface="ITC Franklin Gothic"/>
            </a:endParaRPr>
          </a:p>
          <a:p>
            <a:pPr marL="12700" marR="5080">
              <a:lnSpc>
                <a:spcPct val="101899"/>
              </a:lnSpc>
              <a:spcBef>
                <a:spcPts val="80"/>
              </a:spcBef>
            </a:pPr>
            <a:r>
              <a:rPr sz="900" spc="-20" dirty="0">
                <a:solidFill>
                  <a:srgbClr val="FFFFFF"/>
                </a:solidFill>
                <a:latin typeface="Franklin Gothic Book"/>
                <a:cs typeface="Franklin Gothic Book"/>
              </a:rPr>
              <a:t>Also, appointed by UNCITRAL, distinguished  academic advisers </a:t>
            </a:r>
            <a:r>
              <a:rPr sz="900" spc="-25" dirty="0">
                <a:solidFill>
                  <a:srgbClr val="FFFFFF"/>
                </a:solidFill>
                <a:latin typeface="Franklin Gothic Book"/>
                <a:cs typeface="Franklin Gothic Book"/>
              </a:rPr>
              <a:t>have </a:t>
            </a:r>
            <a:r>
              <a:rPr sz="900" spc="-20" dirty="0">
                <a:solidFill>
                  <a:srgbClr val="FFFFFF"/>
                </a:solidFill>
                <a:latin typeface="Franklin Gothic Book"/>
                <a:cs typeface="Franklin Gothic Book"/>
              </a:rPr>
              <a:t>joined </a:t>
            </a:r>
            <a:r>
              <a:rPr sz="900" spc="-15" dirty="0">
                <a:solidFill>
                  <a:srgbClr val="FFFFFF"/>
                </a:solidFill>
                <a:latin typeface="Franklin Gothic Book"/>
                <a:cs typeface="Franklin Gothic Book"/>
              </a:rPr>
              <a:t>the </a:t>
            </a:r>
            <a:r>
              <a:rPr sz="900" spc="-25" dirty="0">
                <a:solidFill>
                  <a:srgbClr val="FFFFFF"/>
                </a:solidFill>
                <a:latin typeface="Franklin Gothic Book"/>
                <a:cs typeface="Franklin Gothic Book"/>
              </a:rPr>
              <a:t>project  </a:t>
            </a:r>
            <a:r>
              <a:rPr sz="900" spc="-20" dirty="0">
                <a:solidFill>
                  <a:srgbClr val="FFFFFF"/>
                </a:solidFill>
                <a:latin typeface="Franklin Gothic Book"/>
                <a:cs typeface="Franklin Gothic Book"/>
              </a:rPr>
              <a:t>team. </a:t>
            </a:r>
            <a:r>
              <a:rPr sz="900" spc="-15" dirty="0">
                <a:solidFill>
                  <a:srgbClr val="FFFFFF"/>
                </a:solidFill>
                <a:latin typeface="Franklin Gothic Book"/>
                <a:cs typeface="Franklin Gothic Book"/>
              </a:rPr>
              <a:t>The </a:t>
            </a:r>
            <a:r>
              <a:rPr sz="900" spc="-20" dirty="0">
                <a:solidFill>
                  <a:srgbClr val="FFFFFF"/>
                </a:solidFill>
                <a:latin typeface="Franklin Gothic Book"/>
                <a:cs typeface="Franklin Gothic Book"/>
              </a:rPr>
              <a:t>team </a:t>
            </a:r>
            <a:r>
              <a:rPr sz="900" spc="-10" dirty="0">
                <a:solidFill>
                  <a:srgbClr val="FFFFFF"/>
                </a:solidFill>
                <a:latin typeface="Franklin Gothic Book"/>
                <a:cs typeface="Franklin Gothic Book"/>
              </a:rPr>
              <a:t>of </a:t>
            </a:r>
            <a:r>
              <a:rPr sz="900" spc="-15" dirty="0">
                <a:solidFill>
                  <a:srgbClr val="FFFFFF"/>
                </a:solidFill>
                <a:latin typeface="Franklin Gothic Book"/>
                <a:cs typeface="Franklin Gothic Book"/>
              </a:rPr>
              <a:t>experts </a:t>
            </a:r>
            <a:r>
              <a:rPr sz="900" spc="-10" dirty="0">
                <a:solidFill>
                  <a:srgbClr val="FFFFFF"/>
                </a:solidFill>
                <a:latin typeface="Franklin Gothic Book"/>
                <a:cs typeface="Franklin Gothic Book"/>
              </a:rPr>
              <a:t>is </a:t>
            </a:r>
            <a:r>
              <a:rPr sz="900" spc="-20" dirty="0">
                <a:solidFill>
                  <a:srgbClr val="FFFFFF"/>
                </a:solidFill>
                <a:latin typeface="Franklin Gothic Book"/>
                <a:cs typeface="Franklin Gothic Book"/>
              </a:rPr>
              <a:t>now conducting  </a:t>
            </a:r>
            <a:r>
              <a:rPr sz="900" dirty="0">
                <a:solidFill>
                  <a:srgbClr val="FFFFFF"/>
                </a:solidFill>
                <a:latin typeface="Franklin Gothic Book"/>
                <a:cs typeface="Franklin Gothic Book"/>
              </a:rPr>
              <a:t>a </a:t>
            </a:r>
            <a:r>
              <a:rPr sz="900" spc="-20" dirty="0">
                <a:solidFill>
                  <a:srgbClr val="FFFFFF"/>
                </a:solidFill>
                <a:latin typeface="Franklin Gothic Book"/>
                <a:cs typeface="Franklin Gothic Book"/>
              </a:rPr>
              <a:t>detailed legal analysis </a:t>
            </a:r>
            <a:r>
              <a:rPr sz="900" spc="-10" dirty="0">
                <a:solidFill>
                  <a:srgbClr val="FFFFFF"/>
                </a:solidFill>
                <a:latin typeface="Franklin Gothic Book"/>
                <a:cs typeface="Franklin Gothic Book"/>
              </a:rPr>
              <a:t>of</a:t>
            </a:r>
            <a:r>
              <a:rPr sz="900" spc="-165" dirty="0">
                <a:solidFill>
                  <a:srgbClr val="FFFFFF"/>
                </a:solidFill>
                <a:latin typeface="Franklin Gothic Book"/>
                <a:cs typeface="Franklin Gothic Book"/>
              </a:rPr>
              <a:t> </a:t>
            </a:r>
            <a:r>
              <a:rPr sz="900" spc="-20" dirty="0">
                <a:solidFill>
                  <a:srgbClr val="FFFFFF"/>
                </a:solidFill>
                <a:latin typeface="Franklin Gothic Book"/>
                <a:cs typeface="Franklin Gothic Book"/>
              </a:rPr>
              <a:t>national legislation  </a:t>
            </a:r>
            <a:r>
              <a:rPr sz="900" spc="-10" dirty="0">
                <a:solidFill>
                  <a:srgbClr val="FFFFFF"/>
                </a:solidFill>
                <a:latin typeface="Franklin Gothic Book"/>
                <a:cs typeface="Franklin Gothic Book"/>
              </a:rPr>
              <a:t>in </a:t>
            </a:r>
            <a:r>
              <a:rPr sz="900" spc="-15" dirty="0">
                <a:solidFill>
                  <a:srgbClr val="FFFFFF"/>
                </a:solidFill>
                <a:latin typeface="Franklin Gothic Book"/>
                <a:cs typeface="Franklin Gothic Book"/>
              </a:rPr>
              <a:t>the CIS and </a:t>
            </a:r>
            <a:r>
              <a:rPr sz="900" spc="-20" dirty="0">
                <a:solidFill>
                  <a:srgbClr val="FFFFFF"/>
                </a:solidFill>
                <a:latin typeface="Franklin Gothic Book"/>
                <a:cs typeface="Franklin Gothic Book"/>
              </a:rPr>
              <a:t>Mongolia region, based </a:t>
            </a:r>
            <a:r>
              <a:rPr sz="900" spc="-10" dirty="0">
                <a:solidFill>
                  <a:srgbClr val="FFFFFF"/>
                </a:solidFill>
                <a:latin typeface="Franklin Gothic Book"/>
                <a:cs typeface="Franklin Gothic Book"/>
              </a:rPr>
              <a:t>on </a:t>
            </a:r>
            <a:r>
              <a:rPr sz="900" spc="-20" dirty="0">
                <a:solidFill>
                  <a:srgbClr val="FFFFFF"/>
                </a:solidFill>
                <a:latin typeface="Franklin Gothic Book"/>
                <a:cs typeface="Franklin Gothic Book"/>
              </a:rPr>
              <a:t>the  benchmarks </a:t>
            </a:r>
            <a:r>
              <a:rPr sz="900" spc="-25" dirty="0">
                <a:solidFill>
                  <a:srgbClr val="FFFFFF"/>
                </a:solidFill>
                <a:latin typeface="Franklin Gothic Book"/>
                <a:cs typeface="Franklin Gothic Book"/>
              </a:rPr>
              <a:t>provided </a:t>
            </a:r>
            <a:r>
              <a:rPr sz="900" spc="-20" dirty="0">
                <a:solidFill>
                  <a:srgbClr val="FFFFFF"/>
                </a:solidFill>
                <a:latin typeface="Franklin Gothic Book"/>
                <a:cs typeface="Franklin Gothic Book"/>
              </a:rPr>
              <a:t>by </a:t>
            </a:r>
            <a:r>
              <a:rPr sz="900" spc="-30" dirty="0">
                <a:solidFill>
                  <a:srgbClr val="FFFFFF"/>
                </a:solidFill>
                <a:latin typeface="Franklin Gothic Book"/>
                <a:cs typeface="Franklin Gothic Book"/>
              </a:rPr>
              <a:t>2011</a:t>
            </a:r>
            <a:r>
              <a:rPr sz="900" spc="-110" dirty="0">
                <a:solidFill>
                  <a:srgbClr val="FFFFFF"/>
                </a:solidFill>
                <a:latin typeface="Franklin Gothic Book"/>
                <a:cs typeface="Franklin Gothic Book"/>
              </a:rPr>
              <a:t> </a:t>
            </a:r>
            <a:r>
              <a:rPr sz="900" spc="-20" dirty="0">
                <a:solidFill>
                  <a:srgbClr val="FFFFFF"/>
                </a:solidFill>
                <a:latin typeface="Franklin Gothic Book"/>
                <a:cs typeface="Franklin Gothic Book"/>
              </a:rPr>
              <a:t>UNCITRAL</a:t>
            </a:r>
            <a:r>
              <a:rPr lang="en-GB" sz="900" spc="-20" dirty="0">
                <a:solidFill>
                  <a:srgbClr val="FFFFFF"/>
                </a:solidFill>
                <a:latin typeface="Franklin Gothic Book"/>
                <a:cs typeface="Franklin Gothic Book"/>
              </a:rPr>
              <a:t> </a:t>
            </a:r>
          </a:p>
          <a:p>
            <a:pPr marL="12700" marR="5080">
              <a:lnSpc>
                <a:spcPct val="101899"/>
              </a:lnSpc>
              <a:spcBef>
                <a:spcPts val="80"/>
              </a:spcBef>
            </a:pPr>
            <a:endParaRPr lang="en-GB" sz="900" spc="-20" dirty="0">
              <a:solidFill>
                <a:srgbClr val="FFFFFF"/>
              </a:solidFill>
              <a:latin typeface="Franklin Gothic Book"/>
              <a:cs typeface="Franklin Gothic Book"/>
            </a:endParaRPr>
          </a:p>
          <a:p>
            <a:pPr marL="12700" marR="5080">
              <a:lnSpc>
                <a:spcPct val="101899"/>
              </a:lnSpc>
              <a:spcBef>
                <a:spcPts val="80"/>
              </a:spcBef>
            </a:pPr>
            <a:endParaRPr lang="en-GB" sz="900" spc="-20" dirty="0">
              <a:solidFill>
                <a:srgbClr val="FFFFFF"/>
              </a:solidFill>
              <a:latin typeface="Franklin Gothic Book"/>
              <a:cs typeface="Franklin Gothic Book"/>
            </a:endParaRPr>
          </a:p>
          <a:p>
            <a:pPr marL="12700" marR="5080">
              <a:lnSpc>
                <a:spcPct val="101899"/>
              </a:lnSpc>
              <a:spcBef>
                <a:spcPts val="80"/>
              </a:spcBef>
            </a:pPr>
            <a:r>
              <a:rPr lang="en-GB" sz="900" spc="-20" dirty="0">
                <a:solidFill>
                  <a:srgbClr val="FFFFFF"/>
                </a:solidFill>
                <a:latin typeface="Franklin Gothic Book"/>
                <a:cs typeface="Franklin Gothic Book"/>
              </a:rPr>
              <a:t>Model </a:t>
            </a:r>
            <a:r>
              <a:rPr lang="en-GB" sz="900" spc="-35" dirty="0">
                <a:solidFill>
                  <a:srgbClr val="FFFFFF"/>
                </a:solidFill>
                <a:latin typeface="Franklin Gothic Book"/>
                <a:cs typeface="Franklin Gothic Book"/>
              </a:rPr>
              <a:t>Law. </a:t>
            </a:r>
            <a:r>
              <a:rPr lang="en-GB" sz="900" spc="-15" dirty="0">
                <a:solidFill>
                  <a:srgbClr val="FFFFFF"/>
                </a:solidFill>
                <a:latin typeface="Franklin Gothic Book"/>
                <a:cs typeface="Franklin Gothic Book"/>
              </a:rPr>
              <a:t>Up </a:t>
            </a:r>
            <a:r>
              <a:rPr lang="en-GB" sz="900" spc="-20" dirty="0">
                <a:solidFill>
                  <a:srgbClr val="FFFFFF"/>
                </a:solidFill>
                <a:latin typeface="Franklin Gothic Book"/>
                <a:cs typeface="Franklin Gothic Book"/>
              </a:rPr>
              <a:t>till </a:t>
            </a:r>
            <a:r>
              <a:rPr lang="en-GB" sz="900" spc="-30" dirty="0">
                <a:solidFill>
                  <a:srgbClr val="FFFFFF"/>
                </a:solidFill>
                <a:latin typeface="Franklin Gothic Book"/>
                <a:cs typeface="Franklin Gothic Book"/>
              </a:rPr>
              <a:t>now, </a:t>
            </a:r>
            <a:r>
              <a:rPr lang="en-GB" sz="900" spc="-20" dirty="0">
                <a:solidFill>
                  <a:srgbClr val="FFFFFF"/>
                </a:solidFill>
                <a:latin typeface="Franklin Gothic Book"/>
                <a:cs typeface="Franklin Gothic Book"/>
              </a:rPr>
              <a:t>the experts </a:t>
            </a:r>
            <a:r>
              <a:rPr lang="en-GB" sz="900" spc="-30" dirty="0">
                <a:solidFill>
                  <a:srgbClr val="FFFFFF"/>
                </a:solidFill>
                <a:latin typeface="Franklin Gothic Book"/>
                <a:cs typeface="Franklin Gothic Book"/>
              </a:rPr>
              <a:t>have  </a:t>
            </a:r>
            <a:r>
              <a:rPr lang="en-GB" sz="900" spc="-25" dirty="0">
                <a:solidFill>
                  <a:srgbClr val="FFFFFF"/>
                </a:solidFill>
                <a:latin typeface="Franklin Gothic Book"/>
                <a:cs typeface="Franklin Gothic Book"/>
              </a:rPr>
              <a:t>processed </a:t>
            </a:r>
            <a:r>
              <a:rPr lang="en-GB" sz="900" dirty="0">
                <a:solidFill>
                  <a:srgbClr val="FFFFFF"/>
                </a:solidFill>
                <a:latin typeface="Franklin Gothic Book"/>
                <a:cs typeface="Franklin Gothic Book"/>
              </a:rPr>
              <a:t>a </a:t>
            </a:r>
            <a:r>
              <a:rPr lang="en-GB" sz="900" spc="-20" dirty="0">
                <a:solidFill>
                  <a:srgbClr val="FFFFFF"/>
                </a:solidFill>
                <a:latin typeface="Franklin Gothic Book"/>
                <a:cs typeface="Franklin Gothic Book"/>
              </a:rPr>
              <a:t>legal </a:t>
            </a:r>
            <a:r>
              <a:rPr lang="en-GB" sz="900" spc="-25" dirty="0">
                <a:solidFill>
                  <a:srgbClr val="FFFFFF"/>
                </a:solidFill>
                <a:latin typeface="Franklin Gothic Book"/>
                <a:cs typeface="Franklin Gothic Book"/>
              </a:rPr>
              <a:t>diagnostic </a:t>
            </a:r>
            <a:r>
              <a:rPr lang="en-GB" sz="900" spc="-15" dirty="0">
                <a:solidFill>
                  <a:srgbClr val="FFFFFF"/>
                </a:solidFill>
                <a:latin typeface="Franklin Gothic Book"/>
                <a:cs typeface="Franklin Gothic Book"/>
              </a:rPr>
              <a:t>of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legislation  </a:t>
            </a:r>
            <a:r>
              <a:rPr lang="en-GB" sz="900" spc="-15" dirty="0">
                <a:solidFill>
                  <a:srgbClr val="FFFFFF"/>
                </a:solidFill>
                <a:latin typeface="Franklin Gothic Book"/>
                <a:cs typeface="Franklin Gothic Book"/>
              </a:rPr>
              <a:t>in </a:t>
            </a:r>
            <a:r>
              <a:rPr lang="en-GB" sz="900" spc="-25" dirty="0">
                <a:solidFill>
                  <a:srgbClr val="FFFFFF"/>
                </a:solidFill>
                <a:latin typeface="Franklin Gothic Book"/>
                <a:cs typeface="Franklin Gothic Book"/>
              </a:rPr>
              <a:t>Armenia, Azerbaijan, Moldova, Mongolia  </a:t>
            </a:r>
            <a:r>
              <a:rPr lang="en-GB" sz="900" spc="-20" dirty="0">
                <a:solidFill>
                  <a:srgbClr val="FFFFFF"/>
                </a:solidFill>
                <a:latin typeface="Franklin Gothic Book"/>
                <a:cs typeface="Franklin Gothic Book"/>
              </a:rPr>
              <a:t>and </a:t>
            </a:r>
            <a:r>
              <a:rPr lang="en-GB" sz="900" spc="-25" dirty="0">
                <a:solidFill>
                  <a:srgbClr val="FFFFFF"/>
                </a:solidFill>
                <a:latin typeface="Franklin Gothic Book"/>
                <a:cs typeface="Franklin Gothic Book"/>
              </a:rPr>
              <a:t>Russia. </a:t>
            </a:r>
            <a:r>
              <a:rPr lang="en-GB" sz="900" spc="-15" dirty="0">
                <a:solidFill>
                  <a:srgbClr val="FFFFFF"/>
                </a:solidFill>
                <a:latin typeface="Franklin Gothic Book"/>
                <a:cs typeface="Franklin Gothic Book"/>
              </a:rPr>
              <a:t>In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diagnostic </a:t>
            </a:r>
            <a:r>
              <a:rPr lang="en-GB" sz="900" spc="-20" dirty="0">
                <a:solidFill>
                  <a:srgbClr val="FFFFFF"/>
                </a:solidFill>
                <a:latin typeface="Franklin Gothic Book"/>
                <a:cs typeface="Franklin Gothic Book"/>
              </a:rPr>
              <a:t>reports, </a:t>
            </a:r>
            <a:r>
              <a:rPr lang="en-GB" sz="900" spc="-25" dirty="0">
                <a:solidFill>
                  <a:srgbClr val="FFFFFF"/>
                </a:solidFill>
                <a:latin typeface="Franklin Gothic Book"/>
                <a:cs typeface="Franklin Gothic Book"/>
              </a:rPr>
              <a:t>the  efficacy </a:t>
            </a:r>
            <a:r>
              <a:rPr lang="en-GB" sz="900" spc="-15" dirty="0">
                <a:solidFill>
                  <a:srgbClr val="FFFFFF"/>
                </a:solidFill>
                <a:latin typeface="Franklin Gothic Book"/>
                <a:cs typeface="Franklin Gothic Book"/>
              </a:rPr>
              <a:t>of </a:t>
            </a:r>
            <a:r>
              <a:rPr lang="en-GB" sz="900" spc="-20" dirty="0">
                <a:solidFill>
                  <a:srgbClr val="FFFFFF"/>
                </a:solidFill>
                <a:latin typeface="Franklin Gothic Book"/>
                <a:cs typeface="Franklin Gothic Book"/>
              </a:rPr>
              <a:t>the primary and secondary </a:t>
            </a:r>
            <a:r>
              <a:rPr lang="en-GB" sz="900" spc="-25" dirty="0">
                <a:solidFill>
                  <a:srgbClr val="FFFFFF"/>
                </a:solidFill>
                <a:latin typeface="Franklin Gothic Book"/>
                <a:cs typeface="Franklin Gothic Book"/>
              </a:rPr>
              <a:t>public  procurement legislation </a:t>
            </a:r>
            <a:r>
              <a:rPr lang="en-GB" sz="900" spc="-20" dirty="0">
                <a:solidFill>
                  <a:srgbClr val="FFFFFF"/>
                </a:solidFill>
                <a:latin typeface="Franklin Gothic Book"/>
                <a:cs typeface="Franklin Gothic Book"/>
              </a:rPr>
              <a:t>has been </a:t>
            </a:r>
            <a:r>
              <a:rPr lang="en-GB" sz="900" spc="-25" dirty="0">
                <a:solidFill>
                  <a:srgbClr val="FFFFFF"/>
                </a:solidFill>
                <a:latin typeface="Franklin Gothic Book"/>
                <a:cs typeface="Franklin Gothic Book"/>
              </a:rPr>
              <a:t>assessed,  </a:t>
            </a:r>
            <a:r>
              <a:rPr lang="en-GB" sz="900" spc="-15" dirty="0">
                <a:solidFill>
                  <a:srgbClr val="FFFFFF"/>
                </a:solidFill>
                <a:latin typeface="Franklin Gothic Book"/>
                <a:cs typeface="Franklin Gothic Book"/>
              </a:rPr>
              <a:t>as </a:t>
            </a:r>
            <a:r>
              <a:rPr lang="en-GB" sz="900" spc="-30" dirty="0">
                <a:solidFill>
                  <a:srgbClr val="FFFFFF"/>
                </a:solidFill>
                <a:latin typeface="Franklin Gothic Book"/>
                <a:cs typeface="Franklin Gothic Book"/>
              </a:rPr>
              <a:t>have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manner </a:t>
            </a:r>
            <a:r>
              <a:rPr lang="en-GB" sz="900" spc="-15" dirty="0">
                <a:solidFill>
                  <a:srgbClr val="FFFFFF"/>
                </a:solidFill>
                <a:latin typeface="Franklin Gothic Book"/>
                <a:cs typeface="Franklin Gothic Book"/>
              </a:rPr>
              <a:t>of </a:t>
            </a:r>
            <a:r>
              <a:rPr lang="en-GB" sz="900" spc="-25" dirty="0">
                <a:solidFill>
                  <a:srgbClr val="FFFFFF"/>
                </a:solidFill>
                <a:latin typeface="Franklin Gothic Book"/>
                <a:cs typeface="Franklin Gothic Book"/>
              </a:rPr>
              <a:t>implementation </a:t>
            </a:r>
            <a:r>
              <a:rPr lang="en-GB" sz="900" spc="-15" dirty="0">
                <a:solidFill>
                  <a:srgbClr val="FFFFFF"/>
                </a:solidFill>
                <a:latin typeface="Franklin Gothic Book"/>
                <a:cs typeface="Franklin Gothic Book"/>
              </a:rPr>
              <a:t>of </a:t>
            </a:r>
            <a:r>
              <a:rPr lang="en-GB" sz="900" spc="-25" dirty="0">
                <a:solidFill>
                  <a:srgbClr val="FFFFFF"/>
                </a:solidFill>
                <a:latin typeface="Franklin Gothic Book"/>
                <a:cs typeface="Franklin Gothic Book"/>
              </a:rPr>
              <a:t>the  legislation </a:t>
            </a:r>
            <a:r>
              <a:rPr lang="en-GB" sz="900" spc="-20" dirty="0">
                <a:solidFill>
                  <a:srgbClr val="FFFFFF"/>
                </a:solidFill>
                <a:latin typeface="Franklin Gothic Book"/>
                <a:cs typeface="Franklin Gothic Book"/>
              </a:rPr>
              <a:t>and local </a:t>
            </a:r>
            <a:r>
              <a:rPr lang="en-GB" sz="900" spc="-25" dirty="0">
                <a:solidFill>
                  <a:srgbClr val="FFFFFF"/>
                </a:solidFill>
                <a:latin typeface="Franklin Gothic Book"/>
                <a:cs typeface="Franklin Gothic Book"/>
              </a:rPr>
              <a:t>procurement</a:t>
            </a:r>
            <a:r>
              <a:rPr lang="en-GB" sz="900" spc="-130"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practice.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diagnostic </a:t>
            </a:r>
            <a:r>
              <a:rPr lang="en-GB" sz="900" spc="-20" dirty="0">
                <a:solidFill>
                  <a:srgbClr val="FFFFFF"/>
                </a:solidFill>
                <a:latin typeface="Franklin Gothic Book"/>
                <a:cs typeface="Franklin Gothic Book"/>
              </a:rPr>
              <a:t>reports </a:t>
            </a:r>
            <a:r>
              <a:rPr lang="en-GB" sz="900" spc="-25" dirty="0">
                <a:solidFill>
                  <a:srgbClr val="FFFFFF"/>
                </a:solidFill>
                <a:latin typeface="Franklin Gothic Book"/>
                <a:cs typeface="Franklin Gothic Book"/>
              </a:rPr>
              <a:t>reflecting </a:t>
            </a:r>
            <a:r>
              <a:rPr lang="en-GB" sz="900" spc="-20" dirty="0">
                <a:solidFill>
                  <a:srgbClr val="FFFFFF"/>
                </a:solidFill>
                <a:latin typeface="Franklin Gothic Book"/>
                <a:cs typeface="Franklin Gothic Book"/>
              </a:rPr>
              <a:t>the</a:t>
            </a:r>
            <a:r>
              <a:rPr lang="en-GB" sz="900" spc="-165" dirty="0">
                <a:solidFill>
                  <a:srgbClr val="FFFFFF"/>
                </a:solidFill>
                <a:latin typeface="Franklin Gothic Book"/>
                <a:cs typeface="Franklin Gothic Book"/>
              </a:rPr>
              <a:t> </a:t>
            </a:r>
            <a:r>
              <a:rPr lang="en-GB" sz="900" spc="-30" dirty="0">
                <a:solidFill>
                  <a:srgbClr val="FFFFFF"/>
                </a:solidFill>
                <a:latin typeface="Franklin Gothic Book"/>
                <a:cs typeface="Franklin Gothic Book"/>
              </a:rPr>
              <a:t>findings  </a:t>
            </a:r>
            <a:r>
              <a:rPr lang="en-GB" sz="900" spc="-25" dirty="0">
                <a:solidFill>
                  <a:srgbClr val="FFFFFF"/>
                </a:solidFill>
                <a:latin typeface="Franklin Gothic Book"/>
                <a:cs typeface="Franklin Gothic Book"/>
              </a:rPr>
              <a:t>for </a:t>
            </a:r>
            <a:r>
              <a:rPr lang="en-GB" sz="900" spc="-20" dirty="0">
                <a:solidFill>
                  <a:srgbClr val="FFFFFF"/>
                </a:solidFill>
                <a:latin typeface="Franklin Gothic Book"/>
                <a:cs typeface="Franklin Gothic Book"/>
              </a:rPr>
              <a:t>each country </a:t>
            </a:r>
            <a:r>
              <a:rPr lang="en-GB" sz="900" spc="-25" dirty="0">
                <a:solidFill>
                  <a:srgbClr val="FFFFFF"/>
                </a:solidFill>
                <a:latin typeface="Franklin Gothic Book"/>
                <a:cs typeface="Franklin Gothic Book"/>
              </a:rPr>
              <a:t>were discussed </a:t>
            </a:r>
            <a:r>
              <a:rPr lang="en-GB" sz="900" spc="-15" dirty="0">
                <a:solidFill>
                  <a:srgbClr val="FFFFFF"/>
                </a:solidFill>
                <a:latin typeface="Franklin Gothic Book"/>
                <a:cs typeface="Franklin Gothic Book"/>
              </a:rPr>
              <a:t>at </a:t>
            </a:r>
            <a:r>
              <a:rPr lang="en-GB" sz="900" spc="-25" dirty="0">
                <a:solidFill>
                  <a:srgbClr val="FFFFFF"/>
                </a:solidFill>
                <a:latin typeface="Franklin Gothic Book"/>
                <a:cs typeface="Franklin Gothic Book"/>
              </a:rPr>
              <a:t>policy  workshops organised </a:t>
            </a:r>
            <a:r>
              <a:rPr lang="en-GB" sz="900" spc="-20" dirty="0">
                <a:solidFill>
                  <a:srgbClr val="FFFFFF"/>
                </a:solidFill>
                <a:latin typeface="Franklin Gothic Book"/>
                <a:cs typeface="Franklin Gothic Book"/>
              </a:rPr>
              <a:t>under the </a:t>
            </a:r>
            <a:r>
              <a:rPr lang="en-GB" sz="900" spc="-25" dirty="0">
                <a:solidFill>
                  <a:srgbClr val="FFFFFF"/>
                </a:solidFill>
                <a:latin typeface="Franklin Gothic Book"/>
                <a:cs typeface="Franklin Gothic Book"/>
              </a:rPr>
              <a:t>Initiative in  </a:t>
            </a:r>
            <a:r>
              <a:rPr lang="en-GB" sz="900" spc="-35" dirty="0">
                <a:solidFill>
                  <a:srgbClr val="FFFFFF"/>
                </a:solidFill>
                <a:latin typeface="Franklin Gothic Book"/>
                <a:cs typeface="Franklin Gothic Book"/>
              </a:rPr>
              <a:t>Yerevan, </a:t>
            </a:r>
            <a:r>
              <a:rPr lang="en-GB" sz="900" spc="-25" dirty="0">
                <a:solidFill>
                  <a:srgbClr val="FFFFFF"/>
                </a:solidFill>
                <a:latin typeface="Franklin Gothic Book"/>
                <a:cs typeface="Franklin Gothic Book"/>
              </a:rPr>
              <a:t>Armenia </a:t>
            </a:r>
            <a:r>
              <a:rPr lang="en-GB" sz="900" spc="-15" dirty="0">
                <a:solidFill>
                  <a:srgbClr val="FFFFFF"/>
                </a:solidFill>
                <a:latin typeface="Franklin Gothic Book"/>
                <a:cs typeface="Franklin Gothic Book"/>
              </a:rPr>
              <a:t>on </a:t>
            </a:r>
            <a:r>
              <a:rPr lang="en-GB" sz="900" spc="-30" dirty="0">
                <a:solidFill>
                  <a:srgbClr val="FFFFFF"/>
                </a:solidFill>
                <a:latin typeface="Franklin Gothic Book"/>
                <a:cs typeface="Franklin Gothic Book"/>
              </a:rPr>
              <a:t>10-11 </a:t>
            </a:r>
            <a:r>
              <a:rPr lang="en-GB" sz="900" spc="-25" dirty="0">
                <a:solidFill>
                  <a:srgbClr val="FFFFFF"/>
                </a:solidFill>
                <a:latin typeface="Franklin Gothic Book"/>
                <a:cs typeface="Franklin Gothic Book"/>
              </a:rPr>
              <a:t>October</a:t>
            </a:r>
            <a:r>
              <a:rPr lang="en-GB" sz="900" spc="-135" dirty="0">
                <a:solidFill>
                  <a:srgbClr val="FFFFFF"/>
                </a:solidFill>
                <a:latin typeface="Franklin Gothic Book"/>
                <a:cs typeface="Franklin Gothic Book"/>
              </a:rPr>
              <a:t> </a:t>
            </a:r>
            <a:r>
              <a:rPr lang="en-GB" sz="900" spc="-35" dirty="0">
                <a:solidFill>
                  <a:srgbClr val="FFFFFF"/>
                </a:solidFill>
                <a:latin typeface="Franklin Gothic Book"/>
                <a:cs typeface="Franklin Gothic Book"/>
              </a:rPr>
              <a:t>2011, </a:t>
            </a:r>
          </a:p>
          <a:p>
            <a:pPr marL="12700" marR="5080">
              <a:lnSpc>
                <a:spcPct val="101899"/>
              </a:lnSpc>
              <a:spcBef>
                <a:spcPts val="80"/>
              </a:spcBef>
            </a:pPr>
            <a:endParaRPr lang="en-GB" sz="900" spc="-35" dirty="0">
              <a:solidFill>
                <a:srgbClr val="FFFFFF"/>
              </a:solidFill>
              <a:latin typeface="Franklin Gothic Book"/>
              <a:cs typeface="Franklin Gothic Book"/>
            </a:endParaRPr>
          </a:p>
          <a:p>
            <a:pPr marL="12700" marR="5080">
              <a:lnSpc>
                <a:spcPct val="101899"/>
              </a:lnSpc>
              <a:spcBef>
                <a:spcPts val="80"/>
              </a:spcBef>
            </a:pPr>
            <a:r>
              <a:rPr lang="en-GB" sz="900" spc="-20" dirty="0">
                <a:solidFill>
                  <a:srgbClr val="FFFFFF"/>
                </a:solidFill>
                <a:latin typeface="Franklin Gothic Book"/>
                <a:cs typeface="Franklin Gothic Book"/>
              </a:rPr>
              <a:t>and</a:t>
            </a:r>
            <a:r>
              <a:rPr lang="en-GB" sz="900" spc="-50" dirty="0">
                <a:solidFill>
                  <a:srgbClr val="FFFFFF"/>
                </a:solidFill>
                <a:latin typeface="Franklin Gothic Book"/>
                <a:cs typeface="Franklin Gothic Book"/>
              </a:rPr>
              <a:t> </a:t>
            </a:r>
            <a:r>
              <a:rPr lang="en-GB" sz="900" spc="-15" dirty="0">
                <a:solidFill>
                  <a:srgbClr val="FFFFFF"/>
                </a:solidFill>
                <a:latin typeface="Franklin Gothic Book"/>
                <a:cs typeface="Franklin Gothic Book"/>
              </a:rPr>
              <a:t>in</a:t>
            </a:r>
            <a:r>
              <a:rPr lang="en-GB" sz="900" spc="-55"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Chisinau,</a:t>
            </a:r>
            <a:r>
              <a:rPr lang="en-GB" sz="900" spc="-45"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Moldova</a:t>
            </a:r>
            <a:r>
              <a:rPr lang="en-GB" sz="900" spc="-50" dirty="0">
                <a:solidFill>
                  <a:srgbClr val="FFFFFF"/>
                </a:solidFill>
                <a:latin typeface="Franklin Gothic Book"/>
                <a:cs typeface="Franklin Gothic Book"/>
              </a:rPr>
              <a:t> </a:t>
            </a:r>
            <a:r>
              <a:rPr lang="en-GB" sz="900" spc="-15" dirty="0">
                <a:solidFill>
                  <a:srgbClr val="FFFFFF"/>
                </a:solidFill>
                <a:latin typeface="Franklin Gothic Book"/>
                <a:cs typeface="Franklin Gothic Book"/>
              </a:rPr>
              <a:t>on</a:t>
            </a:r>
            <a:r>
              <a:rPr lang="en-GB" sz="900" spc="-50" dirty="0">
                <a:solidFill>
                  <a:srgbClr val="FFFFFF"/>
                </a:solidFill>
                <a:latin typeface="Franklin Gothic Book"/>
                <a:cs typeface="Franklin Gothic Book"/>
              </a:rPr>
              <a:t> </a:t>
            </a:r>
            <a:r>
              <a:rPr lang="en-GB" sz="900" spc="-30" dirty="0">
                <a:solidFill>
                  <a:srgbClr val="FFFFFF"/>
                </a:solidFill>
                <a:latin typeface="Franklin Gothic Book"/>
                <a:cs typeface="Franklin Gothic Book"/>
              </a:rPr>
              <a:t>13-14</a:t>
            </a:r>
            <a:r>
              <a:rPr lang="en-GB" sz="900" spc="-50"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December  </a:t>
            </a:r>
            <a:r>
              <a:rPr lang="en-GB" sz="900" spc="-35" dirty="0">
                <a:solidFill>
                  <a:srgbClr val="FFFFFF"/>
                </a:solidFill>
                <a:latin typeface="Franklin Gothic Book"/>
                <a:cs typeface="Franklin Gothic Book"/>
              </a:rPr>
              <a:t>2011. </a:t>
            </a:r>
            <a:r>
              <a:rPr lang="en-GB" sz="900" spc="-30" dirty="0">
                <a:solidFill>
                  <a:srgbClr val="FFFFFF"/>
                </a:solidFill>
                <a:latin typeface="Franklin Gothic Book"/>
                <a:cs typeface="Franklin Gothic Book"/>
              </a:rPr>
              <a:t>Key </a:t>
            </a:r>
            <a:r>
              <a:rPr lang="en-GB" sz="900" spc="-20" dirty="0">
                <a:solidFill>
                  <a:srgbClr val="FFFFFF"/>
                </a:solidFill>
                <a:latin typeface="Franklin Gothic Book"/>
                <a:cs typeface="Franklin Gothic Book"/>
              </a:rPr>
              <a:t>local experts and </a:t>
            </a:r>
            <a:r>
              <a:rPr lang="en-GB" sz="900" spc="-25" dirty="0">
                <a:solidFill>
                  <a:srgbClr val="FFFFFF"/>
                </a:solidFill>
                <a:latin typeface="Franklin Gothic Book"/>
                <a:cs typeface="Franklin Gothic Book"/>
              </a:rPr>
              <a:t>policy-makers  </a:t>
            </a:r>
            <a:r>
              <a:rPr lang="en-GB" sz="900" spc="-20" dirty="0">
                <a:solidFill>
                  <a:srgbClr val="FFFFFF"/>
                </a:solidFill>
                <a:latin typeface="Franklin Gothic Book"/>
                <a:cs typeface="Franklin Gothic Book"/>
              </a:rPr>
              <a:t>also </a:t>
            </a:r>
            <a:r>
              <a:rPr lang="en-GB" sz="900" spc="-25" dirty="0">
                <a:solidFill>
                  <a:srgbClr val="FFFFFF"/>
                </a:solidFill>
                <a:latin typeface="Franklin Gothic Book"/>
                <a:cs typeface="Franklin Gothic Book"/>
              </a:rPr>
              <a:t>participated </a:t>
            </a:r>
            <a:r>
              <a:rPr lang="en-GB" sz="900" spc="-15" dirty="0">
                <a:solidFill>
                  <a:srgbClr val="FFFFFF"/>
                </a:solidFill>
                <a:latin typeface="Franklin Gothic Book"/>
                <a:cs typeface="Franklin Gothic Book"/>
              </a:rPr>
              <a:t>in </a:t>
            </a:r>
            <a:r>
              <a:rPr lang="en-GB" sz="900" spc="-20" dirty="0">
                <a:solidFill>
                  <a:srgbClr val="FFFFFF"/>
                </a:solidFill>
                <a:latin typeface="Franklin Gothic Book"/>
                <a:cs typeface="Franklin Gothic Book"/>
              </a:rPr>
              <a:t>these </a:t>
            </a:r>
            <a:r>
              <a:rPr lang="en-GB" sz="900" spc="-25" dirty="0">
                <a:solidFill>
                  <a:srgbClr val="FFFFFF"/>
                </a:solidFill>
                <a:latin typeface="Franklin Gothic Book"/>
                <a:cs typeface="Franklin Gothic Book"/>
              </a:rPr>
              <a:t>workshops. </a:t>
            </a:r>
            <a:r>
              <a:rPr lang="en-GB" sz="900" spc="-20" dirty="0">
                <a:solidFill>
                  <a:srgbClr val="FFFFFF"/>
                </a:solidFill>
                <a:latin typeface="Franklin Gothic Book"/>
                <a:cs typeface="Franklin Gothic Book"/>
              </a:rPr>
              <a:t>Based  </a:t>
            </a:r>
            <a:r>
              <a:rPr lang="en-GB" sz="900" spc="-15" dirty="0">
                <a:solidFill>
                  <a:srgbClr val="FFFFFF"/>
                </a:solidFill>
                <a:latin typeface="Franklin Gothic Book"/>
                <a:cs typeface="Franklin Gothic Book"/>
              </a:rPr>
              <a:t>on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conclusions </a:t>
            </a:r>
            <a:r>
              <a:rPr lang="en-GB" sz="900" spc="-15" dirty="0">
                <a:solidFill>
                  <a:srgbClr val="FFFFFF"/>
                </a:solidFill>
                <a:latin typeface="Franklin Gothic Book"/>
                <a:cs typeface="Franklin Gothic Book"/>
              </a:rPr>
              <a:t>at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workshops, </a:t>
            </a:r>
            <a:r>
              <a:rPr lang="en-GB" sz="900" dirty="0">
                <a:solidFill>
                  <a:srgbClr val="FFFFFF"/>
                </a:solidFill>
                <a:latin typeface="Franklin Gothic Book"/>
                <a:cs typeface="Franklin Gothic Book"/>
              </a:rPr>
              <a:t>a  </a:t>
            </a:r>
            <a:r>
              <a:rPr lang="en-GB" sz="900" spc="-25" dirty="0">
                <a:solidFill>
                  <a:srgbClr val="FFFFFF"/>
                </a:solidFill>
                <a:latin typeface="Franklin Gothic Book"/>
                <a:cs typeface="Franklin Gothic Book"/>
              </a:rPr>
              <a:t>reform</a:t>
            </a:r>
            <a:r>
              <a:rPr lang="en-GB" sz="900" spc="-50"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work</a:t>
            </a:r>
            <a:r>
              <a:rPr lang="en-GB" sz="900" spc="-45" dirty="0">
                <a:solidFill>
                  <a:srgbClr val="FFFFFF"/>
                </a:solidFill>
                <a:latin typeface="Franklin Gothic Book"/>
                <a:cs typeface="Franklin Gothic Book"/>
              </a:rPr>
              <a:t> </a:t>
            </a:r>
            <a:r>
              <a:rPr lang="en-GB" sz="900" spc="-20" dirty="0">
                <a:solidFill>
                  <a:srgbClr val="FFFFFF"/>
                </a:solidFill>
                <a:latin typeface="Franklin Gothic Book"/>
                <a:cs typeface="Franklin Gothic Book"/>
              </a:rPr>
              <a:t>plan</a:t>
            </a:r>
            <a:r>
              <a:rPr lang="en-GB" sz="900" spc="-55" dirty="0">
                <a:solidFill>
                  <a:srgbClr val="FFFFFF"/>
                </a:solidFill>
                <a:latin typeface="Franklin Gothic Book"/>
                <a:cs typeface="Franklin Gothic Book"/>
              </a:rPr>
              <a:t> </a:t>
            </a:r>
            <a:r>
              <a:rPr lang="en-GB" sz="900" spc="-20" dirty="0">
                <a:solidFill>
                  <a:srgbClr val="FFFFFF"/>
                </a:solidFill>
                <a:latin typeface="Franklin Gothic Book"/>
                <a:cs typeface="Franklin Gothic Book"/>
              </a:rPr>
              <a:t>has</a:t>
            </a:r>
            <a:r>
              <a:rPr lang="en-GB" sz="900" spc="-50" dirty="0">
                <a:solidFill>
                  <a:srgbClr val="FFFFFF"/>
                </a:solidFill>
                <a:latin typeface="Franklin Gothic Book"/>
                <a:cs typeface="Franklin Gothic Book"/>
              </a:rPr>
              <a:t> </a:t>
            </a:r>
            <a:r>
              <a:rPr lang="en-GB" sz="900" spc="-20" dirty="0">
                <a:solidFill>
                  <a:srgbClr val="FFFFFF"/>
                </a:solidFill>
                <a:latin typeface="Franklin Gothic Book"/>
                <a:cs typeface="Franklin Gothic Book"/>
              </a:rPr>
              <a:t>been</a:t>
            </a:r>
            <a:r>
              <a:rPr lang="en-GB" sz="900" spc="-45" dirty="0">
                <a:solidFill>
                  <a:srgbClr val="FFFFFF"/>
                </a:solidFill>
                <a:latin typeface="Franklin Gothic Book"/>
                <a:cs typeface="Franklin Gothic Book"/>
              </a:rPr>
              <a:t> </a:t>
            </a:r>
            <a:r>
              <a:rPr lang="en-GB" sz="900" spc="-30" dirty="0">
                <a:solidFill>
                  <a:srgbClr val="FFFFFF"/>
                </a:solidFill>
                <a:latin typeface="Franklin Gothic Book"/>
                <a:cs typeface="Franklin Gothic Book"/>
              </a:rPr>
              <a:t>developed</a:t>
            </a:r>
            <a:r>
              <a:rPr lang="en-GB" sz="900" spc="-55"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that</a:t>
            </a:r>
            <a:r>
              <a:rPr lang="en-GB" sz="900" dirty="0">
                <a:latin typeface="Franklin Gothic Book"/>
                <a:cs typeface="Franklin Gothic Book"/>
              </a:rPr>
              <a:t> </a:t>
            </a:r>
            <a:r>
              <a:rPr lang="en-GB" sz="900" spc="-20" dirty="0">
                <a:solidFill>
                  <a:srgbClr val="FFFFFF"/>
                </a:solidFill>
                <a:latin typeface="Franklin Gothic Book"/>
                <a:cs typeface="Franklin Gothic Book"/>
              </a:rPr>
              <a:t>will </a:t>
            </a:r>
            <a:r>
              <a:rPr lang="en-GB" sz="900" spc="-30" dirty="0">
                <a:solidFill>
                  <a:srgbClr val="FFFFFF"/>
                </a:solidFill>
                <a:latin typeface="Franklin Gothic Book"/>
                <a:cs typeface="Franklin Gothic Book"/>
              </a:rPr>
              <a:t>provide </a:t>
            </a:r>
            <a:r>
              <a:rPr lang="en-GB" sz="900" dirty="0">
                <a:solidFill>
                  <a:srgbClr val="FFFFFF"/>
                </a:solidFill>
                <a:latin typeface="Franklin Gothic Book"/>
                <a:cs typeface="Franklin Gothic Book"/>
              </a:rPr>
              <a:t>a </a:t>
            </a:r>
            <a:r>
              <a:rPr lang="en-GB" sz="900" spc="-20" dirty="0">
                <a:solidFill>
                  <a:srgbClr val="FFFFFF"/>
                </a:solidFill>
                <a:latin typeface="Franklin Gothic Book"/>
                <a:cs typeface="Franklin Gothic Book"/>
              </a:rPr>
              <a:t>basis </a:t>
            </a:r>
            <a:r>
              <a:rPr lang="en-GB" sz="900" spc="-25" dirty="0">
                <a:solidFill>
                  <a:srgbClr val="FFFFFF"/>
                </a:solidFill>
                <a:latin typeface="Franklin Gothic Book"/>
                <a:cs typeface="Franklin Gothic Book"/>
              </a:rPr>
              <a:t>for technical cooperation  projects </a:t>
            </a:r>
            <a:r>
              <a:rPr lang="en-GB" sz="900" spc="-20" dirty="0">
                <a:solidFill>
                  <a:srgbClr val="FFFFFF"/>
                </a:solidFill>
                <a:latin typeface="Franklin Gothic Book"/>
                <a:cs typeface="Franklin Gothic Book"/>
              </a:rPr>
              <a:t>with the </a:t>
            </a:r>
            <a:r>
              <a:rPr lang="en-GB" sz="900" spc="-25" dirty="0">
                <a:solidFill>
                  <a:srgbClr val="FFFFFF"/>
                </a:solidFill>
                <a:latin typeface="Franklin Gothic Book"/>
                <a:cs typeface="Franklin Gothic Book"/>
              </a:rPr>
              <a:t>Armenian </a:t>
            </a:r>
            <a:r>
              <a:rPr lang="en-GB" sz="900" spc="-20" dirty="0">
                <a:solidFill>
                  <a:srgbClr val="FFFFFF"/>
                </a:solidFill>
                <a:latin typeface="Franklin Gothic Book"/>
                <a:cs typeface="Franklin Gothic Book"/>
              </a:rPr>
              <a:t>and </a:t>
            </a:r>
            <a:r>
              <a:rPr lang="en-GB" sz="900" spc="-30" dirty="0">
                <a:solidFill>
                  <a:srgbClr val="FFFFFF"/>
                </a:solidFill>
                <a:latin typeface="Franklin Gothic Book"/>
                <a:cs typeface="Franklin Gothic Book"/>
              </a:rPr>
              <a:t>Moldovan  governments. </a:t>
            </a:r>
            <a:r>
              <a:rPr lang="en-GB" sz="900" spc="-25" dirty="0">
                <a:solidFill>
                  <a:srgbClr val="FFFFFF"/>
                </a:solidFill>
                <a:latin typeface="Franklin Gothic Book"/>
                <a:cs typeface="Franklin Gothic Book"/>
              </a:rPr>
              <a:t>Preparation for </a:t>
            </a:r>
            <a:r>
              <a:rPr lang="en-GB" sz="900" spc="-20" dirty="0">
                <a:solidFill>
                  <a:srgbClr val="FFFFFF"/>
                </a:solidFill>
                <a:latin typeface="Franklin Gothic Book"/>
                <a:cs typeface="Franklin Gothic Book"/>
              </a:rPr>
              <a:t>further </a:t>
            </a:r>
            <a:r>
              <a:rPr lang="en-GB" sz="900" spc="-25" dirty="0">
                <a:solidFill>
                  <a:srgbClr val="FFFFFF"/>
                </a:solidFill>
                <a:latin typeface="Franklin Gothic Book"/>
                <a:cs typeface="Franklin Gothic Book"/>
              </a:rPr>
              <a:t>policy  workshops </a:t>
            </a:r>
            <a:r>
              <a:rPr lang="en-GB" sz="900" spc="-15" dirty="0">
                <a:solidFill>
                  <a:srgbClr val="FFFFFF"/>
                </a:solidFill>
                <a:latin typeface="Franklin Gothic Book"/>
                <a:cs typeface="Franklin Gothic Book"/>
              </a:rPr>
              <a:t>in </a:t>
            </a:r>
            <a:r>
              <a:rPr lang="en-GB" sz="900" spc="-20" dirty="0">
                <a:solidFill>
                  <a:srgbClr val="FFFFFF"/>
                </a:solidFill>
                <a:latin typeface="Franklin Gothic Book"/>
                <a:cs typeface="Franklin Gothic Book"/>
              </a:rPr>
              <a:t>the </a:t>
            </a:r>
            <a:r>
              <a:rPr lang="en-GB" sz="900" spc="-25" dirty="0">
                <a:solidFill>
                  <a:srgbClr val="FFFFFF"/>
                </a:solidFill>
                <a:latin typeface="Franklin Gothic Book"/>
                <a:cs typeface="Franklin Gothic Book"/>
              </a:rPr>
              <a:t>region </a:t>
            </a:r>
            <a:r>
              <a:rPr lang="en-GB" sz="900" spc="-15" dirty="0">
                <a:solidFill>
                  <a:srgbClr val="FFFFFF"/>
                </a:solidFill>
                <a:latin typeface="Franklin Gothic Book"/>
                <a:cs typeface="Franklin Gothic Book"/>
              </a:rPr>
              <a:t>is </a:t>
            </a:r>
            <a:r>
              <a:rPr lang="en-GB" sz="900" spc="-30" dirty="0">
                <a:solidFill>
                  <a:srgbClr val="FFFFFF"/>
                </a:solidFill>
                <a:latin typeface="Franklin Gothic Book"/>
                <a:cs typeface="Franklin Gothic Book"/>
              </a:rPr>
              <a:t>underway, </a:t>
            </a:r>
            <a:r>
              <a:rPr lang="en-GB" sz="900" spc="-25" dirty="0">
                <a:solidFill>
                  <a:srgbClr val="FFFFFF"/>
                </a:solidFill>
                <a:latin typeface="Franklin Gothic Book"/>
                <a:cs typeface="Franklin Gothic Book"/>
              </a:rPr>
              <a:t>with  workshops </a:t>
            </a:r>
            <a:r>
              <a:rPr lang="en-GB" sz="900" spc="-15" dirty="0">
                <a:solidFill>
                  <a:srgbClr val="FFFFFF"/>
                </a:solidFill>
                <a:latin typeface="Franklin Gothic Book"/>
                <a:cs typeface="Franklin Gothic Book"/>
              </a:rPr>
              <a:t>in</a:t>
            </a:r>
            <a:r>
              <a:rPr lang="en-GB" sz="900" spc="-170" dirty="0">
                <a:solidFill>
                  <a:srgbClr val="FFFFFF"/>
                </a:solidFill>
                <a:latin typeface="Franklin Gothic Book"/>
                <a:cs typeface="Franklin Gothic Book"/>
              </a:rPr>
              <a:t> </a:t>
            </a:r>
            <a:r>
              <a:rPr lang="en-GB" sz="900" spc="-25" dirty="0">
                <a:solidFill>
                  <a:srgbClr val="FFFFFF"/>
                </a:solidFill>
                <a:latin typeface="Franklin Gothic Book"/>
                <a:cs typeface="Franklin Gothic Book"/>
              </a:rPr>
              <a:t>Azerbaijan, </a:t>
            </a:r>
            <a:r>
              <a:rPr lang="en-GB" sz="900" spc="-30" dirty="0">
                <a:solidFill>
                  <a:srgbClr val="FFFFFF"/>
                </a:solidFill>
                <a:latin typeface="Franklin Gothic Book"/>
                <a:cs typeface="Franklin Gothic Book"/>
              </a:rPr>
              <a:t>Kyrgyz </a:t>
            </a:r>
            <a:r>
              <a:rPr lang="en-GB" sz="900" spc="-25" dirty="0">
                <a:solidFill>
                  <a:srgbClr val="FFFFFF"/>
                </a:solidFill>
                <a:latin typeface="Franklin Gothic Book"/>
                <a:cs typeface="Franklin Gothic Book"/>
              </a:rPr>
              <a:t>Republic and  </a:t>
            </a:r>
            <a:r>
              <a:rPr lang="en-GB" sz="900" spc="-20" dirty="0">
                <a:solidFill>
                  <a:srgbClr val="FFFFFF"/>
                </a:solidFill>
                <a:latin typeface="Franklin Gothic Book"/>
                <a:cs typeface="Franklin Gothic Book"/>
              </a:rPr>
              <a:t>Mongolia scheduled to take place </a:t>
            </a:r>
            <a:r>
              <a:rPr lang="en-GB" sz="900" spc="-10" dirty="0">
                <a:solidFill>
                  <a:srgbClr val="FFFFFF"/>
                </a:solidFill>
                <a:latin typeface="Franklin Gothic Book"/>
                <a:cs typeface="Franklin Gothic Book"/>
              </a:rPr>
              <a:t>in</a:t>
            </a:r>
            <a:r>
              <a:rPr lang="en-GB" sz="900" spc="55" dirty="0">
                <a:solidFill>
                  <a:srgbClr val="FFFFFF"/>
                </a:solidFill>
                <a:latin typeface="Franklin Gothic Book"/>
                <a:cs typeface="Franklin Gothic Book"/>
              </a:rPr>
              <a:t> </a:t>
            </a:r>
            <a:r>
              <a:rPr lang="en-GB" sz="900" spc="-30" dirty="0">
                <a:solidFill>
                  <a:srgbClr val="FFFFFF"/>
                </a:solidFill>
                <a:latin typeface="Franklin Gothic Book"/>
                <a:cs typeface="Franklin Gothic Book"/>
              </a:rPr>
              <a:t>2012.</a:t>
            </a:r>
            <a:endParaRPr lang="en-GB" sz="900" dirty="0">
              <a:latin typeface="Franklin Gothic Book"/>
              <a:cs typeface="Franklin Gothic Book"/>
            </a:endParaRPr>
          </a:p>
          <a:p>
            <a:pPr marL="12700" marR="5080">
              <a:lnSpc>
                <a:spcPct val="101899"/>
              </a:lnSpc>
              <a:spcBef>
                <a:spcPts val="484"/>
              </a:spcBef>
            </a:pPr>
            <a:endParaRPr sz="900" dirty="0">
              <a:latin typeface="Franklin Gothic Book"/>
              <a:cs typeface="Franklin Gothic Book"/>
            </a:endParaRPr>
          </a:p>
        </p:txBody>
      </p:sp>
      <p:sp>
        <p:nvSpPr>
          <p:cNvPr id="98" name="object 98"/>
          <p:cNvSpPr txBox="1"/>
          <p:nvPr/>
        </p:nvSpPr>
        <p:spPr>
          <a:xfrm>
            <a:off x="491299" y="7717803"/>
            <a:ext cx="4426585" cy="330200"/>
          </a:xfrm>
          <a:prstGeom prst="rect">
            <a:avLst/>
          </a:prstGeom>
        </p:spPr>
        <p:txBody>
          <a:bodyPr vert="horz" wrap="square" lIns="0" tIns="12700" rIns="0" bIns="0" rtlCol="0">
            <a:spAutoFit/>
          </a:bodyPr>
          <a:lstStyle/>
          <a:p>
            <a:pPr marL="12700">
              <a:lnSpc>
                <a:spcPct val="100000"/>
              </a:lnSpc>
              <a:spcBef>
                <a:spcPts val="100"/>
              </a:spcBef>
            </a:pPr>
            <a:r>
              <a:rPr sz="2000" b="1" spc="-35" dirty="0">
                <a:solidFill>
                  <a:srgbClr val="FFFFFF"/>
                </a:solidFill>
                <a:latin typeface="ITC Franklin Gothic"/>
                <a:cs typeface="ITC Franklin Gothic"/>
              </a:rPr>
              <a:t>CURRENT </a:t>
            </a:r>
            <a:r>
              <a:rPr sz="2000" b="1" spc="-40" dirty="0">
                <a:solidFill>
                  <a:srgbClr val="FFFFFF"/>
                </a:solidFill>
                <a:latin typeface="ITC Franklin Gothic"/>
                <a:cs typeface="ITC Franklin Gothic"/>
              </a:rPr>
              <a:t>ACTIVITIES </a:t>
            </a:r>
            <a:r>
              <a:rPr sz="2000" b="1" spc="-30" dirty="0">
                <a:solidFill>
                  <a:srgbClr val="FFFFFF"/>
                </a:solidFill>
                <a:latin typeface="ITC Franklin Gothic"/>
                <a:cs typeface="ITC Franklin Gothic"/>
              </a:rPr>
              <a:t>AND NEXT</a:t>
            </a:r>
            <a:r>
              <a:rPr sz="2000" b="1" spc="-290" dirty="0">
                <a:solidFill>
                  <a:srgbClr val="FFFFFF"/>
                </a:solidFill>
                <a:latin typeface="ITC Franklin Gothic"/>
                <a:cs typeface="ITC Franklin Gothic"/>
              </a:rPr>
              <a:t> </a:t>
            </a:r>
            <a:r>
              <a:rPr sz="2000" b="1" spc="-40" dirty="0">
                <a:solidFill>
                  <a:srgbClr val="FFFFFF"/>
                </a:solidFill>
                <a:latin typeface="ITC Franklin Gothic"/>
                <a:cs typeface="ITC Franklin Gothic"/>
              </a:rPr>
              <a:t>STEPS</a:t>
            </a:r>
            <a:endParaRPr sz="2000" dirty="0">
              <a:latin typeface="ITC Franklin Gothic"/>
              <a:cs typeface="ITC Franklin Gothic"/>
            </a:endParaRPr>
          </a:p>
        </p:txBody>
      </p:sp>
      <p:grpSp>
        <p:nvGrpSpPr>
          <p:cNvPr id="99" name="object 99"/>
          <p:cNvGrpSpPr/>
          <p:nvPr/>
        </p:nvGrpSpPr>
        <p:grpSpPr>
          <a:xfrm>
            <a:off x="4870599" y="2970003"/>
            <a:ext cx="2581910" cy="5166360"/>
            <a:chOff x="4870599" y="2970003"/>
            <a:chExt cx="2581910" cy="5166360"/>
          </a:xfrm>
        </p:grpSpPr>
        <p:sp>
          <p:nvSpPr>
            <p:cNvPr id="100" name="object 100"/>
            <p:cNvSpPr/>
            <p:nvPr/>
          </p:nvSpPr>
          <p:spPr>
            <a:xfrm>
              <a:off x="4883299" y="3033721"/>
              <a:ext cx="0" cy="4362450"/>
            </a:xfrm>
            <a:custGeom>
              <a:avLst/>
              <a:gdLst/>
              <a:ahLst/>
              <a:cxnLst/>
              <a:rect l="l" t="t" r="r" b="b"/>
              <a:pathLst>
                <a:path h="4362450">
                  <a:moveTo>
                    <a:pt x="0" y="0"/>
                  </a:moveTo>
                  <a:lnTo>
                    <a:pt x="0" y="4362069"/>
                  </a:lnTo>
                </a:path>
              </a:pathLst>
            </a:custGeom>
            <a:ln w="25400">
              <a:solidFill>
                <a:srgbClr val="7DA5D7"/>
              </a:solidFill>
              <a:prstDash val="dot"/>
            </a:ln>
          </p:spPr>
          <p:txBody>
            <a:bodyPr wrap="square" lIns="0" tIns="0" rIns="0" bIns="0" rtlCol="0"/>
            <a:lstStyle/>
            <a:p>
              <a:endParaRPr/>
            </a:p>
          </p:txBody>
        </p:sp>
        <p:sp>
          <p:nvSpPr>
            <p:cNvPr id="101" name="object 101"/>
            <p:cNvSpPr/>
            <p:nvPr/>
          </p:nvSpPr>
          <p:spPr>
            <a:xfrm>
              <a:off x="4883299" y="2982703"/>
              <a:ext cx="0" cy="4438650"/>
            </a:xfrm>
            <a:custGeom>
              <a:avLst/>
              <a:gdLst/>
              <a:ahLst/>
              <a:cxnLst/>
              <a:rect l="l" t="t" r="r" b="b"/>
              <a:pathLst>
                <a:path h="4438650">
                  <a:moveTo>
                    <a:pt x="0" y="0"/>
                  </a:moveTo>
                  <a:lnTo>
                    <a:pt x="0" y="0"/>
                  </a:lnTo>
                </a:path>
                <a:path h="4438650">
                  <a:moveTo>
                    <a:pt x="0" y="4438599"/>
                  </a:moveTo>
                  <a:lnTo>
                    <a:pt x="0" y="4438599"/>
                  </a:lnTo>
                </a:path>
              </a:pathLst>
            </a:custGeom>
            <a:ln w="25400">
              <a:solidFill>
                <a:srgbClr val="7DA5D7"/>
              </a:solidFill>
            </a:ln>
          </p:spPr>
          <p:txBody>
            <a:bodyPr wrap="square" lIns="0" tIns="0" rIns="0" bIns="0" rtlCol="0"/>
            <a:lstStyle/>
            <a:p>
              <a:endParaRPr/>
            </a:p>
          </p:txBody>
        </p:sp>
        <p:sp>
          <p:nvSpPr>
            <p:cNvPr id="102" name="object 102"/>
            <p:cNvSpPr/>
            <p:nvPr/>
          </p:nvSpPr>
          <p:spPr>
            <a:xfrm>
              <a:off x="4967998" y="6731292"/>
              <a:ext cx="2483992" cy="1404708"/>
            </a:xfrm>
            <a:prstGeom prst="rect">
              <a:avLst/>
            </a:prstGeom>
            <a:blipFill>
              <a:blip r:embed="rId4" cstate="print"/>
              <a:stretch>
                <a:fillRect/>
              </a:stretch>
            </a:blipFill>
          </p:spPr>
          <p:txBody>
            <a:bodyPr wrap="square" lIns="0" tIns="0" rIns="0" bIns="0" rtlCol="0"/>
            <a:lstStyle/>
            <a:p>
              <a:endParaRPr/>
            </a:p>
          </p:txBody>
        </p:sp>
      </p:grpSp>
      <p:sp>
        <p:nvSpPr>
          <p:cNvPr id="103" name="object 103"/>
          <p:cNvSpPr txBox="1"/>
          <p:nvPr/>
        </p:nvSpPr>
        <p:spPr>
          <a:xfrm>
            <a:off x="5074499" y="2827029"/>
            <a:ext cx="2150745" cy="1524635"/>
          </a:xfrm>
          <a:prstGeom prst="rect">
            <a:avLst/>
          </a:prstGeom>
        </p:spPr>
        <p:txBody>
          <a:bodyPr vert="horz" wrap="square" lIns="0" tIns="85725" rIns="0" bIns="0" rtlCol="0">
            <a:spAutoFit/>
          </a:bodyPr>
          <a:lstStyle/>
          <a:p>
            <a:pPr marL="12700">
              <a:lnSpc>
                <a:spcPct val="100000"/>
              </a:lnSpc>
              <a:spcBef>
                <a:spcPts val="675"/>
              </a:spcBef>
            </a:pPr>
            <a:r>
              <a:rPr sz="1800" b="1" spc="-40" dirty="0">
                <a:solidFill>
                  <a:srgbClr val="2A2A86"/>
                </a:solidFill>
                <a:latin typeface="ITC Franklin Gothic"/>
                <a:cs typeface="ITC Franklin Gothic"/>
              </a:rPr>
              <a:t>ABOUT </a:t>
            </a:r>
            <a:r>
              <a:rPr sz="1800" b="1" spc="-30" dirty="0">
                <a:solidFill>
                  <a:srgbClr val="2A2A86"/>
                </a:solidFill>
                <a:latin typeface="ITC Franklin Gothic"/>
                <a:cs typeface="ITC Franklin Gothic"/>
              </a:rPr>
              <a:t>THE</a:t>
            </a:r>
            <a:r>
              <a:rPr sz="1800" b="1" spc="-220" dirty="0">
                <a:solidFill>
                  <a:srgbClr val="2A2A86"/>
                </a:solidFill>
                <a:latin typeface="ITC Franklin Gothic"/>
                <a:cs typeface="ITC Franklin Gothic"/>
              </a:rPr>
              <a:t> </a:t>
            </a:r>
            <a:r>
              <a:rPr sz="1800" b="1" spc="-45" dirty="0">
                <a:solidFill>
                  <a:srgbClr val="2A2A86"/>
                </a:solidFill>
                <a:latin typeface="ITC Franklin Gothic"/>
                <a:cs typeface="ITC Franklin Gothic"/>
              </a:rPr>
              <a:t>EBRD</a:t>
            </a:r>
            <a:endParaRPr sz="1800">
              <a:latin typeface="ITC Franklin Gothic"/>
              <a:cs typeface="ITC Franklin Gothic"/>
            </a:endParaRPr>
          </a:p>
          <a:p>
            <a:pPr marL="12700" marR="5080">
              <a:lnSpc>
                <a:spcPct val="101899"/>
              </a:lnSpc>
              <a:spcBef>
                <a:spcPts val="265"/>
              </a:spcBef>
            </a:pP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European </a:t>
            </a:r>
            <a:r>
              <a:rPr sz="900" spc="-15" dirty="0">
                <a:solidFill>
                  <a:srgbClr val="231F20"/>
                </a:solidFill>
                <a:latin typeface="Franklin Gothic Book"/>
                <a:cs typeface="Franklin Gothic Book"/>
              </a:rPr>
              <a:t>Bank </a:t>
            </a:r>
            <a:r>
              <a:rPr sz="900" spc="-20" dirty="0">
                <a:solidFill>
                  <a:srgbClr val="231F20"/>
                </a:solidFill>
                <a:latin typeface="Franklin Gothic Book"/>
                <a:cs typeface="Franklin Gothic Book"/>
              </a:rPr>
              <a:t>for Reconstruction and  </a:t>
            </a:r>
            <a:r>
              <a:rPr sz="900" spc="-25" dirty="0">
                <a:solidFill>
                  <a:srgbClr val="231F20"/>
                </a:solidFill>
                <a:latin typeface="Franklin Gothic Book"/>
                <a:cs typeface="Franklin Gothic Book"/>
              </a:rPr>
              <a:t>Development </a:t>
            </a:r>
            <a:r>
              <a:rPr sz="900" spc="-10" dirty="0">
                <a:solidFill>
                  <a:srgbClr val="231F20"/>
                </a:solidFill>
                <a:latin typeface="Franklin Gothic Book"/>
                <a:cs typeface="Franklin Gothic Book"/>
              </a:rPr>
              <a:t>is an </a:t>
            </a:r>
            <a:r>
              <a:rPr sz="900" spc="-20" dirty="0">
                <a:solidFill>
                  <a:srgbClr val="231F20"/>
                </a:solidFill>
                <a:latin typeface="Franklin Gothic Book"/>
                <a:cs typeface="Franklin Gothic Book"/>
              </a:rPr>
              <a:t>international </a:t>
            </a:r>
            <a:r>
              <a:rPr sz="900" spc="-25" dirty="0">
                <a:solidFill>
                  <a:srgbClr val="231F20"/>
                </a:solidFill>
                <a:latin typeface="Franklin Gothic Book"/>
                <a:cs typeface="Franklin Gothic Book"/>
              </a:rPr>
              <a:t>financial  </a:t>
            </a:r>
            <a:r>
              <a:rPr sz="900" spc="-20" dirty="0">
                <a:solidFill>
                  <a:srgbClr val="231F20"/>
                </a:solidFill>
                <a:latin typeface="Franklin Gothic Book"/>
                <a:cs typeface="Franklin Gothic Book"/>
              </a:rPr>
              <a:t>institution </a:t>
            </a:r>
            <a:r>
              <a:rPr sz="900" spc="-25" dirty="0">
                <a:solidFill>
                  <a:srgbClr val="231F20"/>
                </a:solidFill>
                <a:latin typeface="Franklin Gothic Book"/>
                <a:cs typeface="Franklin Gothic Book"/>
              </a:rPr>
              <a:t>promoting </a:t>
            </a:r>
            <a:r>
              <a:rPr sz="900" spc="-20" dirty="0">
                <a:solidFill>
                  <a:srgbClr val="231F20"/>
                </a:solidFill>
                <a:latin typeface="Franklin Gothic Book"/>
                <a:cs typeface="Franklin Gothic Book"/>
              </a:rPr>
              <a:t>transition to </a:t>
            </a:r>
            <a:r>
              <a:rPr sz="900" dirty="0">
                <a:solidFill>
                  <a:srgbClr val="231F20"/>
                </a:solidFill>
                <a:latin typeface="Franklin Gothic Book"/>
                <a:cs typeface="Franklin Gothic Book"/>
              </a:rPr>
              <a:t>a </a:t>
            </a:r>
            <a:r>
              <a:rPr sz="900" spc="-25" dirty="0">
                <a:solidFill>
                  <a:srgbClr val="231F20"/>
                </a:solidFill>
                <a:latin typeface="Franklin Gothic Book"/>
                <a:cs typeface="Franklin Gothic Book"/>
              </a:rPr>
              <a:t>market  economy. </a:t>
            </a:r>
            <a:r>
              <a:rPr sz="900" spc="-10" dirty="0">
                <a:solidFill>
                  <a:srgbClr val="231F20"/>
                </a:solidFill>
                <a:latin typeface="Franklin Gothic Book"/>
                <a:cs typeface="Franklin Gothic Book"/>
              </a:rPr>
              <a:t>Part of </a:t>
            </a:r>
            <a:r>
              <a:rPr sz="900" spc="-15" dirty="0">
                <a:solidFill>
                  <a:srgbClr val="231F20"/>
                </a:solidFill>
                <a:latin typeface="Franklin Gothic Book"/>
                <a:cs typeface="Franklin Gothic Book"/>
              </a:rPr>
              <a:t>its </a:t>
            </a:r>
            <a:r>
              <a:rPr sz="900" spc="-20" dirty="0">
                <a:solidFill>
                  <a:srgbClr val="231F20"/>
                </a:solidFill>
                <a:latin typeface="Franklin Gothic Book"/>
                <a:cs typeface="Franklin Gothic Book"/>
              </a:rPr>
              <a:t>mission </a:t>
            </a:r>
            <a:r>
              <a:rPr sz="900" spc="-10" dirty="0">
                <a:solidFill>
                  <a:srgbClr val="231F20"/>
                </a:solidFill>
                <a:latin typeface="Franklin Gothic Book"/>
                <a:cs typeface="Franklin Gothic Book"/>
              </a:rPr>
              <a:t>is </a:t>
            </a:r>
            <a:r>
              <a:rPr sz="900" spc="-20" dirty="0">
                <a:solidFill>
                  <a:srgbClr val="231F20"/>
                </a:solidFill>
                <a:latin typeface="Franklin Gothic Book"/>
                <a:cs typeface="Franklin Gothic Book"/>
              </a:rPr>
              <a:t>to </a:t>
            </a:r>
            <a:r>
              <a:rPr sz="900" spc="-25" dirty="0">
                <a:solidFill>
                  <a:srgbClr val="231F20"/>
                </a:solidFill>
                <a:latin typeface="Franklin Gothic Book"/>
                <a:cs typeface="Franklin Gothic Book"/>
              </a:rPr>
              <a:t>provide  </a:t>
            </a:r>
            <a:r>
              <a:rPr sz="900" spc="-20" dirty="0">
                <a:solidFill>
                  <a:srgbClr val="231F20"/>
                </a:solidFill>
                <a:latin typeface="Franklin Gothic Book"/>
                <a:cs typeface="Franklin Gothic Book"/>
              </a:rPr>
              <a:t>technical assistance to </a:t>
            </a:r>
            <a:r>
              <a:rPr sz="900" spc="-25" dirty="0">
                <a:solidFill>
                  <a:srgbClr val="231F20"/>
                </a:solidFill>
                <a:latin typeface="Franklin Gothic Book"/>
                <a:cs typeface="Franklin Gothic Book"/>
              </a:rPr>
              <a:t>develop commercial  </a:t>
            </a:r>
            <a:r>
              <a:rPr sz="900" spc="-20" dirty="0">
                <a:solidFill>
                  <a:srgbClr val="231F20"/>
                </a:solidFill>
                <a:latin typeface="Franklin Gothic Book"/>
                <a:cs typeface="Franklin Gothic Book"/>
              </a:rPr>
              <a:t>laws</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and</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institutions</a:t>
            </a:r>
            <a:r>
              <a:rPr sz="900" spc="-45" dirty="0">
                <a:solidFill>
                  <a:srgbClr val="231F20"/>
                </a:solidFill>
                <a:latin typeface="Franklin Gothic Book"/>
                <a:cs typeface="Franklin Gothic Book"/>
              </a:rPr>
              <a:t> </a:t>
            </a:r>
            <a:r>
              <a:rPr sz="900" spc="-15" dirty="0">
                <a:solidFill>
                  <a:srgbClr val="231F20"/>
                </a:solidFill>
                <a:latin typeface="Franklin Gothic Book"/>
                <a:cs typeface="Franklin Gothic Book"/>
              </a:rPr>
              <a:t>that</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shape</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market</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based  economies, create </a:t>
            </a:r>
            <a:r>
              <a:rPr sz="900" dirty="0">
                <a:solidFill>
                  <a:srgbClr val="231F20"/>
                </a:solidFill>
                <a:latin typeface="Franklin Gothic Book"/>
                <a:cs typeface="Franklin Gothic Book"/>
              </a:rPr>
              <a:t>a </a:t>
            </a:r>
            <a:r>
              <a:rPr sz="900" spc="-20" dirty="0">
                <a:solidFill>
                  <a:srgbClr val="231F20"/>
                </a:solidFill>
                <a:latin typeface="Franklin Gothic Book"/>
                <a:cs typeface="Franklin Gothic Book"/>
              </a:rPr>
              <a:t>sound </a:t>
            </a:r>
            <a:r>
              <a:rPr sz="900" spc="-25" dirty="0">
                <a:solidFill>
                  <a:srgbClr val="231F20"/>
                </a:solidFill>
                <a:latin typeface="Franklin Gothic Book"/>
                <a:cs typeface="Franklin Gothic Book"/>
              </a:rPr>
              <a:t>investment  </a:t>
            </a:r>
            <a:r>
              <a:rPr sz="900" spc="-20" dirty="0">
                <a:solidFill>
                  <a:srgbClr val="231F20"/>
                </a:solidFill>
                <a:latin typeface="Franklin Gothic Book"/>
                <a:cs typeface="Franklin Gothic Book"/>
              </a:rPr>
              <a:t>climate </a:t>
            </a:r>
            <a:r>
              <a:rPr sz="900" spc="-15" dirty="0">
                <a:solidFill>
                  <a:srgbClr val="231F20"/>
                </a:solidFill>
                <a:latin typeface="Franklin Gothic Book"/>
                <a:cs typeface="Franklin Gothic Book"/>
              </a:rPr>
              <a:t>and </a:t>
            </a:r>
            <a:r>
              <a:rPr sz="900" spc="-25" dirty="0">
                <a:solidFill>
                  <a:srgbClr val="231F20"/>
                </a:solidFill>
                <a:latin typeface="Franklin Gothic Book"/>
                <a:cs typeface="Franklin Gothic Book"/>
              </a:rPr>
              <a:t>promote </a:t>
            </a:r>
            <a:r>
              <a:rPr sz="900" spc="-20" dirty="0">
                <a:solidFill>
                  <a:srgbClr val="231F20"/>
                </a:solidFill>
                <a:latin typeface="Franklin Gothic Book"/>
                <a:cs typeface="Franklin Gothic Book"/>
              </a:rPr>
              <a:t>economic</a:t>
            </a:r>
            <a:r>
              <a:rPr sz="900" spc="-110" dirty="0">
                <a:solidFill>
                  <a:srgbClr val="231F20"/>
                </a:solidFill>
                <a:latin typeface="Franklin Gothic Book"/>
                <a:cs typeface="Franklin Gothic Book"/>
              </a:rPr>
              <a:t> </a:t>
            </a:r>
            <a:r>
              <a:rPr sz="900" spc="-25" dirty="0">
                <a:solidFill>
                  <a:srgbClr val="231F20"/>
                </a:solidFill>
                <a:latin typeface="Franklin Gothic Book"/>
                <a:cs typeface="Franklin Gothic Book"/>
              </a:rPr>
              <a:t>growth.</a:t>
            </a:r>
            <a:endParaRPr sz="900">
              <a:latin typeface="Franklin Gothic Book"/>
              <a:cs typeface="Franklin Gothic Book"/>
            </a:endParaRPr>
          </a:p>
        </p:txBody>
      </p:sp>
      <p:sp>
        <p:nvSpPr>
          <p:cNvPr id="107" name="object 107"/>
          <p:cNvSpPr txBox="1">
            <a:spLocks noGrp="1"/>
          </p:cNvSpPr>
          <p:nvPr>
            <p:ph type="ftr" sz="quarter" idx="5"/>
          </p:nvPr>
        </p:nvSpPr>
        <p:spPr>
          <a:prstGeom prst="rect">
            <a:avLst/>
          </a:prstGeom>
        </p:spPr>
        <p:txBody>
          <a:bodyPr vert="horz" wrap="square" lIns="0" tIns="5715" rIns="0" bIns="0" rtlCol="0">
            <a:spAutoFit/>
          </a:body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108" name="object 108"/>
          <p:cNvSpPr txBox="1"/>
          <p:nvPr/>
        </p:nvSpPr>
        <p:spPr>
          <a:xfrm>
            <a:off x="5459299" y="10287661"/>
            <a:ext cx="1830070" cy="187231"/>
          </a:xfrm>
          <a:prstGeom prst="rect">
            <a:avLst/>
          </a:prstGeom>
        </p:spPr>
        <p:txBody>
          <a:bodyPr vert="horz" wrap="square" lIns="0" tIns="2540" rIns="0" bIns="0" rtlCol="0">
            <a:spAutoFit/>
          </a:bodyPr>
          <a:lstStyle/>
          <a:p>
            <a:pPr marL="12700">
              <a:lnSpc>
                <a:spcPct val="100000"/>
              </a:lnSpc>
              <a:spcBef>
                <a:spcPts val="20"/>
              </a:spcBef>
            </a:pPr>
            <a:r>
              <a:rPr sz="1200" b="1" spc="-5" dirty="0">
                <a:solidFill>
                  <a:srgbClr val="FFFFFF"/>
                </a:solidFill>
                <a:latin typeface="ITC Franklin Gothic"/>
                <a:cs typeface="ITC Franklin Gothic"/>
                <a:hlinkClick r:id="rId5"/>
              </a:rPr>
              <a:t>www.ppi-ebrd-uncitral.com</a:t>
            </a:r>
            <a:endParaRPr sz="1200" dirty="0">
              <a:latin typeface="ITC Franklin Gothic"/>
              <a:cs typeface="ITC Franklin Gothic"/>
            </a:endParaRPr>
          </a:p>
        </p:txBody>
      </p:sp>
      <p:sp>
        <p:nvSpPr>
          <p:cNvPr id="104" name="object 104"/>
          <p:cNvSpPr txBox="1"/>
          <p:nvPr/>
        </p:nvSpPr>
        <p:spPr>
          <a:xfrm>
            <a:off x="5074499" y="4357025"/>
            <a:ext cx="2156460" cy="2295525"/>
          </a:xfrm>
          <a:prstGeom prst="rect">
            <a:avLst/>
          </a:prstGeom>
        </p:spPr>
        <p:txBody>
          <a:bodyPr vert="horz" wrap="square" lIns="0" tIns="85725" rIns="0" bIns="0" rtlCol="0">
            <a:spAutoFit/>
          </a:bodyPr>
          <a:lstStyle/>
          <a:p>
            <a:pPr marL="12700">
              <a:lnSpc>
                <a:spcPct val="100000"/>
              </a:lnSpc>
              <a:spcBef>
                <a:spcPts val="675"/>
              </a:spcBef>
            </a:pPr>
            <a:r>
              <a:rPr sz="1800" b="1" spc="-40" dirty="0">
                <a:solidFill>
                  <a:srgbClr val="00ACEE"/>
                </a:solidFill>
                <a:latin typeface="ITC Franklin Gothic"/>
                <a:cs typeface="ITC Franklin Gothic"/>
              </a:rPr>
              <a:t>ABOUT</a:t>
            </a:r>
            <a:r>
              <a:rPr sz="1800" b="1" spc="-105" dirty="0">
                <a:solidFill>
                  <a:srgbClr val="00ACEE"/>
                </a:solidFill>
                <a:latin typeface="ITC Franklin Gothic"/>
                <a:cs typeface="ITC Franklin Gothic"/>
              </a:rPr>
              <a:t> </a:t>
            </a:r>
            <a:r>
              <a:rPr sz="1800" b="1" spc="-45" dirty="0">
                <a:solidFill>
                  <a:srgbClr val="00ACEE"/>
                </a:solidFill>
                <a:latin typeface="ITC Franklin Gothic"/>
                <a:cs typeface="ITC Franklin Gothic"/>
              </a:rPr>
              <a:t>UNCITRAL</a:t>
            </a:r>
            <a:endParaRPr sz="1800">
              <a:latin typeface="ITC Franklin Gothic"/>
              <a:cs typeface="ITC Franklin Gothic"/>
            </a:endParaRPr>
          </a:p>
          <a:p>
            <a:pPr marL="12700" marR="131445">
              <a:lnSpc>
                <a:spcPct val="101899"/>
              </a:lnSpc>
              <a:spcBef>
                <a:spcPts val="265"/>
              </a:spcBef>
            </a:pPr>
            <a:r>
              <a:rPr sz="900" spc="-15" dirty="0">
                <a:solidFill>
                  <a:srgbClr val="231F20"/>
                </a:solidFill>
                <a:latin typeface="Franklin Gothic Book"/>
                <a:cs typeface="Franklin Gothic Book"/>
              </a:rPr>
              <a:t>The core </a:t>
            </a:r>
            <a:r>
              <a:rPr sz="900" spc="-20" dirty="0">
                <a:solidFill>
                  <a:srgbClr val="231F20"/>
                </a:solidFill>
                <a:latin typeface="Franklin Gothic Book"/>
                <a:cs typeface="Franklin Gothic Book"/>
              </a:rPr>
              <a:t>legal </a:t>
            </a:r>
            <a:r>
              <a:rPr sz="900" spc="-15" dirty="0">
                <a:solidFill>
                  <a:srgbClr val="231F20"/>
                </a:solidFill>
                <a:latin typeface="Franklin Gothic Book"/>
                <a:cs typeface="Franklin Gothic Book"/>
              </a:rPr>
              <a:t>body </a:t>
            </a:r>
            <a:r>
              <a:rPr sz="900" spc="-10" dirty="0">
                <a:solidFill>
                  <a:srgbClr val="231F20"/>
                </a:solidFill>
                <a:latin typeface="Franklin Gothic Book"/>
                <a:cs typeface="Franklin Gothic Book"/>
              </a:rPr>
              <a:t>of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United Nations  system</a:t>
            </a:r>
            <a:r>
              <a:rPr sz="900" spc="-50" dirty="0">
                <a:solidFill>
                  <a:srgbClr val="231F20"/>
                </a:solidFill>
                <a:latin typeface="Franklin Gothic Book"/>
                <a:cs typeface="Franklin Gothic Book"/>
              </a:rPr>
              <a:t> </a:t>
            </a:r>
            <a:r>
              <a:rPr sz="900" spc="-10" dirty="0">
                <a:solidFill>
                  <a:srgbClr val="231F20"/>
                </a:solidFill>
                <a:latin typeface="Franklin Gothic Book"/>
                <a:cs typeface="Franklin Gothic Book"/>
              </a:rPr>
              <a:t>in</a:t>
            </a:r>
            <a:r>
              <a:rPr sz="900" spc="-45" dirty="0">
                <a:solidFill>
                  <a:srgbClr val="231F20"/>
                </a:solidFill>
                <a:latin typeface="Franklin Gothic Book"/>
                <a:cs typeface="Franklin Gothic Book"/>
              </a:rPr>
              <a:t> </a:t>
            </a:r>
            <a:r>
              <a:rPr sz="900" spc="-15" dirty="0">
                <a:solidFill>
                  <a:srgbClr val="231F20"/>
                </a:solidFill>
                <a:latin typeface="Franklin Gothic Book"/>
                <a:cs typeface="Franklin Gothic Book"/>
              </a:rPr>
              <a:t>the</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field</a:t>
            </a:r>
            <a:r>
              <a:rPr sz="900" spc="-45" dirty="0">
                <a:solidFill>
                  <a:srgbClr val="231F20"/>
                </a:solidFill>
                <a:latin typeface="Franklin Gothic Book"/>
                <a:cs typeface="Franklin Gothic Book"/>
              </a:rPr>
              <a:t> </a:t>
            </a:r>
            <a:r>
              <a:rPr sz="900" spc="-10" dirty="0">
                <a:solidFill>
                  <a:srgbClr val="231F20"/>
                </a:solidFill>
                <a:latin typeface="Franklin Gothic Book"/>
                <a:cs typeface="Franklin Gothic Book"/>
              </a:rPr>
              <a:t>of</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international</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trade</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law  </a:t>
            </a:r>
            <a:r>
              <a:rPr sz="900" spc="-15" dirty="0">
                <a:solidFill>
                  <a:srgbClr val="231F20"/>
                </a:solidFill>
                <a:latin typeface="Franklin Gothic Book"/>
                <a:cs typeface="Franklin Gothic Book"/>
              </a:rPr>
              <a:t>with </a:t>
            </a:r>
            <a:r>
              <a:rPr sz="900" spc="-20" dirty="0">
                <a:solidFill>
                  <a:srgbClr val="231F20"/>
                </a:solidFill>
                <a:latin typeface="Franklin Gothic Book"/>
                <a:cs typeface="Franklin Gothic Book"/>
              </a:rPr>
              <a:t>universal membership, specializing in  commercial law reform worldwide for </a:t>
            </a:r>
            <a:r>
              <a:rPr sz="900" spc="-25" dirty="0">
                <a:solidFill>
                  <a:srgbClr val="231F20"/>
                </a:solidFill>
                <a:latin typeface="Franklin Gothic Book"/>
                <a:cs typeface="Franklin Gothic Book"/>
              </a:rPr>
              <a:t>over  </a:t>
            </a:r>
            <a:r>
              <a:rPr sz="900" spc="-10" dirty="0">
                <a:solidFill>
                  <a:srgbClr val="231F20"/>
                </a:solidFill>
                <a:latin typeface="Franklin Gothic Book"/>
                <a:cs typeface="Franklin Gothic Book"/>
              </a:rPr>
              <a:t>40 </a:t>
            </a:r>
            <a:r>
              <a:rPr sz="900" spc="-20" dirty="0">
                <a:solidFill>
                  <a:srgbClr val="231F20"/>
                </a:solidFill>
                <a:latin typeface="Franklin Gothic Book"/>
                <a:cs typeface="Franklin Gothic Book"/>
              </a:rPr>
              <a:t>years. </a:t>
            </a:r>
            <a:r>
              <a:rPr sz="900" spc="-30" dirty="0">
                <a:solidFill>
                  <a:srgbClr val="231F20"/>
                </a:solidFill>
                <a:latin typeface="Franklin Gothic Book"/>
                <a:cs typeface="Franklin Gothic Book"/>
              </a:rPr>
              <a:t>UNCITRAL’s </a:t>
            </a:r>
            <a:r>
              <a:rPr sz="900" spc="-20" dirty="0">
                <a:solidFill>
                  <a:srgbClr val="231F20"/>
                </a:solidFill>
                <a:latin typeface="Franklin Gothic Book"/>
                <a:cs typeface="Franklin Gothic Book"/>
              </a:rPr>
              <a:t>mission </a:t>
            </a:r>
            <a:r>
              <a:rPr sz="900" spc="-10" dirty="0">
                <a:solidFill>
                  <a:srgbClr val="231F20"/>
                </a:solidFill>
                <a:latin typeface="Franklin Gothic Book"/>
                <a:cs typeface="Franklin Gothic Book"/>
              </a:rPr>
              <a:t>is </a:t>
            </a:r>
            <a:r>
              <a:rPr sz="900" spc="-20" dirty="0">
                <a:solidFill>
                  <a:srgbClr val="231F20"/>
                </a:solidFill>
                <a:latin typeface="Franklin Gothic Book"/>
                <a:cs typeface="Franklin Gothic Book"/>
              </a:rPr>
              <a:t>the  modernization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harmonization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rules  </a:t>
            </a:r>
            <a:r>
              <a:rPr sz="900" spc="-10" dirty="0">
                <a:solidFill>
                  <a:srgbClr val="231F20"/>
                </a:solidFill>
                <a:latin typeface="Franklin Gothic Book"/>
                <a:cs typeface="Franklin Gothic Book"/>
              </a:rPr>
              <a:t>on </a:t>
            </a:r>
            <a:r>
              <a:rPr sz="900" spc="-20" dirty="0">
                <a:solidFill>
                  <a:srgbClr val="231F20"/>
                </a:solidFill>
                <a:latin typeface="Franklin Gothic Book"/>
                <a:cs typeface="Franklin Gothic Book"/>
              </a:rPr>
              <a:t>international</a:t>
            </a:r>
            <a:r>
              <a:rPr sz="900" spc="-80" dirty="0">
                <a:solidFill>
                  <a:srgbClr val="231F20"/>
                </a:solidFill>
                <a:latin typeface="Franklin Gothic Book"/>
                <a:cs typeface="Franklin Gothic Book"/>
              </a:rPr>
              <a:t> </a:t>
            </a:r>
            <a:r>
              <a:rPr sz="900" spc="-20" dirty="0">
                <a:solidFill>
                  <a:srgbClr val="231F20"/>
                </a:solidFill>
                <a:latin typeface="Franklin Gothic Book"/>
                <a:cs typeface="Franklin Gothic Book"/>
              </a:rPr>
              <a:t>business.</a:t>
            </a:r>
            <a:endParaRPr sz="900">
              <a:latin typeface="Franklin Gothic Book"/>
              <a:cs typeface="Franklin Gothic Book"/>
            </a:endParaRPr>
          </a:p>
          <a:p>
            <a:pPr marL="12700" marR="5080">
              <a:lnSpc>
                <a:spcPct val="101899"/>
              </a:lnSpc>
              <a:spcBef>
                <a:spcPts val="570"/>
              </a:spcBef>
            </a:pPr>
            <a:r>
              <a:rPr sz="900" spc="-30" dirty="0">
                <a:solidFill>
                  <a:srgbClr val="231F20"/>
                </a:solidFill>
                <a:latin typeface="Franklin Gothic Book"/>
                <a:cs typeface="Franklin Gothic Book"/>
              </a:rPr>
              <a:t>The Initiative’s activities, </a:t>
            </a:r>
            <a:r>
              <a:rPr sz="900" spc="-35" dirty="0">
                <a:solidFill>
                  <a:srgbClr val="231F20"/>
                </a:solidFill>
                <a:latin typeface="Franklin Gothic Book"/>
                <a:cs typeface="Franklin Gothic Book"/>
              </a:rPr>
              <a:t>dedicated </a:t>
            </a:r>
            <a:r>
              <a:rPr sz="900" spc="-30" dirty="0">
                <a:solidFill>
                  <a:srgbClr val="231F20"/>
                </a:solidFill>
                <a:latin typeface="Franklin Gothic Book"/>
                <a:cs typeface="Franklin Gothic Book"/>
              </a:rPr>
              <a:t>to support  legislative </a:t>
            </a:r>
            <a:r>
              <a:rPr sz="900" spc="-35" dirty="0">
                <a:solidFill>
                  <a:srgbClr val="231F20"/>
                </a:solidFill>
                <a:latin typeface="Franklin Gothic Book"/>
                <a:cs typeface="Franklin Gothic Book"/>
              </a:rPr>
              <a:t>reform </a:t>
            </a:r>
            <a:r>
              <a:rPr sz="900" spc="-30" dirty="0">
                <a:solidFill>
                  <a:srgbClr val="231F20"/>
                </a:solidFill>
                <a:latin typeface="Franklin Gothic Book"/>
                <a:cs typeface="Franklin Gothic Book"/>
              </a:rPr>
              <a:t>and institutional </a:t>
            </a:r>
            <a:r>
              <a:rPr sz="900" spc="-35" dirty="0">
                <a:solidFill>
                  <a:srgbClr val="231F20"/>
                </a:solidFill>
                <a:latin typeface="Franklin Gothic Book"/>
                <a:cs typeface="Franklin Gothic Book"/>
              </a:rPr>
              <a:t>capacity  </a:t>
            </a:r>
            <a:r>
              <a:rPr sz="900" spc="-30" dirty="0">
                <a:solidFill>
                  <a:srgbClr val="231F20"/>
                </a:solidFill>
                <a:latin typeface="Franklin Gothic Book"/>
                <a:cs typeface="Franklin Gothic Book"/>
              </a:rPr>
              <a:t>building </a:t>
            </a:r>
            <a:r>
              <a:rPr sz="900" spc="-25" dirty="0">
                <a:solidFill>
                  <a:srgbClr val="231F20"/>
                </a:solidFill>
                <a:latin typeface="Franklin Gothic Book"/>
                <a:cs typeface="Franklin Gothic Book"/>
              </a:rPr>
              <a:t>in </a:t>
            </a:r>
            <a:r>
              <a:rPr sz="900" spc="-30" dirty="0">
                <a:solidFill>
                  <a:srgbClr val="231F20"/>
                </a:solidFill>
                <a:latin typeface="Franklin Gothic Book"/>
                <a:cs typeface="Franklin Gothic Book"/>
              </a:rPr>
              <a:t>the public </a:t>
            </a:r>
            <a:r>
              <a:rPr sz="900" spc="-35" dirty="0">
                <a:solidFill>
                  <a:srgbClr val="231F20"/>
                </a:solidFill>
                <a:latin typeface="Franklin Gothic Book"/>
                <a:cs typeface="Franklin Gothic Book"/>
              </a:rPr>
              <a:t>procurement </a:t>
            </a:r>
            <a:r>
              <a:rPr sz="900" spc="-40" dirty="0">
                <a:solidFill>
                  <a:srgbClr val="231F20"/>
                </a:solidFill>
                <a:latin typeface="Franklin Gothic Book"/>
                <a:cs typeface="Franklin Gothic Book"/>
              </a:rPr>
              <a:t>sector,</a:t>
            </a:r>
            <a:r>
              <a:rPr sz="900" spc="-110" dirty="0">
                <a:solidFill>
                  <a:srgbClr val="231F20"/>
                </a:solidFill>
                <a:latin typeface="Franklin Gothic Book"/>
                <a:cs typeface="Franklin Gothic Book"/>
              </a:rPr>
              <a:t> </a:t>
            </a:r>
            <a:r>
              <a:rPr sz="900" spc="-40" dirty="0">
                <a:solidFill>
                  <a:srgbClr val="231F20"/>
                </a:solidFill>
                <a:latin typeface="Franklin Gothic Book"/>
                <a:cs typeface="Franklin Gothic Book"/>
              </a:rPr>
              <a:t>cover:</a:t>
            </a:r>
            <a:endParaRPr sz="900">
              <a:latin typeface="Franklin Gothic Book"/>
              <a:cs typeface="Franklin Gothic Book"/>
            </a:endParaRPr>
          </a:p>
          <a:p>
            <a:pPr marL="110489" indent="-98425">
              <a:lnSpc>
                <a:spcPct val="100000"/>
              </a:lnSpc>
              <a:spcBef>
                <a:spcPts val="20"/>
              </a:spcBef>
              <a:buClr>
                <a:srgbClr val="F05345"/>
              </a:buClr>
              <a:buChar char="•"/>
              <a:tabLst>
                <a:tab pos="111125" algn="l"/>
              </a:tabLst>
            </a:pPr>
            <a:r>
              <a:rPr sz="900" b="1" spc="-15" dirty="0">
                <a:solidFill>
                  <a:srgbClr val="00ACEE"/>
                </a:solidFill>
                <a:latin typeface="ITC Franklin Gothic"/>
                <a:cs typeface="ITC Franklin Gothic"/>
              </a:rPr>
              <a:t>Armenia </a:t>
            </a:r>
            <a:r>
              <a:rPr sz="900" b="1" dirty="0">
                <a:solidFill>
                  <a:srgbClr val="F05345"/>
                </a:solidFill>
                <a:latin typeface="ITC Franklin Gothic"/>
                <a:cs typeface="ITC Franklin Gothic"/>
              </a:rPr>
              <a:t>• </a:t>
            </a:r>
            <a:r>
              <a:rPr sz="900" b="1" spc="-20" dirty="0">
                <a:solidFill>
                  <a:srgbClr val="00ACEE"/>
                </a:solidFill>
                <a:latin typeface="ITC Franklin Gothic"/>
                <a:cs typeface="ITC Franklin Gothic"/>
              </a:rPr>
              <a:t>Azerbaijan </a:t>
            </a:r>
            <a:r>
              <a:rPr sz="900" b="1" dirty="0">
                <a:solidFill>
                  <a:srgbClr val="F05345"/>
                </a:solidFill>
                <a:latin typeface="ITC Franklin Gothic"/>
                <a:cs typeface="ITC Franklin Gothic"/>
              </a:rPr>
              <a:t>•</a:t>
            </a:r>
            <a:r>
              <a:rPr sz="900" b="1" spc="-195" dirty="0">
                <a:solidFill>
                  <a:srgbClr val="F05345"/>
                </a:solidFill>
                <a:latin typeface="ITC Franklin Gothic"/>
                <a:cs typeface="ITC Franklin Gothic"/>
              </a:rPr>
              <a:t> </a:t>
            </a:r>
            <a:r>
              <a:rPr sz="900" b="1" spc="-20" dirty="0">
                <a:solidFill>
                  <a:srgbClr val="00ACEE"/>
                </a:solidFill>
                <a:latin typeface="ITC Franklin Gothic"/>
                <a:cs typeface="ITC Franklin Gothic"/>
              </a:rPr>
              <a:t>Kyrgyz Republic</a:t>
            </a:r>
            <a:endParaRPr sz="900">
              <a:latin typeface="ITC Franklin Gothic"/>
              <a:cs typeface="ITC Franklin Gothic"/>
            </a:endParaRPr>
          </a:p>
          <a:p>
            <a:pPr marL="110489" indent="-98425">
              <a:lnSpc>
                <a:spcPct val="100000"/>
              </a:lnSpc>
              <a:spcBef>
                <a:spcPts val="20"/>
              </a:spcBef>
              <a:buClr>
                <a:srgbClr val="F05345"/>
              </a:buClr>
              <a:buChar char="•"/>
              <a:tabLst>
                <a:tab pos="111125" algn="l"/>
              </a:tabLst>
            </a:pPr>
            <a:r>
              <a:rPr sz="900" b="1" spc="-20" dirty="0">
                <a:solidFill>
                  <a:srgbClr val="00ACEE"/>
                </a:solidFill>
                <a:latin typeface="ITC Franklin Gothic"/>
                <a:cs typeface="ITC Franklin Gothic"/>
              </a:rPr>
              <a:t>Kazakhstan </a:t>
            </a:r>
            <a:r>
              <a:rPr sz="900" b="1" dirty="0">
                <a:solidFill>
                  <a:srgbClr val="F05345"/>
                </a:solidFill>
                <a:latin typeface="ITC Franklin Gothic"/>
                <a:cs typeface="ITC Franklin Gothic"/>
              </a:rPr>
              <a:t>• </a:t>
            </a:r>
            <a:r>
              <a:rPr sz="900" b="1" spc="-20" dirty="0">
                <a:solidFill>
                  <a:srgbClr val="00ACEE"/>
                </a:solidFill>
                <a:latin typeface="ITC Franklin Gothic"/>
                <a:cs typeface="ITC Franklin Gothic"/>
              </a:rPr>
              <a:t>Moldova </a:t>
            </a:r>
            <a:r>
              <a:rPr sz="900" b="1" dirty="0">
                <a:solidFill>
                  <a:srgbClr val="F05345"/>
                </a:solidFill>
                <a:latin typeface="ITC Franklin Gothic"/>
                <a:cs typeface="ITC Franklin Gothic"/>
              </a:rPr>
              <a:t>•</a:t>
            </a:r>
            <a:r>
              <a:rPr sz="900" b="1" spc="-140" dirty="0">
                <a:solidFill>
                  <a:srgbClr val="F05345"/>
                </a:solidFill>
                <a:latin typeface="ITC Franklin Gothic"/>
                <a:cs typeface="ITC Franklin Gothic"/>
              </a:rPr>
              <a:t> </a:t>
            </a:r>
            <a:r>
              <a:rPr sz="900" b="1" spc="-20" dirty="0">
                <a:solidFill>
                  <a:srgbClr val="00ACEE"/>
                </a:solidFill>
                <a:latin typeface="ITC Franklin Gothic"/>
                <a:cs typeface="ITC Franklin Gothic"/>
              </a:rPr>
              <a:t>Mongolia</a:t>
            </a:r>
            <a:endParaRPr sz="900">
              <a:latin typeface="ITC Franklin Gothic"/>
              <a:cs typeface="ITC Franklin Gothic"/>
            </a:endParaRPr>
          </a:p>
          <a:p>
            <a:pPr marL="110489" indent="-98425">
              <a:lnSpc>
                <a:spcPct val="100000"/>
              </a:lnSpc>
              <a:spcBef>
                <a:spcPts val="20"/>
              </a:spcBef>
              <a:buClr>
                <a:srgbClr val="F05345"/>
              </a:buClr>
              <a:buChar char="•"/>
              <a:tabLst>
                <a:tab pos="111125" algn="l"/>
              </a:tabLst>
            </a:pPr>
            <a:r>
              <a:rPr sz="900" b="1" spc="-20" dirty="0">
                <a:solidFill>
                  <a:srgbClr val="00ACEE"/>
                </a:solidFill>
                <a:latin typeface="ITC Franklin Gothic"/>
                <a:cs typeface="ITC Franklin Gothic"/>
              </a:rPr>
              <a:t>Russian Federation </a:t>
            </a:r>
            <a:r>
              <a:rPr sz="900" b="1" dirty="0">
                <a:solidFill>
                  <a:srgbClr val="F05345"/>
                </a:solidFill>
                <a:latin typeface="ITC Franklin Gothic"/>
                <a:cs typeface="ITC Franklin Gothic"/>
              </a:rPr>
              <a:t>•</a:t>
            </a:r>
            <a:r>
              <a:rPr sz="900" b="1" spc="-90" dirty="0">
                <a:solidFill>
                  <a:srgbClr val="F05345"/>
                </a:solidFill>
                <a:latin typeface="ITC Franklin Gothic"/>
                <a:cs typeface="ITC Franklin Gothic"/>
              </a:rPr>
              <a:t> </a:t>
            </a:r>
            <a:r>
              <a:rPr sz="900" b="1" spc="-30" dirty="0">
                <a:solidFill>
                  <a:srgbClr val="00ACEE"/>
                </a:solidFill>
                <a:latin typeface="ITC Franklin Gothic"/>
                <a:cs typeface="ITC Franklin Gothic"/>
              </a:rPr>
              <a:t>Tajikistan</a:t>
            </a:r>
            <a:endParaRPr sz="900">
              <a:latin typeface="ITC Franklin Gothic"/>
              <a:cs typeface="ITC Franklin Gothic"/>
            </a:endParaRPr>
          </a:p>
        </p:txBody>
      </p:sp>
      <p:sp>
        <p:nvSpPr>
          <p:cNvPr id="105" name="object 105"/>
          <p:cNvSpPr txBox="1"/>
          <p:nvPr/>
        </p:nvSpPr>
        <p:spPr>
          <a:xfrm>
            <a:off x="312000" y="4965701"/>
            <a:ext cx="4380100" cy="2520926"/>
          </a:xfrm>
          <a:prstGeom prst="rect">
            <a:avLst/>
          </a:prstGeom>
        </p:spPr>
        <p:txBody>
          <a:bodyPr vert="horz" wrap="square" lIns="0" tIns="20320" rIns="0" bIns="0" numCol="2" spcCol="108000" rtlCol="0">
            <a:noAutofit/>
          </a:bodyPr>
          <a:lstStyle/>
          <a:p>
            <a:pPr marL="12700" marR="104775">
              <a:lnSpc>
                <a:spcPts val="1300"/>
              </a:lnSpc>
              <a:spcBef>
                <a:spcPts val="160"/>
              </a:spcBef>
            </a:pPr>
            <a:r>
              <a:rPr sz="1100" b="1" spc="-15" dirty="0">
                <a:solidFill>
                  <a:srgbClr val="2A2A86"/>
                </a:solidFill>
                <a:latin typeface="ITC Franklin Gothic"/>
                <a:cs typeface="ITC Franklin Gothic"/>
              </a:rPr>
              <a:t>Through </a:t>
            </a:r>
            <a:r>
              <a:rPr sz="1100" b="1" spc="-10" dirty="0">
                <a:solidFill>
                  <a:srgbClr val="2A2A86"/>
                </a:solidFill>
                <a:latin typeface="ITC Franklin Gothic"/>
                <a:cs typeface="ITC Franklin Gothic"/>
              </a:rPr>
              <a:t>its </a:t>
            </a:r>
            <a:r>
              <a:rPr sz="1100" b="1" spc="-15" dirty="0">
                <a:solidFill>
                  <a:srgbClr val="2A2A86"/>
                </a:solidFill>
                <a:latin typeface="ITC Franklin Gothic"/>
                <a:cs typeface="ITC Franklin Gothic"/>
              </a:rPr>
              <a:t>Legal </a:t>
            </a:r>
            <a:r>
              <a:rPr sz="1100" b="1" spc="-25" dirty="0">
                <a:solidFill>
                  <a:srgbClr val="2A2A86"/>
                </a:solidFill>
                <a:latin typeface="ITC Franklin Gothic"/>
                <a:cs typeface="ITC Franklin Gothic"/>
              </a:rPr>
              <a:t>Transition </a:t>
            </a:r>
            <a:r>
              <a:rPr sz="1100" b="1" spc="-15" dirty="0">
                <a:solidFill>
                  <a:srgbClr val="2A2A86"/>
                </a:solidFill>
                <a:latin typeface="ITC Franklin Gothic"/>
                <a:cs typeface="ITC Franklin Gothic"/>
              </a:rPr>
              <a:t>Programme </a:t>
            </a:r>
            <a:r>
              <a:rPr sz="1100" b="1" spc="-30" dirty="0">
                <a:solidFill>
                  <a:srgbClr val="2A2A86"/>
                </a:solidFill>
                <a:latin typeface="ITC Franklin Gothic"/>
                <a:cs typeface="ITC Franklin Gothic"/>
              </a:rPr>
              <a:t>(LTP) </a:t>
            </a:r>
            <a:r>
              <a:rPr sz="1100" b="1" spc="-10" dirty="0">
                <a:solidFill>
                  <a:srgbClr val="2A2A86"/>
                </a:solidFill>
                <a:latin typeface="ITC Franklin Gothic"/>
                <a:cs typeface="ITC Franklin Gothic"/>
              </a:rPr>
              <a:t>the </a:t>
            </a:r>
            <a:r>
              <a:rPr sz="1100" b="1" spc="-15" dirty="0">
                <a:solidFill>
                  <a:srgbClr val="2A2A86"/>
                </a:solidFill>
                <a:latin typeface="ITC Franklin Gothic"/>
                <a:cs typeface="ITC Franklin Gothic"/>
              </a:rPr>
              <a:t>European  Bank </a:t>
            </a:r>
            <a:r>
              <a:rPr sz="1100" b="1" spc="-10" dirty="0">
                <a:solidFill>
                  <a:srgbClr val="2A2A86"/>
                </a:solidFill>
                <a:latin typeface="ITC Franklin Gothic"/>
                <a:cs typeface="ITC Franklin Gothic"/>
              </a:rPr>
              <a:t>for </a:t>
            </a:r>
            <a:r>
              <a:rPr sz="1100" b="1" spc="-15" dirty="0">
                <a:solidFill>
                  <a:srgbClr val="2A2A86"/>
                </a:solidFill>
                <a:latin typeface="ITC Franklin Gothic"/>
                <a:cs typeface="ITC Franklin Gothic"/>
              </a:rPr>
              <a:t>Reconstruction and  Development (EBRD) promotes  commercial </a:t>
            </a:r>
            <a:r>
              <a:rPr sz="1100" b="1" spc="-20" dirty="0">
                <a:solidFill>
                  <a:srgbClr val="2A2A86"/>
                </a:solidFill>
                <a:latin typeface="ITC Franklin Gothic"/>
                <a:cs typeface="ITC Franklin Gothic"/>
              </a:rPr>
              <a:t>law </a:t>
            </a:r>
            <a:r>
              <a:rPr sz="1100" b="1" spc="-10" dirty="0">
                <a:solidFill>
                  <a:srgbClr val="2A2A86"/>
                </a:solidFill>
                <a:latin typeface="ITC Franklin Gothic"/>
                <a:cs typeface="ITC Franklin Gothic"/>
              </a:rPr>
              <a:t>reform in </a:t>
            </a:r>
            <a:r>
              <a:rPr sz="1100" b="1" spc="-15" dirty="0">
                <a:solidFill>
                  <a:srgbClr val="2A2A86"/>
                </a:solidFill>
                <a:latin typeface="ITC Franklin Gothic"/>
                <a:cs typeface="ITC Franklin Gothic"/>
              </a:rPr>
              <a:t>its  countries </a:t>
            </a:r>
            <a:r>
              <a:rPr sz="1100" b="1" spc="-10" dirty="0">
                <a:solidFill>
                  <a:srgbClr val="2A2A86"/>
                </a:solidFill>
                <a:latin typeface="ITC Franklin Gothic"/>
                <a:cs typeface="ITC Franklin Gothic"/>
              </a:rPr>
              <a:t>of</a:t>
            </a:r>
            <a:r>
              <a:rPr sz="1100" b="1" spc="-45" dirty="0">
                <a:solidFill>
                  <a:srgbClr val="2A2A86"/>
                </a:solidFill>
                <a:latin typeface="ITC Franklin Gothic"/>
                <a:cs typeface="ITC Franklin Gothic"/>
              </a:rPr>
              <a:t> </a:t>
            </a:r>
            <a:r>
              <a:rPr sz="1100" b="1" spc="-15" dirty="0">
                <a:solidFill>
                  <a:srgbClr val="2A2A86"/>
                </a:solidFill>
                <a:latin typeface="ITC Franklin Gothic"/>
                <a:cs typeface="ITC Franklin Gothic"/>
              </a:rPr>
              <a:t>operation.</a:t>
            </a:r>
            <a:endParaRPr sz="1100" dirty="0">
              <a:latin typeface="ITC Franklin Gothic"/>
              <a:cs typeface="ITC Franklin Gothic"/>
            </a:endParaRPr>
          </a:p>
          <a:p>
            <a:pPr marL="12700" marR="71120">
              <a:lnSpc>
                <a:spcPct val="100000"/>
              </a:lnSpc>
              <a:spcBef>
                <a:spcPts val="100"/>
              </a:spcBef>
            </a:pPr>
            <a:r>
              <a:rPr sz="900" spc="-10" dirty="0">
                <a:solidFill>
                  <a:srgbClr val="231F20"/>
                </a:solidFill>
                <a:latin typeface="Franklin Gothic Book"/>
                <a:cs typeface="Franklin Gothic Book"/>
              </a:rPr>
              <a:t>In </a:t>
            </a:r>
            <a:r>
              <a:rPr sz="900" spc="-15" dirty="0">
                <a:solidFill>
                  <a:srgbClr val="231F20"/>
                </a:solidFill>
                <a:latin typeface="Franklin Gothic Book"/>
                <a:cs typeface="Franklin Gothic Book"/>
              </a:rPr>
              <a:t>2008 </a:t>
            </a:r>
            <a:r>
              <a:rPr sz="900" spc="-20" dirty="0">
                <a:solidFill>
                  <a:srgbClr val="231F20"/>
                </a:solidFill>
                <a:latin typeface="Franklin Gothic Book"/>
                <a:cs typeface="Franklin Gothic Book"/>
              </a:rPr>
              <a:t>public procurement was included  </a:t>
            </a:r>
            <a:r>
              <a:rPr sz="900" spc="-10" dirty="0">
                <a:solidFill>
                  <a:srgbClr val="231F20"/>
                </a:solidFill>
                <a:latin typeface="Franklin Gothic Book"/>
                <a:cs typeface="Franklin Gothic Book"/>
              </a:rPr>
              <a:t>as part of </a:t>
            </a:r>
            <a:r>
              <a:rPr sz="900" spc="-15" dirty="0">
                <a:solidFill>
                  <a:srgbClr val="231F20"/>
                </a:solidFill>
                <a:latin typeface="Franklin Gothic Book"/>
                <a:cs typeface="Franklin Gothic Book"/>
              </a:rPr>
              <a:t>the </a:t>
            </a:r>
            <a:r>
              <a:rPr sz="900" spc="-35" dirty="0">
                <a:solidFill>
                  <a:srgbClr val="231F20"/>
                </a:solidFill>
                <a:latin typeface="Franklin Gothic Book"/>
                <a:cs typeface="Franklin Gothic Book"/>
              </a:rPr>
              <a:t>LTP </a:t>
            </a:r>
            <a:r>
              <a:rPr sz="900" spc="-20" dirty="0">
                <a:solidFill>
                  <a:srgbClr val="231F20"/>
                </a:solidFill>
                <a:latin typeface="Franklin Gothic Book"/>
                <a:cs typeface="Franklin Gothic Book"/>
              </a:rPr>
              <a:t>agenda to </a:t>
            </a:r>
            <a:r>
              <a:rPr sz="900" spc="-25" dirty="0">
                <a:solidFill>
                  <a:srgbClr val="231F20"/>
                </a:solidFill>
                <a:latin typeface="Franklin Gothic Book"/>
                <a:cs typeface="Franklin Gothic Book"/>
              </a:rPr>
              <a:t>foster reform  </a:t>
            </a:r>
            <a:r>
              <a:rPr sz="900" spc="-15" dirty="0">
                <a:solidFill>
                  <a:srgbClr val="231F20"/>
                </a:solidFill>
                <a:latin typeface="Franklin Gothic Book"/>
                <a:cs typeface="Franklin Gothic Book"/>
              </a:rPr>
              <a:t>and </a:t>
            </a:r>
            <a:r>
              <a:rPr sz="900" spc="-25" dirty="0">
                <a:solidFill>
                  <a:srgbClr val="231F20"/>
                </a:solidFill>
                <a:latin typeface="Franklin Gothic Book"/>
                <a:cs typeface="Franklin Gothic Book"/>
              </a:rPr>
              <a:t>promote </a:t>
            </a:r>
            <a:r>
              <a:rPr sz="900" spc="-20" dirty="0">
                <a:solidFill>
                  <a:srgbClr val="231F20"/>
                </a:solidFill>
                <a:latin typeface="Franklin Gothic Book"/>
                <a:cs typeface="Franklin Gothic Book"/>
              </a:rPr>
              <a:t>transparency </a:t>
            </a:r>
            <a:r>
              <a:rPr sz="900" spc="-15" dirty="0">
                <a:solidFill>
                  <a:srgbClr val="231F20"/>
                </a:solidFill>
                <a:latin typeface="Franklin Gothic Book"/>
                <a:cs typeface="Franklin Gothic Book"/>
              </a:rPr>
              <a:t>and </a:t>
            </a:r>
            <a:r>
              <a:rPr sz="900" spc="-25" dirty="0">
                <a:solidFill>
                  <a:srgbClr val="231F20"/>
                </a:solidFill>
                <a:latin typeface="Franklin Gothic Book"/>
                <a:cs typeface="Franklin Gothic Book"/>
              </a:rPr>
              <a:t>efficiency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public contracts </a:t>
            </a:r>
            <a:r>
              <a:rPr sz="900" spc="-10" dirty="0">
                <a:solidFill>
                  <a:srgbClr val="231F20"/>
                </a:solidFill>
                <a:latin typeface="Franklin Gothic Book"/>
                <a:cs typeface="Franklin Gothic Book"/>
              </a:rPr>
              <a:t>in </a:t>
            </a:r>
            <a:r>
              <a:rPr sz="900" spc="-15" dirty="0">
                <a:solidFill>
                  <a:srgbClr val="231F20"/>
                </a:solidFill>
                <a:latin typeface="Franklin Gothic Book"/>
                <a:cs typeface="Franklin Gothic Book"/>
              </a:rPr>
              <a:t>the EBRD </a:t>
            </a:r>
            <a:r>
              <a:rPr sz="900" spc="-20" dirty="0">
                <a:solidFill>
                  <a:srgbClr val="231F20"/>
                </a:solidFill>
                <a:latin typeface="Franklin Gothic Book"/>
                <a:cs typeface="Franklin Gothic Book"/>
              </a:rPr>
              <a:t>countries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operations.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United Nations</a:t>
            </a:r>
            <a:r>
              <a:rPr sz="900" spc="-140" dirty="0">
                <a:solidFill>
                  <a:srgbClr val="231F20"/>
                </a:solidFill>
                <a:latin typeface="Franklin Gothic Book"/>
                <a:cs typeface="Franklin Gothic Book"/>
              </a:rPr>
              <a:t> </a:t>
            </a:r>
            <a:r>
              <a:rPr sz="900" spc="-20" dirty="0">
                <a:solidFill>
                  <a:srgbClr val="231F20"/>
                </a:solidFill>
                <a:latin typeface="Franklin Gothic Book"/>
                <a:cs typeface="Franklin Gothic Book"/>
              </a:rPr>
              <a:t>Commission  </a:t>
            </a:r>
            <a:r>
              <a:rPr sz="900" spc="-10" dirty="0">
                <a:solidFill>
                  <a:srgbClr val="231F20"/>
                </a:solidFill>
                <a:latin typeface="Franklin Gothic Book"/>
                <a:cs typeface="Franklin Gothic Book"/>
              </a:rPr>
              <a:t>on </a:t>
            </a:r>
            <a:r>
              <a:rPr sz="900" spc="-20" dirty="0">
                <a:solidFill>
                  <a:srgbClr val="231F20"/>
                </a:solidFill>
                <a:latin typeface="Franklin Gothic Book"/>
                <a:cs typeface="Franklin Gothic Book"/>
              </a:rPr>
              <a:t>International </a:t>
            </a:r>
            <a:r>
              <a:rPr sz="900" spc="-30" dirty="0">
                <a:solidFill>
                  <a:srgbClr val="231F20"/>
                </a:solidFill>
                <a:latin typeface="Franklin Gothic Book"/>
                <a:cs typeface="Franklin Gothic Book"/>
              </a:rPr>
              <a:t>Trade </a:t>
            </a:r>
            <a:r>
              <a:rPr sz="900" spc="-20" dirty="0">
                <a:solidFill>
                  <a:srgbClr val="231F20"/>
                </a:solidFill>
                <a:latin typeface="Franklin Gothic Book"/>
                <a:cs typeface="Franklin Gothic Book"/>
              </a:rPr>
              <a:t>Law (UNCITRAL)  adopted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UNCITRAL Model Law </a:t>
            </a:r>
            <a:r>
              <a:rPr sz="900" spc="-10" dirty="0">
                <a:solidFill>
                  <a:srgbClr val="231F20"/>
                </a:solidFill>
                <a:latin typeface="Franklin Gothic Book"/>
                <a:cs typeface="Franklin Gothic Book"/>
              </a:rPr>
              <a:t>on  </a:t>
            </a:r>
            <a:r>
              <a:rPr sz="900" spc="-20" dirty="0">
                <a:solidFill>
                  <a:srgbClr val="231F20"/>
                </a:solidFill>
                <a:latin typeface="Franklin Gothic Book"/>
                <a:cs typeface="Franklin Gothic Book"/>
              </a:rPr>
              <a:t>Public Procurement </a:t>
            </a:r>
            <a:r>
              <a:rPr sz="900" spc="-10" dirty="0">
                <a:solidFill>
                  <a:srgbClr val="231F20"/>
                </a:solidFill>
                <a:latin typeface="Franklin Gothic Book"/>
                <a:cs typeface="Franklin Gothic Book"/>
              </a:rPr>
              <a:t>in </a:t>
            </a:r>
            <a:r>
              <a:rPr sz="900" spc="-30" dirty="0">
                <a:solidFill>
                  <a:srgbClr val="231F20"/>
                </a:solidFill>
                <a:latin typeface="Franklin Gothic Book"/>
                <a:cs typeface="Franklin Gothic Book"/>
              </a:rPr>
              <a:t>2011 </a:t>
            </a:r>
            <a:r>
              <a:rPr sz="900" spc="-20" dirty="0">
                <a:solidFill>
                  <a:srgbClr val="231F20"/>
                </a:solidFill>
                <a:latin typeface="Franklin Gothic Book"/>
                <a:cs typeface="Franklin Gothic Book"/>
              </a:rPr>
              <a:t>(revising the  earlier 1994 Model Law </a:t>
            </a:r>
            <a:r>
              <a:rPr sz="900" spc="-10" dirty="0">
                <a:solidFill>
                  <a:srgbClr val="231F20"/>
                </a:solidFill>
                <a:latin typeface="Franklin Gothic Book"/>
                <a:cs typeface="Franklin Gothic Book"/>
              </a:rPr>
              <a:t>on</a:t>
            </a:r>
            <a:r>
              <a:rPr sz="900" spc="-130" dirty="0">
                <a:solidFill>
                  <a:srgbClr val="231F20"/>
                </a:solidFill>
                <a:latin typeface="Franklin Gothic Book"/>
                <a:cs typeface="Franklin Gothic Book"/>
              </a:rPr>
              <a:t> </a:t>
            </a:r>
            <a:r>
              <a:rPr sz="900" spc="-25" dirty="0" err="1">
                <a:solidFill>
                  <a:srgbClr val="231F20"/>
                </a:solidFill>
                <a:latin typeface="Franklin Gothic Book"/>
                <a:cs typeface="Franklin Gothic Book"/>
              </a:rPr>
              <a:t>Procuremen</a:t>
            </a:r>
            <a:r>
              <a:rPr lang="en-GB" sz="900" spc="-25" dirty="0">
                <a:solidFill>
                  <a:srgbClr val="231F20"/>
                </a:solidFill>
                <a:latin typeface="Franklin Gothic Book"/>
                <a:cs typeface="Franklin Gothic Book"/>
              </a:rPr>
              <a:t>t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Goods, Construction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Services).</a:t>
            </a:r>
            <a:endParaRPr lang="en-GB" sz="900" spc="-20" dirty="0">
              <a:solidFill>
                <a:srgbClr val="231F20"/>
              </a:solidFill>
              <a:latin typeface="Franklin Gothic Book"/>
              <a:cs typeface="Franklin Gothic Book"/>
            </a:endParaRPr>
          </a:p>
          <a:p>
            <a:pPr marL="12700" marR="71120">
              <a:lnSpc>
                <a:spcPct val="100000"/>
              </a:lnSpc>
              <a:spcBef>
                <a:spcPts val="100"/>
              </a:spcBef>
            </a:pPr>
            <a:endParaRPr lang="en-GB" sz="900" spc="-20" dirty="0">
              <a:solidFill>
                <a:srgbClr val="231F20"/>
              </a:solidFill>
              <a:latin typeface="Franklin Gothic Book"/>
              <a:cs typeface="Franklin Gothic Book"/>
            </a:endParaRPr>
          </a:p>
          <a:p>
            <a:pPr marL="12700" marR="71120">
              <a:lnSpc>
                <a:spcPct val="100000"/>
              </a:lnSpc>
              <a:spcBef>
                <a:spcPts val="100"/>
              </a:spcBef>
            </a:pPr>
            <a:endParaRPr lang="en-GB" sz="900" spc="-20" dirty="0">
              <a:solidFill>
                <a:srgbClr val="231F20"/>
              </a:solidFill>
              <a:latin typeface="Franklin Gothic Book"/>
              <a:cs typeface="Franklin Gothic Book"/>
            </a:endParaRPr>
          </a:p>
          <a:p>
            <a:pPr marL="12700" marR="71120">
              <a:lnSpc>
                <a:spcPct val="100000"/>
              </a:lnSpc>
              <a:spcBef>
                <a:spcPts val="100"/>
              </a:spcBef>
            </a:pPr>
            <a:r>
              <a:rPr sz="900" spc="-140" dirty="0">
                <a:solidFill>
                  <a:srgbClr val="231F20"/>
                </a:solidFill>
                <a:latin typeface="Franklin Gothic Book"/>
                <a:cs typeface="Franklin Gothic Book"/>
              </a:rPr>
              <a:t> </a:t>
            </a:r>
            <a:r>
              <a:rPr sz="900" spc="-40" dirty="0">
                <a:solidFill>
                  <a:srgbClr val="231F20"/>
                </a:solidFill>
                <a:latin typeface="Franklin Gothic Book"/>
                <a:cs typeface="Franklin Gothic Book"/>
              </a:rPr>
              <a:t>The</a:t>
            </a:r>
            <a:r>
              <a:rPr lang="en-GB" sz="900" spc="-40" dirty="0">
                <a:solidFill>
                  <a:srgbClr val="231F20"/>
                </a:solidFill>
                <a:latin typeface="Franklin Gothic Book"/>
                <a:cs typeface="Franklin Gothic Book"/>
              </a:rPr>
              <a:t> </a:t>
            </a:r>
            <a:r>
              <a:rPr lang="en-GB" sz="900" spc="-50" dirty="0">
                <a:solidFill>
                  <a:srgbClr val="231F20"/>
                </a:solidFill>
                <a:latin typeface="Franklin Gothic Book"/>
                <a:cs typeface="Franklin Gothic Book"/>
              </a:rPr>
              <a:t>2011 </a:t>
            </a:r>
            <a:r>
              <a:rPr lang="en-GB" sz="900" spc="-40" dirty="0">
                <a:solidFill>
                  <a:srgbClr val="231F20"/>
                </a:solidFill>
                <a:latin typeface="Franklin Gothic Book"/>
                <a:cs typeface="Franklin Gothic Book"/>
              </a:rPr>
              <a:t>UNCITRAL </a:t>
            </a:r>
            <a:r>
              <a:rPr lang="en-GB" sz="900" spc="-35" dirty="0">
                <a:solidFill>
                  <a:srgbClr val="231F20"/>
                </a:solidFill>
                <a:latin typeface="Franklin Gothic Book"/>
                <a:cs typeface="Franklin Gothic Book"/>
              </a:rPr>
              <a:t>Model </a:t>
            </a:r>
            <a:r>
              <a:rPr lang="en-GB" sz="900" spc="-40" dirty="0">
                <a:solidFill>
                  <a:srgbClr val="231F20"/>
                </a:solidFill>
                <a:latin typeface="Franklin Gothic Book"/>
                <a:cs typeface="Franklin Gothic Book"/>
              </a:rPr>
              <a:t>Law was developed  </a:t>
            </a:r>
            <a:r>
              <a:rPr lang="en-GB" sz="900" spc="-35" dirty="0">
                <a:solidFill>
                  <a:srgbClr val="231F20"/>
                </a:solidFill>
                <a:latin typeface="Franklin Gothic Book"/>
                <a:cs typeface="Franklin Gothic Book"/>
              </a:rPr>
              <a:t>to </a:t>
            </a:r>
            <a:r>
              <a:rPr lang="en-GB" sz="900" spc="-40" dirty="0">
                <a:solidFill>
                  <a:srgbClr val="231F20"/>
                </a:solidFill>
                <a:latin typeface="Franklin Gothic Book"/>
                <a:cs typeface="Franklin Gothic Book"/>
              </a:rPr>
              <a:t>provide </a:t>
            </a:r>
            <a:r>
              <a:rPr lang="en-GB" sz="900" spc="-20" dirty="0">
                <a:solidFill>
                  <a:srgbClr val="231F20"/>
                </a:solidFill>
                <a:latin typeface="Franklin Gothic Book"/>
                <a:cs typeface="Franklin Gothic Book"/>
              </a:rPr>
              <a:t>a </a:t>
            </a:r>
            <a:r>
              <a:rPr lang="en-GB" sz="900" spc="-40" dirty="0">
                <a:solidFill>
                  <a:srgbClr val="231F20"/>
                </a:solidFill>
                <a:latin typeface="Franklin Gothic Book"/>
                <a:cs typeface="Franklin Gothic Book"/>
              </a:rPr>
              <a:t>template </a:t>
            </a:r>
            <a:r>
              <a:rPr lang="en-GB" sz="900" spc="-35" dirty="0">
                <a:solidFill>
                  <a:srgbClr val="231F20"/>
                </a:solidFill>
                <a:latin typeface="Franklin Gothic Book"/>
                <a:cs typeface="Franklin Gothic Book"/>
              </a:rPr>
              <a:t>for </a:t>
            </a:r>
            <a:r>
              <a:rPr lang="en-GB" sz="900" spc="-45" dirty="0">
                <a:solidFill>
                  <a:srgbClr val="231F20"/>
                </a:solidFill>
                <a:latin typeface="Franklin Gothic Book"/>
                <a:cs typeface="Franklin Gothic Book"/>
              </a:rPr>
              <a:t>governments  </a:t>
            </a:r>
            <a:r>
              <a:rPr lang="en-GB" sz="900" spc="-35" dirty="0">
                <a:solidFill>
                  <a:srgbClr val="231F20"/>
                </a:solidFill>
                <a:latin typeface="Franklin Gothic Book"/>
                <a:cs typeface="Franklin Gothic Book"/>
              </a:rPr>
              <a:t>seeking to </a:t>
            </a:r>
            <a:r>
              <a:rPr lang="en-GB" sz="900" spc="-40" dirty="0">
                <a:solidFill>
                  <a:srgbClr val="231F20"/>
                </a:solidFill>
                <a:latin typeface="Franklin Gothic Book"/>
                <a:cs typeface="Franklin Gothic Book"/>
              </a:rPr>
              <a:t>upgrade </a:t>
            </a:r>
            <a:r>
              <a:rPr lang="en-GB" sz="900" spc="-30" dirty="0">
                <a:solidFill>
                  <a:srgbClr val="231F20"/>
                </a:solidFill>
                <a:latin typeface="Franklin Gothic Book"/>
                <a:cs typeface="Franklin Gothic Book"/>
              </a:rPr>
              <a:t>their </a:t>
            </a:r>
            <a:r>
              <a:rPr lang="en-GB" sz="900" spc="-35" dirty="0">
                <a:solidFill>
                  <a:srgbClr val="231F20"/>
                </a:solidFill>
                <a:latin typeface="Franklin Gothic Book"/>
                <a:cs typeface="Franklin Gothic Book"/>
              </a:rPr>
              <a:t>public </a:t>
            </a:r>
            <a:r>
              <a:rPr lang="en-GB" sz="900" spc="-40" dirty="0">
                <a:solidFill>
                  <a:srgbClr val="231F20"/>
                </a:solidFill>
                <a:latin typeface="Franklin Gothic Book"/>
                <a:cs typeface="Franklin Gothic Book"/>
              </a:rPr>
              <a:t>procurement  </a:t>
            </a:r>
            <a:r>
              <a:rPr lang="en-GB" sz="900" spc="-35" dirty="0">
                <a:solidFill>
                  <a:srgbClr val="231F20"/>
                </a:solidFill>
                <a:latin typeface="Franklin Gothic Book"/>
                <a:cs typeface="Franklin Gothic Book"/>
              </a:rPr>
              <a:t>legislation, and </a:t>
            </a:r>
            <a:r>
              <a:rPr lang="en-GB" sz="900" spc="-40" dirty="0">
                <a:solidFill>
                  <a:srgbClr val="231F20"/>
                </a:solidFill>
                <a:latin typeface="Franklin Gothic Book"/>
                <a:cs typeface="Franklin Gothic Book"/>
              </a:rPr>
              <a:t>takes </a:t>
            </a:r>
            <a:r>
              <a:rPr lang="en-GB" sz="900" spc="-35" dirty="0">
                <a:solidFill>
                  <a:srgbClr val="231F20"/>
                </a:solidFill>
                <a:latin typeface="Franklin Gothic Book"/>
                <a:cs typeface="Franklin Gothic Book"/>
              </a:rPr>
              <a:t>into account </a:t>
            </a:r>
            <a:r>
              <a:rPr lang="en-GB" sz="900" spc="-40" dirty="0">
                <a:solidFill>
                  <a:srgbClr val="231F20"/>
                </a:solidFill>
                <a:latin typeface="Franklin Gothic Book"/>
                <a:cs typeface="Franklin Gothic Book"/>
              </a:rPr>
              <a:t>the  provisions </a:t>
            </a:r>
            <a:r>
              <a:rPr lang="en-GB" sz="900" spc="-25" dirty="0">
                <a:solidFill>
                  <a:srgbClr val="231F20"/>
                </a:solidFill>
                <a:latin typeface="Franklin Gothic Book"/>
                <a:cs typeface="Franklin Gothic Book"/>
              </a:rPr>
              <a:t>of </a:t>
            </a:r>
            <a:r>
              <a:rPr lang="en-GB" sz="900" spc="-30" dirty="0">
                <a:solidFill>
                  <a:srgbClr val="231F20"/>
                </a:solidFill>
                <a:latin typeface="Franklin Gothic Book"/>
                <a:cs typeface="Franklin Gothic Book"/>
              </a:rPr>
              <a:t>the </a:t>
            </a:r>
            <a:r>
              <a:rPr lang="en-GB" sz="900" spc="-40" dirty="0">
                <a:solidFill>
                  <a:srgbClr val="231F20"/>
                </a:solidFill>
                <a:latin typeface="Franklin Gothic Book"/>
                <a:cs typeface="Franklin Gothic Book"/>
              </a:rPr>
              <a:t>World </a:t>
            </a:r>
            <a:r>
              <a:rPr lang="en-GB" sz="900" spc="-50" dirty="0">
                <a:solidFill>
                  <a:srgbClr val="231F20"/>
                </a:solidFill>
                <a:latin typeface="Franklin Gothic Book"/>
                <a:cs typeface="Franklin Gothic Book"/>
              </a:rPr>
              <a:t>Trade </a:t>
            </a:r>
            <a:r>
              <a:rPr lang="en-GB" sz="900" spc="-40" dirty="0">
                <a:solidFill>
                  <a:srgbClr val="231F20"/>
                </a:solidFill>
                <a:latin typeface="Franklin Gothic Book"/>
                <a:cs typeface="Franklin Gothic Book"/>
              </a:rPr>
              <a:t>Organisation’s  </a:t>
            </a:r>
            <a:r>
              <a:rPr lang="en-GB" sz="900" spc="-35" dirty="0">
                <a:solidFill>
                  <a:srgbClr val="231F20"/>
                </a:solidFill>
                <a:latin typeface="Franklin Gothic Book"/>
                <a:cs typeface="Franklin Gothic Book"/>
              </a:rPr>
              <a:t>Agreement </a:t>
            </a:r>
            <a:r>
              <a:rPr lang="en-GB" sz="900" spc="-30" dirty="0">
                <a:solidFill>
                  <a:srgbClr val="231F20"/>
                </a:solidFill>
                <a:latin typeface="Franklin Gothic Book"/>
                <a:cs typeface="Franklin Gothic Book"/>
              </a:rPr>
              <a:t>on </a:t>
            </a:r>
            <a:r>
              <a:rPr lang="en-GB" sz="900" spc="-40" dirty="0">
                <a:solidFill>
                  <a:srgbClr val="231F20"/>
                </a:solidFill>
                <a:latin typeface="Franklin Gothic Book"/>
                <a:cs typeface="Franklin Gothic Book"/>
              </a:rPr>
              <a:t>Government Procurement  </a:t>
            </a:r>
            <a:r>
              <a:rPr lang="en-GB" sz="900" spc="-35" dirty="0">
                <a:solidFill>
                  <a:srgbClr val="231F20"/>
                </a:solidFill>
                <a:latin typeface="Franklin Gothic Book"/>
                <a:cs typeface="Franklin Gothic Book"/>
              </a:rPr>
              <a:t>and those </a:t>
            </a:r>
            <a:r>
              <a:rPr lang="en-GB" sz="900" spc="-25" dirty="0">
                <a:solidFill>
                  <a:srgbClr val="231F20"/>
                </a:solidFill>
                <a:latin typeface="Franklin Gothic Book"/>
                <a:cs typeface="Franklin Gothic Book"/>
              </a:rPr>
              <a:t>of </a:t>
            </a:r>
            <a:r>
              <a:rPr lang="en-GB" sz="900" spc="-30" dirty="0">
                <a:solidFill>
                  <a:srgbClr val="231F20"/>
                </a:solidFill>
                <a:latin typeface="Franklin Gothic Book"/>
                <a:cs typeface="Franklin Gothic Book"/>
              </a:rPr>
              <a:t>the </a:t>
            </a:r>
            <a:r>
              <a:rPr lang="en-GB" sz="900" spc="-40" dirty="0">
                <a:solidFill>
                  <a:srgbClr val="231F20"/>
                </a:solidFill>
                <a:latin typeface="Franklin Gothic Book"/>
                <a:cs typeface="Franklin Gothic Book"/>
              </a:rPr>
              <a:t>United </a:t>
            </a:r>
            <a:r>
              <a:rPr lang="en-GB" sz="900" spc="-35" dirty="0">
                <a:solidFill>
                  <a:srgbClr val="231F20"/>
                </a:solidFill>
                <a:latin typeface="Franklin Gothic Book"/>
                <a:cs typeface="Franklin Gothic Book"/>
              </a:rPr>
              <a:t>Nations </a:t>
            </a:r>
            <a:r>
              <a:rPr lang="en-GB" sz="900" spc="-40" dirty="0">
                <a:solidFill>
                  <a:srgbClr val="231F20"/>
                </a:solidFill>
                <a:latin typeface="Franklin Gothic Book"/>
                <a:cs typeface="Franklin Gothic Book"/>
              </a:rPr>
              <a:t>Convention  </a:t>
            </a:r>
            <a:r>
              <a:rPr lang="en-GB" sz="900" spc="-35" dirty="0">
                <a:solidFill>
                  <a:srgbClr val="231F20"/>
                </a:solidFill>
                <a:latin typeface="Franklin Gothic Book"/>
                <a:cs typeface="Franklin Gothic Book"/>
              </a:rPr>
              <a:t>Against Corruption. </a:t>
            </a:r>
            <a:r>
              <a:rPr lang="en-GB" sz="900" spc="-40" dirty="0">
                <a:solidFill>
                  <a:srgbClr val="231F20"/>
                </a:solidFill>
                <a:latin typeface="Franklin Gothic Book"/>
                <a:cs typeface="Franklin Gothic Book"/>
              </a:rPr>
              <a:t>Following</a:t>
            </a:r>
            <a:r>
              <a:rPr lang="en-GB" sz="900" spc="-70" dirty="0">
                <a:solidFill>
                  <a:srgbClr val="231F20"/>
                </a:solidFill>
                <a:latin typeface="Franklin Gothic Book"/>
                <a:cs typeface="Franklin Gothic Book"/>
              </a:rPr>
              <a:t> </a:t>
            </a:r>
            <a:r>
              <a:rPr lang="en-GB" sz="900" spc="-35" dirty="0">
                <a:solidFill>
                  <a:srgbClr val="231F20"/>
                </a:solidFill>
                <a:latin typeface="Franklin Gothic Book"/>
                <a:cs typeface="Franklin Gothic Book"/>
              </a:rPr>
              <a:t>earlier</a:t>
            </a:r>
            <a:r>
              <a:rPr lang="en-GB" sz="900" dirty="0">
                <a:latin typeface="Franklin Gothic Book"/>
                <a:cs typeface="Franklin Gothic Book"/>
              </a:rPr>
              <a:t> </a:t>
            </a:r>
            <a:r>
              <a:rPr lang="en-GB" sz="900" spc="-35" dirty="0">
                <a:solidFill>
                  <a:srgbClr val="231F20"/>
                </a:solidFill>
                <a:latin typeface="Franklin Gothic Book"/>
                <a:cs typeface="Franklin Gothic Book"/>
              </a:rPr>
              <a:t>cooperation, </a:t>
            </a:r>
            <a:r>
              <a:rPr lang="en-GB" sz="900" spc="-25" dirty="0">
                <a:solidFill>
                  <a:srgbClr val="231F20"/>
                </a:solidFill>
                <a:latin typeface="Franklin Gothic Book"/>
                <a:cs typeface="Franklin Gothic Book"/>
              </a:rPr>
              <a:t>in </a:t>
            </a:r>
            <a:r>
              <a:rPr lang="en-GB" sz="900" spc="-55" dirty="0">
                <a:solidFill>
                  <a:srgbClr val="231F20"/>
                </a:solidFill>
                <a:latin typeface="Franklin Gothic Book"/>
                <a:cs typeface="Franklin Gothic Book"/>
              </a:rPr>
              <a:t>2010 </a:t>
            </a:r>
            <a:r>
              <a:rPr lang="en-GB" sz="900" spc="-30" dirty="0">
                <a:solidFill>
                  <a:srgbClr val="231F20"/>
                </a:solidFill>
                <a:latin typeface="Franklin Gothic Book"/>
                <a:cs typeface="Franklin Gothic Book"/>
              </a:rPr>
              <a:t>the </a:t>
            </a:r>
            <a:r>
              <a:rPr lang="en-GB" sz="900" spc="-40" dirty="0">
                <a:solidFill>
                  <a:srgbClr val="231F20"/>
                </a:solidFill>
                <a:latin typeface="Franklin Gothic Book"/>
                <a:cs typeface="Franklin Gothic Book"/>
              </a:rPr>
              <a:t>EBRD and UNCITRAL  </a:t>
            </a:r>
            <a:r>
              <a:rPr lang="en-GB" sz="900" spc="-35" dirty="0">
                <a:solidFill>
                  <a:srgbClr val="231F20"/>
                </a:solidFill>
                <a:latin typeface="Franklin Gothic Book"/>
                <a:cs typeface="Franklin Gothic Book"/>
              </a:rPr>
              <a:t>established </a:t>
            </a:r>
            <a:r>
              <a:rPr lang="en-GB" sz="900" spc="-20" dirty="0">
                <a:solidFill>
                  <a:srgbClr val="231F20"/>
                </a:solidFill>
                <a:latin typeface="Franklin Gothic Book"/>
                <a:cs typeface="Franklin Gothic Book"/>
              </a:rPr>
              <a:t>a </a:t>
            </a:r>
            <a:r>
              <a:rPr lang="en-GB" sz="900" spc="-35" dirty="0">
                <a:solidFill>
                  <a:srgbClr val="231F20"/>
                </a:solidFill>
                <a:latin typeface="Franklin Gothic Book"/>
                <a:cs typeface="Franklin Gothic Book"/>
              </a:rPr>
              <a:t>technical cooperation project </a:t>
            </a:r>
            <a:r>
              <a:rPr lang="en-GB" sz="900" spc="-2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a </a:t>
            </a:r>
            <a:r>
              <a:rPr lang="en-GB" sz="900" spc="-30" dirty="0">
                <a:solidFill>
                  <a:srgbClr val="231F20"/>
                </a:solidFill>
                <a:latin typeface="Franklin Gothic Book"/>
                <a:cs typeface="Franklin Gothic Book"/>
              </a:rPr>
              <a:t>joint </a:t>
            </a:r>
            <a:r>
              <a:rPr lang="en-GB" sz="900" spc="-40" dirty="0">
                <a:solidFill>
                  <a:srgbClr val="231F20"/>
                </a:solidFill>
                <a:latin typeface="Franklin Gothic Book"/>
                <a:cs typeface="Franklin Gothic Book"/>
              </a:rPr>
              <a:t>EBRD UNCITRAL </a:t>
            </a:r>
            <a:r>
              <a:rPr lang="en-GB" sz="900" spc="-35" dirty="0">
                <a:solidFill>
                  <a:srgbClr val="231F20"/>
                </a:solidFill>
                <a:latin typeface="Franklin Gothic Book"/>
                <a:cs typeface="Franklin Gothic Book"/>
              </a:rPr>
              <a:t>Initiative on </a:t>
            </a:r>
            <a:r>
              <a:rPr lang="en-GB" sz="900" spc="-40" dirty="0">
                <a:solidFill>
                  <a:srgbClr val="231F20"/>
                </a:solidFill>
                <a:latin typeface="Franklin Gothic Book"/>
                <a:cs typeface="Franklin Gothic Book"/>
              </a:rPr>
              <a:t>Enhancing  </a:t>
            </a:r>
            <a:r>
              <a:rPr lang="en-GB" sz="900" spc="-35" dirty="0">
                <a:solidFill>
                  <a:srgbClr val="231F20"/>
                </a:solidFill>
                <a:latin typeface="Franklin Gothic Book"/>
                <a:cs typeface="Franklin Gothic Book"/>
              </a:rPr>
              <a:t>Public </a:t>
            </a:r>
            <a:r>
              <a:rPr lang="en-GB" sz="900" spc="-40" dirty="0">
                <a:solidFill>
                  <a:srgbClr val="231F20"/>
                </a:solidFill>
                <a:latin typeface="Franklin Gothic Book"/>
                <a:cs typeface="Franklin Gothic Book"/>
              </a:rPr>
              <a:t>Procurement Regulation </a:t>
            </a:r>
            <a:r>
              <a:rPr lang="en-GB" sz="900" spc="-25" dirty="0">
                <a:solidFill>
                  <a:srgbClr val="231F20"/>
                </a:solidFill>
                <a:latin typeface="Franklin Gothic Book"/>
                <a:cs typeface="Franklin Gothic Book"/>
              </a:rPr>
              <a:t>in </a:t>
            </a:r>
            <a:r>
              <a:rPr lang="en-GB" sz="900" spc="-30" dirty="0">
                <a:solidFill>
                  <a:srgbClr val="231F20"/>
                </a:solidFill>
                <a:latin typeface="Franklin Gothic Book"/>
                <a:cs typeface="Franklin Gothic Book"/>
              </a:rPr>
              <a:t>the </a:t>
            </a:r>
            <a:r>
              <a:rPr lang="en-GB" sz="900" spc="-40" dirty="0">
                <a:solidFill>
                  <a:srgbClr val="231F20"/>
                </a:solidFill>
                <a:latin typeface="Franklin Gothic Book"/>
                <a:cs typeface="Franklin Gothic Book"/>
              </a:rPr>
              <a:t>CIS  </a:t>
            </a:r>
            <a:r>
              <a:rPr lang="en-GB" sz="900" spc="-35" dirty="0">
                <a:solidFill>
                  <a:srgbClr val="231F20"/>
                </a:solidFill>
                <a:latin typeface="Franklin Gothic Book"/>
                <a:cs typeface="Franklin Gothic Book"/>
              </a:rPr>
              <a:t>countries and Mongolia </a:t>
            </a:r>
            <a:r>
              <a:rPr lang="en-GB" sz="900" spc="-30" dirty="0">
                <a:solidFill>
                  <a:srgbClr val="231F20"/>
                </a:solidFill>
                <a:latin typeface="Franklin Gothic Book"/>
                <a:cs typeface="Franklin Gothic Book"/>
              </a:rPr>
              <a:t>(the </a:t>
            </a:r>
            <a:r>
              <a:rPr lang="en-GB" sz="900" spc="-35" dirty="0">
                <a:solidFill>
                  <a:srgbClr val="231F20"/>
                </a:solidFill>
                <a:latin typeface="Franklin Gothic Book"/>
                <a:cs typeface="Franklin Gothic Book"/>
              </a:rPr>
              <a:t>Initiative). </a:t>
            </a:r>
            <a:r>
              <a:rPr lang="en-GB" sz="900" spc="-40" dirty="0">
                <a:solidFill>
                  <a:srgbClr val="231F20"/>
                </a:solidFill>
                <a:latin typeface="Franklin Gothic Book"/>
                <a:cs typeface="Franklin Gothic Book"/>
              </a:rPr>
              <a:t>The  </a:t>
            </a:r>
            <a:r>
              <a:rPr lang="en-GB" sz="900" spc="-35" dirty="0">
                <a:solidFill>
                  <a:srgbClr val="231F20"/>
                </a:solidFill>
                <a:latin typeface="Franklin Gothic Book"/>
                <a:cs typeface="Franklin Gothic Book"/>
              </a:rPr>
              <a:t>Initiative </a:t>
            </a:r>
            <a:r>
              <a:rPr lang="en-GB" sz="900" spc="-25" dirty="0">
                <a:solidFill>
                  <a:srgbClr val="231F20"/>
                </a:solidFill>
                <a:latin typeface="Franklin Gothic Book"/>
                <a:cs typeface="Franklin Gothic Book"/>
              </a:rPr>
              <a:t>is </a:t>
            </a:r>
            <a:r>
              <a:rPr lang="en-GB" sz="900" spc="-40" dirty="0">
                <a:solidFill>
                  <a:srgbClr val="231F20"/>
                </a:solidFill>
                <a:latin typeface="Franklin Gothic Book"/>
                <a:cs typeface="Franklin Gothic Book"/>
              </a:rPr>
              <a:t>intended </a:t>
            </a:r>
            <a:r>
              <a:rPr lang="en-GB" sz="900" spc="-35" dirty="0">
                <a:solidFill>
                  <a:srgbClr val="231F20"/>
                </a:solidFill>
                <a:latin typeface="Franklin Gothic Book"/>
                <a:cs typeface="Franklin Gothic Book"/>
              </a:rPr>
              <a:t>to </a:t>
            </a:r>
            <a:r>
              <a:rPr lang="en-GB" sz="900" spc="-30" dirty="0">
                <a:solidFill>
                  <a:srgbClr val="231F20"/>
                </a:solidFill>
                <a:latin typeface="Franklin Gothic Book"/>
                <a:cs typeface="Franklin Gothic Book"/>
              </a:rPr>
              <a:t>support </a:t>
            </a:r>
            <a:r>
              <a:rPr lang="en-GB" sz="900" spc="-40" dirty="0">
                <a:solidFill>
                  <a:srgbClr val="231F20"/>
                </a:solidFill>
                <a:latin typeface="Franklin Gothic Book"/>
                <a:cs typeface="Franklin Gothic Book"/>
              </a:rPr>
              <a:t>strengthening  </a:t>
            </a:r>
            <a:r>
              <a:rPr lang="en-GB" sz="900" spc="-35" dirty="0">
                <a:solidFill>
                  <a:srgbClr val="231F20"/>
                </a:solidFill>
                <a:latin typeface="Franklin Gothic Book"/>
                <a:cs typeface="Franklin Gothic Book"/>
              </a:rPr>
              <a:t>public </a:t>
            </a:r>
            <a:r>
              <a:rPr lang="en-GB" sz="900" spc="-40" dirty="0">
                <a:solidFill>
                  <a:srgbClr val="231F20"/>
                </a:solidFill>
                <a:latin typeface="Franklin Gothic Book"/>
                <a:cs typeface="Franklin Gothic Book"/>
              </a:rPr>
              <a:t>procurement </a:t>
            </a:r>
            <a:r>
              <a:rPr lang="en-GB" sz="900" spc="-35" dirty="0">
                <a:solidFill>
                  <a:srgbClr val="231F20"/>
                </a:solidFill>
                <a:latin typeface="Franklin Gothic Book"/>
                <a:cs typeface="Franklin Gothic Book"/>
              </a:rPr>
              <a:t>regulation </a:t>
            </a:r>
            <a:r>
              <a:rPr lang="en-GB" sz="900" spc="-25" dirty="0">
                <a:solidFill>
                  <a:srgbClr val="231F20"/>
                </a:solidFill>
                <a:latin typeface="Franklin Gothic Book"/>
                <a:cs typeface="Franklin Gothic Book"/>
              </a:rPr>
              <a:t>in </a:t>
            </a:r>
            <a:r>
              <a:rPr lang="en-GB" sz="900" spc="-30" dirty="0">
                <a:solidFill>
                  <a:srgbClr val="231F20"/>
                </a:solidFill>
                <a:latin typeface="Franklin Gothic Book"/>
                <a:cs typeface="Franklin Gothic Book"/>
              </a:rPr>
              <a:t>the </a:t>
            </a:r>
            <a:r>
              <a:rPr lang="en-GB" sz="900" spc="-40" dirty="0">
                <a:solidFill>
                  <a:srgbClr val="231F20"/>
                </a:solidFill>
                <a:latin typeface="Franklin Gothic Book"/>
                <a:cs typeface="Franklin Gothic Book"/>
              </a:rPr>
              <a:t>CIS  </a:t>
            </a:r>
            <a:r>
              <a:rPr lang="en-GB" sz="900" spc="-35" dirty="0">
                <a:solidFill>
                  <a:srgbClr val="231F20"/>
                </a:solidFill>
                <a:latin typeface="Franklin Gothic Book"/>
                <a:cs typeface="Franklin Gothic Book"/>
              </a:rPr>
              <a:t>region, while </a:t>
            </a:r>
            <a:r>
              <a:rPr lang="en-GB" sz="900" spc="-40" dirty="0">
                <a:solidFill>
                  <a:srgbClr val="231F20"/>
                </a:solidFill>
                <a:latin typeface="Franklin Gothic Book"/>
                <a:cs typeface="Franklin Gothic Book"/>
              </a:rPr>
              <a:t>encouraging </a:t>
            </a:r>
            <a:r>
              <a:rPr lang="en-GB" sz="900" spc="-30" dirty="0">
                <a:solidFill>
                  <a:srgbClr val="231F20"/>
                </a:solidFill>
                <a:latin typeface="Franklin Gothic Book"/>
                <a:cs typeface="Franklin Gothic Book"/>
              </a:rPr>
              <a:t>the </a:t>
            </a:r>
            <a:r>
              <a:rPr lang="en-GB" sz="900" spc="-35" dirty="0">
                <a:solidFill>
                  <a:srgbClr val="231F20"/>
                </a:solidFill>
                <a:latin typeface="Franklin Gothic Book"/>
                <a:cs typeface="Franklin Gothic Book"/>
              </a:rPr>
              <a:t>upgrading of  public </a:t>
            </a:r>
            <a:r>
              <a:rPr lang="en-GB" sz="900" spc="-40" dirty="0">
                <a:solidFill>
                  <a:srgbClr val="231F20"/>
                </a:solidFill>
                <a:latin typeface="Franklin Gothic Book"/>
                <a:cs typeface="Franklin Gothic Book"/>
              </a:rPr>
              <a:t>procurement </a:t>
            </a:r>
            <a:r>
              <a:rPr lang="en-GB" sz="900" spc="-35" dirty="0">
                <a:solidFill>
                  <a:srgbClr val="231F20"/>
                </a:solidFill>
                <a:latin typeface="Franklin Gothic Book"/>
                <a:cs typeface="Franklin Gothic Book"/>
              </a:rPr>
              <a:t>legislation to </a:t>
            </a:r>
            <a:r>
              <a:rPr lang="en-GB" sz="900" spc="-30" dirty="0">
                <a:solidFill>
                  <a:srgbClr val="231F20"/>
                </a:solidFill>
                <a:latin typeface="Franklin Gothic Book"/>
                <a:cs typeface="Franklin Gothic Book"/>
              </a:rPr>
              <a:t>the </a:t>
            </a:r>
            <a:r>
              <a:rPr lang="en-GB" sz="900" spc="-40" dirty="0">
                <a:solidFill>
                  <a:srgbClr val="231F20"/>
                </a:solidFill>
                <a:latin typeface="Franklin Gothic Book"/>
                <a:cs typeface="Franklin Gothic Book"/>
              </a:rPr>
              <a:t>current  </a:t>
            </a:r>
            <a:r>
              <a:rPr lang="en-GB" sz="900" spc="-35" dirty="0">
                <a:solidFill>
                  <a:srgbClr val="231F20"/>
                </a:solidFill>
                <a:latin typeface="Franklin Gothic Book"/>
                <a:cs typeface="Franklin Gothic Book"/>
              </a:rPr>
              <a:t>international</a:t>
            </a:r>
            <a:r>
              <a:rPr lang="en-GB" sz="900" spc="-50" dirty="0">
                <a:solidFill>
                  <a:srgbClr val="231F20"/>
                </a:solidFill>
                <a:latin typeface="Franklin Gothic Book"/>
                <a:cs typeface="Franklin Gothic Book"/>
              </a:rPr>
              <a:t> </a:t>
            </a:r>
            <a:r>
              <a:rPr lang="en-GB" sz="900" spc="-40" dirty="0">
                <a:solidFill>
                  <a:srgbClr val="231F20"/>
                </a:solidFill>
                <a:latin typeface="Franklin Gothic Book"/>
                <a:cs typeface="Franklin Gothic Book"/>
              </a:rPr>
              <a:t>standards.</a:t>
            </a:r>
            <a:endParaRPr lang="en-GB" sz="900" dirty="0">
              <a:latin typeface="Franklin Gothic Book"/>
              <a:cs typeface="Franklin Gothic Book"/>
            </a:endParaRPr>
          </a:p>
        </p:txBody>
      </p:sp>
      <p:pic>
        <p:nvPicPr>
          <p:cNvPr id="116" name="Picture 115">
            <a:extLst>
              <a:ext uri="{FF2B5EF4-FFF2-40B4-BE49-F238E27FC236}">
                <a16:creationId xmlns:a16="http://schemas.microsoft.com/office/drawing/2014/main" id="{D1C57B4A-0985-2549-A41A-33ADDADC58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8724" y="-231214"/>
            <a:ext cx="4451303" cy="3115912"/>
          </a:xfrm>
          <a:prstGeom prst="rect">
            <a:avLst/>
          </a:prstGeom>
        </p:spPr>
      </p:pic>
      <p:pic>
        <p:nvPicPr>
          <p:cNvPr id="118" name="Picture 117">
            <a:extLst>
              <a:ext uri="{FF2B5EF4-FFF2-40B4-BE49-F238E27FC236}">
                <a16:creationId xmlns:a16="http://schemas.microsoft.com/office/drawing/2014/main" id="{1FD12A8F-D697-DE41-B6C9-CD0339AC5C29}"/>
              </a:ext>
            </a:extLst>
          </p:cNvPr>
          <p:cNvPicPr>
            <a:picLocks noChangeAspect="1"/>
          </p:cNvPicPr>
          <p:nvPr/>
        </p:nvPicPr>
        <p:blipFill rotWithShape="1">
          <a:blip r:embed="rId7">
            <a:extLst>
              <a:ext uri="{28A0092B-C50C-407E-A947-70E740481C1C}">
                <a14:useLocalDpi xmlns:a14="http://schemas.microsoft.com/office/drawing/2010/main" val="0"/>
              </a:ext>
            </a:extLst>
          </a:blip>
          <a:srcRect l="30624" t="41857" r="60711" b="46727"/>
          <a:stretch/>
        </p:blipFill>
        <p:spPr>
          <a:xfrm>
            <a:off x="438927" y="393700"/>
            <a:ext cx="466664" cy="434484"/>
          </a:xfrm>
          <a:prstGeom prst="rect">
            <a:avLst/>
          </a:prstGeom>
        </p:spPr>
      </p:pic>
      <p:pic>
        <p:nvPicPr>
          <p:cNvPr id="120" name="Picture 119">
            <a:extLst>
              <a:ext uri="{FF2B5EF4-FFF2-40B4-BE49-F238E27FC236}">
                <a16:creationId xmlns:a16="http://schemas.microsoft.com/office/drawing/2014/main" id="{10FFF70E-E0A6-8544-A009-93BB19481335}"/>
              </a:ext>
            </a:extLst>
          </p:cNvPr>
          <p:cNvPicPr>
            <a:picLocks noChangeAspect="1"/>
          </p:cNvPicPr>
          <p:nvPr/>
        </p:nvPicPr>
        <p:blipFill rotWithShape="1">
          <a:blip r:embed="rId8">
            <a:extLst>
              <a:ext uri="{28A0092B-C50C-407E-A947-70E740481C1C}">
                <a14:useLocalDpi xmlns:a14="http://schemas.microsoft.com/office/drawing/2010/main" val="0"/>
              </a:ext>
            </a:extLst>
          </a:blip>
          <a:srcRect l="39671" t="32918" r="39784" b="36821"/>
          <a:stretch/>
        </p:blipFill>
        <p:spPr>
          <a:xfrm>
            <a:off x="1085450" y="351120"/>
            <a:ext cx="518136" cy="429282"/>
          </a:xfrm>
          <a:prstGeom prst="rect">
            <a:avLst/>
          </a:prstGeom>
        </p:spPr>
      </p:pic>
      <p:cxnSp>
        <p:nvCxnSpPr>
          <p:cNvPr id="122" name="Straight Connector 121">
            <a:extLst>
              <a:ext uri="{FF2B5EF4-FFF2-40B4-BE49-F238E27FC236}">
                <a16:creationId xmlns:a16="http://schemas.microsoft.com/office/drawing/2014/main" id="{DAF510DF-D170-3B43-8E3B-97C34064FD37}"/>
              </a:ext>
            </a:extLst>
          </p:cNvPr>
          <p:cNvCxnSpPr/>
          <p:nvPr/>
        </p:nvCxnSpPr>
        <p:spPr>
          <a:xfrm>
            <a:off x="491299" y="1841500"/>
            <a:ext cx="3150568" cy="0"/>
          </a:xfrm>
          <a:prstGeom prst="line">
            <a:avLst/>
          </a:prstGeom>
          <a:ln w="28575">
            <a:solidFill>
              <a:srgbClr val="7EA6D7"/>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D003C6BE-DC5F-9D4E-A7BC-934AF8E3B67F}"/>
              </a:ext>
            </a:extLst>
          </p:cNvPr>
          <p:cNvPicPr>
            <a:picLocks noChangeAspect="1"/>
          </p:cNvPicPr>
          <p:nvPr/>
        </p:nvPicPr>
        <p:blipFill rotWithShape="1">
          <a:blip r:embed="rId2">
            <a:extLst>
              <a:ext uri="{28A0092B-C50C-407E-A947-70E740481C1C}">
                <a14:useLocalDpi xmlns:a14="http://schemas.microsoft.com/office/drawing/2010/main" val="0"/>
              </a:ext>
            </a:extLst>
          </a:blip>
          <a:srcRect t="56111"/>
          <a:stretch/>
        </p:blipFill>
        <p:spPr>
          <a:xfrm>
            <a:off x="0" y="-1"/>
            <a:ext cx="7556500" cy="1208901"/>
          </a:xfrm>
          <a:prstGeom prst="rect">
            <a:avLst/>
          </a:prstGeom>
        </p:spPr>
      </p:pic>
      <p:sp>
        <p:nvSpPr>
          <p:cNvPr id="4" name="object 4"/>
          <p:cNvSpPr txBox="1"/>
          <p:nvPr/>
        </p:nvSpPr>
        <p:spPr>
          <a:xfrm>
            <a:off x="485521" y="3553350"/>
            <a:ext cx="6707619" cy="6323940"/>
          </a:xfrm>
          <a:prstGeom prst="rect">
            <a:avLst/>
          </a:prstGeom>
        </p:spPr>
        <p:txBody>
          <a:bodyPr vert="horz" wrap="none" lIns="0" tIns="101600" rIns="0" bIns="0" numCol="3" spcCol="108000" rtlCol="0">
            <a:noAutofit/>
          </a:bodyPr>
          <a:lstStyle/>
          <a:p>
            <a:pPr marL="365125">
              <a:spcBef>
                <a:spcPts val="800"/>
              </a:spcBef>
            </a:pPr>
            <a:r>
              <a:rPr lang="en-GB" sz="1200" b="1" spc="-25" dirty="0">
                <a:solidFill>
                  <a:srgbClr val="00ACEE"/>
                </a:solidFill>
                <a:latin typeface="ITC Franklin Gothic"/>
                <a:cs typeface="ITC Franklin Gothic"/>
              </a:rPr>
              <a:t>LEGAL</a:t>
            </a:r>
            <a:r>
              <a:rPr lang="en-GB" sz="1200" b="1" spc="-105" dirty="0">
                <a:solidFill>
                  <a:srgbClr val="00ACEE"/>
                </a:solidFill>
                <a:latin typeface="ITC Franklin Gothic"/>
                <a:cs typeface="ITC Franklin Gothic"/>
              </a:rPr>
              <a:t> </a:t>
            </a:r>
            <a:r>
              <a:rPr lang="en-GB" sz="1200" b="1" spc="-35" dirty="0">
                <a:solidFill>
                  <a:srgbClr val="00ACEE"/>
                </a:solidFill>
                <a:latin typeface="ITC Franklin Gothic"/>
                <a:cs typeface="ITC Franklin Gothic"/>
              </a:rPr>
              <a:t>DIAGNOSTICS </a:t>
            </a:r>
            <a:r>
              <a:rPr lang="en-GB" sz="1200" b="1" spc="-15" dirty="0">
                <a:solidFill>
                  <a:srgbClr val="00ACEE"/>
                </a:solidFill>
                <a:latin typeface="ITC Franklin Gothic"/>
                <a:cs typeface="ITC Franklin Gothic"/>
              </a:rPr>
              <a:t>OF </a:t>
            </a:r>
            <a:r>
              <a:rPr lang="en-GB" sz="1200" b="1" spc="-40" dirty="0">
                <a:solidFill>
                  <a:srgbClr val="00ACEE"/>
                </a:solidFill>
                <a:latin typeface="ITC Franklin Gothic"/>
                <a:cs typeface="ITC Franklin Gothic"/>
              </a:rPr>
              <a:t>NATIONAL</a:t>
            </a:r>
            <a:r>
              <a:rPr lang="en-GB" sz="1200" b="1" spc="-165" dirty="0">
                <a:solidFill>
                  <a:srgbClr val="00ACEE"/>
                </a:solidFill>
                <a:latin typeface="ITC Franklin Gothic"/>
                <a:cs typeface="ITC Franklin Gothic"/>
              </a:rPr>
              <a:t> </a:t>
            </a:r>
            <a:r>
              <a:rPr lang="en-GB" sz="1200" b="1" spc="-30" dirty="0">
                <a:solidFill>
                  <a:srgbClr val="00ACEE"/>
                </a:solidFill>
                <a:latin typeface="ITC Franklin Gothic"/>
                <a:cs typeface="ITC Franklin Gothic"/>
              </a:rPr>
              <a:t>PUBLIC</a:t>
            </a:r>
            <a:r>
              <a:rPr lang="en-GB" sz="1200" dirty="0">
                <a:latin typeface="ITC Franklin Gothic"/>
                <a:cs typeface="ITC Franklin Gothic"/>
              </a:rPr>
              <a:t> </a:t>
            </a:r>
            <a:r>
              <a:rPr sz="1200" b="1" spc="-30" dirty="0">
                <a:solidFill>
                  <a:srgbClr val="00ACEE"/>
                </a:solidFill>
                <a:latin typeface="ITC Franklin Gothic"/>
                <a:cs typeface="ITC Franklin Gothic"/>
              </a:rPr>
              <a:t>PROCUREMENT</a:t>
            </a:r>
            <a:r>
              <a:rPr sz="1200" b="1" spc="-75" dirty="0">
                <a:solidFill>
                  <a:srgbClr val="00ACEE"/>
                </a:solidFill>
                <a:latin typeface="ITC Franklin Gothic"/>
                <a:cs typeface="ITC Franklin Gothic"/>
              </a:rPr>
              <a:t> </a:t>
            </a:r>
            <a:r>
              <a:rPr sz="1200" b="1" spc="-40" dirty="0">
                <a:solidFill>
                  <a:srgbClr val="00ACEE"/>
                </a:solidFill>
                <a:latin typeface="ITC Franklin Gothic"/>
                <a:cs typeface="ITC Franklin Gothic"/>
              </a:rPr>
              <a:t>LEGISLATION</a:t>
            </a:r>
            <a:endParaRPr sz="1200" dirty="0">
              <a:latin typeface="ITC Franklin Gothic"/>
              <a:cs typeface="ITC Franklin Gothic"/>
            </a:endParaRPr>
          </a:p>
          <a:p>
            <a:pPr marL="622300" marR="104775" indent="-25400">
              <a:lnSpc>
                <a:spcPct val="101899"/>
              </a:lnSpc>
              <a:spcBef>
                <a:spcPts val="505"/>
              </a:spcBef>
            </a:pPr>
            <a:r>
              <a:rPr sz="900" spc="-15" dirty="0">
                <a:solidFill>
                  <a:srgbClr val="231F20"/>
                </a:solidFill>
                <a:latin typeface="Franklin Gothic Book"/>
                <a:cs typeface="Franklin Gothic Book"/>
              </a:rPr>
              <a:t>This </a:t>
            </a:r>
            <a:r>
              <a:rPr sz="900" spc="-20" dirty="0">
                <a:solidFill>
                  <a:srgbClr val="231F20"/>
                </a:solidFill>
                <a:latin typeface="Franklin Gothic Book"/>
                <a:cs typeface="Franklin Gothic Book"/>
              </a:rPr>
              <a:t>detailed </a:t>
            </a:r>
            <a:r>
              <a:rPr sz="900" spc="-25" dirty="0">
                <a:solidFill>
                  <a:srgbClr val="231F20"/>
                </a:solidFill>
                <a:latin typeface="Franklin Gothic Book"/>
                <a:cs typeface="Franklin Gothic Book"/>
              </a:rPr>
              <a:t>comparative  </a:t>
            </a:r>
            <a:r>
              <a:rPr sz="900" spc="-15" dirty="0">
                <a:solidFill>
                  <a:srgbClr val="231F20"/>
                </a:solidFill>
                <a:latin typeface="Franklin Gothic Book"/>
                <a:cs typeface="Franklin Gothic Book"/>
              </a:rPr>
              <a:t>gap </a:t>
            </a:r>
            <a:r>
              <a:rPr sz="900" spc="-20" dirty="0">
                <a:solidFill>
                  <a:srgbClr val="231F20"/>
                </a:solidFill>
                <a:latin typeface="Franklin Gothic Book"/>
                <a:cs typeface="Franklin Gothic Book"/>
              </a:rPr>
              <a:t>analysis </a:t>
            </a:r>
            <a:r>
              <a:rPr sz="900" spc="-10" dirty="0">
                <a:solidFill>
                  <a:srgbClr val="231F20"/>
                </a:solidFill>
                <a:latin typeface="Franklin Gothic Book"/>
                <a:cs typeface="Franklin Gothic Book"/>
              </a:rPr>
              <a:t>of</a:t>
            </a:r>
            <a:r>
              <a:rPr sz="900" spc="-175" dirty="0">
                <a:solidFill>
                  <a:srgbClr val="231F20"/>
                </a:solidFill>
                <a:latin typeface="Franklin Gothic Book"/>
                <a:cs typeface="Franklin Gothic Book"/>
              </a:rPr>
              <a:t>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legislation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practice </a:t>
            </a:r>
            <a:r>
              <a:rPr sz="900" spc="-10" dirty="0">
                <a:solidFill>
                  <a:srgbClr val="231F20"/>
                </a:solidFill>
                <a:latin typeface="Franklin Gothic Book"/>
                <a:cs typeface="Franklin Gothic Book"/>
              </a:rPr>
              <a:t>in </a:t>
            </a:r>
            <a:r>
              <a:rPr sz="900" spc="-20" dirty="0">
                <a:solidFill>
                  <a:srgbClr val="231F20"/>
                </a:solidFill>
                <a:latin typeface="Franklin Gothic Book"/>
                <a:cs typeface="Franklin Gothic Book"/>
              </a:rPr>
              <a:t>selected</a:t>
            </a:r>
            <a:r>
              <a:rPr sz="900" spc="-155" dirty="0">
                <a:solidFill>
                  <a:srgbClr val="231F20"/>
                </a:solidFill>
                <a:latin typeface="Franklin Gothic Book"/>
                <a:cs typeface="Franklin Gothic Book"/>
              </a:rPr>
              <a:t> </a:t>
            </a:r>
            <a:r>
              <a:rPr sz="900" spc="-20" dirty="0">
                <a:solidFill>
                  <a:srgbClr val="231F20"/>
                </a:solidFill>
                <a:latin typeface="Franklin Gothic Book"/>
                <a:cs typeface="Franklin Gothic Book"/>
              </a:rPr>
              <a:t>CIS</a:t>
            </a:r>
            <a:endParaRPr sz="900" dirty="0">
              <a:latin typeface="Franklin Gothic Book"/>
              <a:cs typeface="Franklin Gothic Book"/>
            </a:endParaRPr>
          </a:p>
          <a:p>
            <a:pPr marL="736600" marR="5080" indent="-12700">
              <a:lnSpc>
                <a:spcPct val="101899"/>
              </a:lnSpc>
            </a:pPr>
            <a:r>
              <a:rPr sz="900" spc="-20" dirty="0">
                <a:solidFill>
                  <a:srgbClr val="231F20"/>
                </a:solidFill>
                <a:latin typeface="Franklin Gothic Book"/>
                <a:cs typeface="Franklin Gothic Book"/>
              </a:rPr>
              <a:t>countries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Mongolia will  </a:t>
            </a:r>
            <a:r>
              <a:rPr sz="900" spc="-25" dirty="0">
                <a:solidFill>
                  <a:srgbClr val="231F20"/>
                </a:solidFill>
                <a:latin typeface="Franklin Gothic Book"/>
                <a:cs typeface="Franklin Gothic Book"/>
              </a:rPr>
              <a:t>provide specific </a:t>
            </a:r>
            <a:r>
              <a:rPr sz="900" spc="-20" dirty="0">
                <a:solidFill>
                  <a:srgbClr val="231F20"/>
                </a:solidFill>
                <a:latin typeface="Franklin Gothic Book"/>
                <a:cs typeface="Franklin Gothic Book"/>
              </a:rPr>
              <a:t>public  procurement </a:t>
            </a:r>
            <a:r>
              <a:rPr sz="900" spc="-25" dirty="0">
                <a:solidFill>
                  <a:srgbClr val="231F20"/>
                </a:solidFill>
                <a:latin typeface="Franklin Gothic Book"/>
                <a:cs typeface="Franklin Gothic Book"/>
              </a:rPr>
              <a:t>reform  </a:t>
            </a:r>
            <a:r>
              <a:rPr sz="900" spc="-20" dirty="0">
                <a:solidFill>
                  <a:srgbClr val="231F20"/>
                </a:solidFill>
                <a:latin typeface="Franklin Gothic Book"/>
                <a:cs typeface="Franklin Gothic Book"/>
              </a:rPr>
              <a:t>suggestions for the  countries, identifying any  areas which </a:t>
            </a:r>
            <a:r>
              <a:rPr sz="900" spc="-15" dirty="0">
                <a:solidFill>
                  <a:srgbClr val="231F20"/>
                </a:solidFill>
                <a:latin typeface="Franklin Gothic Book"/>
                <a:cs typeface="Franklin Gothic Book"/>
              </a:rPr>
              <a:t>are </a:t>
            </a:r>
            <a:r>
              <a:rPr sz="900" spc="-20" dirty="0">
                <a:solidFill>
                  <a:srgbClr val="231F20"/>
                </a:solidFill>
                <a:latin typeface="Franklin Gothic Book"/>
                <a:cs typeface="Franklin Gothic Book"/>
              </a:rPr>
              <a:t>now  inconsistent </a:t>
            </a:r>
            <a:r>
              <a:rPr sz="900" spc="-15" dirty="0">
                <a:solidFill>
                  <a:srgbClr val="231F20"/>
                </a:solidFill>
                <a:latin typeface="Franklin Gothic Book"/>
                <a:cs typeface="Franklin Gothic Book"/>
              </a:rPr>
              <a:t>with the</a:t>
            </a:r>
            <a:r>
              <a:rPr sz="900" spc="-150" dirty="0">
                <a:solidFill>
                  <a:srgbClr val="231F20"/>
                </a:solidFill>
                <a:latin typeface="Franklin Gothic Book"/>
                <a:cs typeface="Franklin Gothic Book"/>
              </a:rPr>
              <a:t> </a:t>
            </a:r>
            <a:r>
              <a:rPr sz="900" spc="-20" dirty="0">
                <a:solidFill>
                  <a:srgbClr val="231F20"/>
                </a:solidFill>
                <a:latin typeface="Franklin Gothic Book"/>
                <a:cs typeface="Franklin Gothic Book"/>
              </a:rPr>
              <a:t>leading</a:t>
            </a:r>
            <a:endParaRPr sz="900" dirty="0">
              <a:latin typeface="Franklin Gothic Book"/>
              <a:cs typeface="Franklin Gothic Book"/>
            </a:endParaRPr>
          </a:p>
          <a:p>
            <a:pPr marL="482600" marR="40640" indent="215900">
              <a:lnSpc>
                <a:spcPct val="101899"/>
              </a:lnSpc>
            </a:pPr>
            <a:r>
              <a:rPr sz="900" spc="-20" dirty="0">
                <a:solidFill>
                  <a:srgbClr val="231F20"/>
                </a:solidFill>
                <a:latin typeface="Franklin Gothic Book"/>
                <a:cs typeface="Franklin Gothic Book"/>
              </a:rPr>
              <a:t>international practices</a:t>
            </a:r>
            <a:r>
              <a:rPr sz="900" spc="-110" dirty="0">
                <a:solidFill>
                  <a:srgbClr val="231F20"/>
                </a:solidFill>
                <a:latin typeface="Franklin Gothic Book"/>
                <a:cs typeface="Franklin Gothic Book"/>
              </a:rPr>
              <a:t> </a:t>
            </a:r>
            <a:r>
              <a:rPr sz="900" spc="-20" dirty="0">
                <a:solidFill>
                  <a:srgbClr val="231F20"/>
                </a:solidFill>
                <a:latin typeface="Franklin Gothic Book"/>
                <a:cs typeface="Franklin Gothic Book"/>
              </a:rPr>
              <a:t>based  </a:t>
            </a:r>
            <a:r>
              <a:rPr sz="900" spc="-10" dirty="0">
                <a:solidFill>
                  <a:srgbClr val="231F20"/>
                </a:solidFill>
                <a:latin typeface="Franklin Gothic Book"/>
                <a:cs typeface="Franklin Gothic Book"/>
              </a:rPr>
              <a:t>on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revised UNCITRAL</a:t>
            </a:r>
            <a:r>
              <a:rPr sz="900" spc="-140" dirty="0">
                <a:solidFill>
                  <a:srgbClr val="231F20"/>
                </a:solidFill>
                <a:latin typeface="Franklin Gothic Book"/>
                <a:cs typeface="Franklin Gothic Book"/>
              </a:rPr>
              <a:t> </a:t>
            </a:r>
            <a:r>
              <a:rPr sz="900" spc="-20" dirty="0">
                <a:solidFill>
                  <a:srgbClr val="231F20"/>
                </a:solidFill>
                <a:latin typeface="Franklin Gothic Book"/>
                <a:cs typeface="Franklin Gothic Book"/>
              </a:rPr>
              <a:t>Model</a:t>
            </a:r>
            <a:endParaRPr sz="900" dirty="0">
              <a:latin typeface="Franklin Gothic Book"/>
              <a:cs typeface="Franklin Gothic Book"/>
            </a:endParaRPr>
          </a:p>
          <a:p>
            <a:pPr marL="12700" marR="124460" indent="177800">
              <a:lnSpc>
                <a:spcPct val="101899"/>
              </a:lnSpc>
            </a:pPr>
            <a:r>
              <a:rPr sz="900" spc="-30" dirty="0">
                <a:solidFill>
                  <a:srgbClr val="231F20"/>
                </a:solidFill>
                <a:latin typeface="Franklin Gothic Book"/>
                <a:cs typeface="Franklin Gothic Book"/>
              </a:rPr>
              <a:t>Law.</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The</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aim</a:t>
            </a:r>
            <a:r>
              <a:rPr sz="900" spc="-50" dirty="0">
                <a:solidFill>
                  <a:srgbClr val="231F20"/>
                </a:solidFill>
                <a:latin typeface="Franklin Gothic Book"/>
                <a:cs typeface="Franklin Gothic Book"/>
              </a:rPr>
              <a:t> </a:t>
            </a:r>
            <a:r>
              <a:rPr sz="900" spc="-10" dirty="0">
                <a:solidFill>
                  <a:srgbClr val="231F20"/>
                </a:solidFill>
                <a:latin typeface="Franklin Gothic Book"/>
                <a:cs typeface="Franklin Gothic Book"/>
              </a:rPr>
              <a:t>of</a:t>
            </a:r>
            <a:r>
              <a:rPr sz="900" spc="-45" dirty="0">
                <a:solidFill>
                  <a:srgbClr val="231F20"/>
                </a:solidFill>
                <a:latin typeface="Franklin Gothic Book"/>
                <a:cs typeface="Franklin Gothic Book"/>
              </a:rPr>
              <a:t> </a:t>
            </a:r>
            <a:r>
              <a:rPr sz="900" spc="-15" dirty="0">
                <a:solidFill>
                  <a:srgbClr val="231F20"/>
                </a:solidFill>
                <a:latin typeface="Franklin Gothic Book"/>
                <a:cs typeface="Franklin Gothic Book"/>
              </a:rPr>
              <a:t>this</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component</a:t>
            </a:r>
            <a:r>
              <a:rPr sz="900" spc="-50" dirty="0">
                <a:solidFill>
                  <a:srgbClr val="231F20"/>
                </a:solidFill>
                <a:latin typeface="Franklin Gothic Book"/>
                <a:cs typeface="Franklin Gothic Book"/>
              </a:rPr>
              <a:t> </a:t>
            </a:r>
            <a:r>
              <a:rPr sz="900" spc="-10" dirty="0">
                <a:solidFill>
                  <a:srgbClr val="231F20"/>
                </a:solidFill>
                <a:latin typeface="Franklin Gothic Book"/>
                <a:cs typeface="Franklin Gothic Book"/>
              </a:rPr>
              <a:t>of</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the  Initiative </a:t>
            </a:r>
            <a:r>
              <a:rPr sz="900" spc="-10" dirty="0">
                <a:solidFill>
                  <a:srgbClr val="231F20"/>
                </a:solidFill>
                <a:latin typeface="Franklin Gothic Book"/>
                <a:cs typeface="Franklin Gothic Book"/>
              </a:rPr>
              <a:t>is </a:t>
            </a:r>
            <a:r>
              <a:rPr sz="900" spc="-20" dirty="0">
                <a:solidFill>
                  <a:srgbClr val="231F20"/>
                </a:solidFill>
                <a:latin typeface="Franklin Gothic Book"/>
                <a:cs typeface="Franklin Gothic Book"/>
              </a:rPr>
              <a:t>to </a:t>
            </a:r>
            <a:r>
              <a:rPr sz="900" spc="-25" dirty="0">
                <a:solidFill>
                  <a:srgbClr val="231F20"/>
                </a:solidFill>
                <a:latin typeface="Franklin Gothic Book"/>
                <a:cs typeface="Franklin Gothic Book"/>
              </a:rPr>
              <a:t>provide governments </a:t>
            </a:r>
            <a:r>
              <a:rPr sz="900" spc="-20" dirty="0">
                <a:solidFill>
                  <a:srgbClr val="231F20"/>
                </a:solidFill>
                <a:latin typeface="Franklin Gothic Book"/>
                <a:cs typeface="Franklin Gothic Book"/>
              </a:rPr>
              <a:t>with  current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impartial </a:t>
            </a:r>
            <a:r>
              <a:rPr sz="900" spc="-15" dirty="0">
                <a:solidFill>
                  <a:srgbClr val="231F20"/>
                </a:solidFill>
                <a:latin typeface="Franklin Gothic Book"/>
                <a:cs typeface="Franklin Gothic Book"/>
              </a:rPr>
              <a:t>data </a:t>
            </a:r>
            <a:r>
              <a:rPr sz="900" spc="-10" dirty="0">
                <a:solidFill>
                  <a:srgbClr val="231F20"/>
                </a:solidFill>
                <a:latin typeface="Franklin Gothic Book"/>
                <a:cs typeface="Franklin Gothic Book"/>
              </a:rPr>
              <a:t>on </a:t>
            </a:r>
            <a:r>
              <a:rPr sz="900" spc="-20" dirty="0">
                <a:solidFill>
                  <a:srgbClr val="231F20"/>
                </a:solidFill>
                <a:latin typeface="Franklin Gothic Book"/>
                <a:cs typeface="Franklin Gothic Book"/>
              </a:rPr>
              <a:t>their </a:t>
            </a:r>
            <a:r>
              <a:rPr sz="900" spc="-25" dirty="0">
                <a:solidFill>
                  <a:srgbClr val="231F20"/>
                </a:solidFill>
                <a:latin typeface="Franklin Gothic Book"/>
                <a:cs typeface="Franklin Gothic Book"/>
              </a:rPr>
              <a:t>reform  </a:t>
            </a:r>
            <a:r>
              <a:rPr sz="900" spc="-20" dirty="0">
                <a:solidFill>
                  <a:srgbClr val="231F20"/>
                </a:solidFill>
                <a:latin typeface="Franklin Gothic Book"/>
                <a:cs typeface="Franklin Gothic Book"/>
              </a:rPr>
              <a:t>needs </a:t>
            </a:r>
            <a:r>
              <a:rPr sz="900" spc="-10" dirty="0">
                <a:solidFill>
                  <a:srgbClr val="231F20"/>
                </a:solidFill>
                <a:latin typeface="Franklin Gothic Book"/>
                <a:cs typeface="Franklin Gothic Book"/>
              </a:rPr>
              <a:t>in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public procurement </a:t>
            </a:r>
            <a:r>
              <a:rPr sz="900" spc="-30" dirty="0">
                <a:solidFill>
                  <a:srgbClr val="231F20"/>
                </a:solidFill>
                <a:latin typeface="Franklin Gothic Book"/>
                <a:cs typeface="Franklin Gothic Book"/>
              </a:rPr>
              <a:t>sector,  </a:t>
            </a:r>
            <a:r>
              <a:rPr sz="900" spc="-10" dirty="0">
                <a:solidFill>
                  <a:srgbClr val="231F20"/>
                </a:solidFill>
                <a:latin typeface="Franklin Gothic Book"/>
                <a:cs typeface="Franklin Gothic Book"/>
              </a:rPr>
              <a:t>as </a:t>
            </a:r>
            <a:r>
              <a:rPr sz="900" spc="-20" dirty="0">
                <a:solidFill>
                  <a:srgbClr val="231F20"/>
                </a:solidFill>
                <a:latin typeface="Franklin Gothic Book"/>
                <a:cs typeface="Franklin Gothic Book"/>
              </a:rPr>
              <a:t>well </a:t>
            </a:r>
            <a:r>
              <a:rPr sz="900" spc="-10" dirty="0">
                <a:solidFill>
                  <a:srgbClr val="231F20"/>
                </a:solidFill>
                <a:latin typeface="Franklin Gothic Book"/>
                <a:cs typeface="Franklin Gothic Book"/>
              </a:rPr>
              <a:t>as </a:t>
            </a:r>
            <a:r>
              <a:rPr sz="900" spc="-15" dirty="0">
                <a:solidFill>
                  <a:srgbClr val="231F20"/>
                </a:solidFill>
                <a:latin typeface="Franklin Gothic Book"/>
                <a:cs typeface="Franklin Gothic Book"/>
              </a:rPr>
              <a:t>with </a:t>
            </a:r>
            <a:r>
              <a:rPr sz="900" spc="-20" dirty="0">
                <a:solidFill>
                  <a:srgbClr val="231F20"/>
                </a:solidFill>
                <a:latin typeface="Franklin Gothic Book"/>
                <a:cs typeface="Franklin Gothic Book"/>
              </a:rPr>
              <a:t>realistic reform objectives  </a:t>
            </a:r>
            <a:r>
              <a:rPr sz="900" spc="-10" dirty="0">
                <a:solidFill>
                  <a:srgbClr val="231F20"/>
                </a:solidFill>
                <a:latin typeface="Franklin Gothic Book"/>
                <a:cs typeface="Franklin Gothic Book"/>
              </a:rPr>
              <a:t>in</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order</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to</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specify</a:t>
            </a:r>
            <a:r>
              <a:rPr sz="900" spc="-40" dirty="0">
                <a:solidFill>
                  <a:srgbClr val="231F20"/>
                </a:solidFill>
                <a:latin typeface="Franklin Gothic Book"/>
                <a:cs typeface="Franklin Gothic Book"/>
              </a:rPr>
              <a:t> </a:t>
            </a:r>
            <a:r>
              <a:rPr sz="900" spc="-15" dirty="0">
                <a:solidFill>
                  <a:srgbClr val="231F20"/>
                </a:solidFill>
                <a:latin typeface="Franklin Gothic Book"/>
                <a:cs typeface="Franklin Gothic Book"/>
              </a:rPr>
              <a:t>the</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scope,</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timeline,</a:t>
            </a:r>
            <a:r>
              <a:rPr sz="900" spc="-40" dirty="0">
                <a:solidFill>
                  <a:srgbClr val="231F20"/>
                </a:solidFill>
                <a:latin typeface="Franklin Gothic Book"/>
                <a:cs typeface="Franklin Gothic Book"/>
              </a:rPr>
              <a:t> </a:t>
            </a:r>
            <a:r>
              <a:rPr sz="900" spc="-20" dirty="0">
                <a:solidFill>
                  <a:srgbClr val="231F20"/>
                </a:solidFill>
                <a:latin typeface="Franklin Gothic Book"/>
                <a:cs typeface="Franklin Gothic Book"/>
              </a:rPr>
              <a:t>and</a:t>
            </a:r>
            <a:endParaRPr sz="900" dirty="0">
              <a:latin typeface="Franklin Gothic Book"/>
              <a:cs typeface="Franklin Gothic Book"/>
            </a:endParaRPr>
          </a:p>
          <a:p>
            <a:pPr marL="12700" marR="18415">
              <a:lnSpc>
                <a:spcPct val="101899"/>
              </a:lnSpc>
            </a:pPr>
            <a:r>
              <a:rPr sz="900" spc="-20" dirty="0">
                <a:solidFill>
                  <a:srgbClr val="231F20"/>
                </a:solidFill>
                <a:latin typeface="Franklin Gothic Book"/>
                <a:cs typeface="Franklin Gothic Book"/>
              </a:rPr>
              <a:t>intensity</a:t>
            </a:r>
            <a:r>
              <a:rPr sz="900" spc="-55" dirty="0">
                <a:solidFill>
                  <a:srgbClr val="231F20"/>
                </a:solidFill>
                <a:latin typeface="Franklin Gothic Book"/>
                <a:cs typeface="Franklin Gothic Book"/>
              </a:rPr>
              <a:t> </a:t>
            </a:r>
            <a:r>
              <a:rPr sz="900" spc="-10" dirty="0">
                <a:solidFill>
                  <a:srgbClr val="231F20"/>
                </a:solidFill>
                <a:latin typeface="Franklin Gothic Book"/>
                <a:cs typeface="Franklin Gothic Book"/>
              </a:rPr>
              <a:t>of</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the</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necessary</a:t>
            </a:r>
            <a:r>
              <a:rPr sz="900" spc="-55" dirty="0">
                <a:solidFill>
                  <a:srgbClr val="231F20"/>
                </a:solidFill>
                <a:latin typeface="Franklin Gothic Book"/>
                <a:cs typeface="Franklin Gothic Book"/>
              </a:rPr>
              <a:t> </a:t>
            </a:r>
            <a:r>
              <a:rPr sz="900" spc="-20" dirty="0">
                <a:solidFill>
                  <a:srgbClr val="231F20"/>
                </a:solidFill>
                <a:latin typeface="Franklin Gothic Book"/>
                <a:cs typeface="Franklin Gothic Book"/>
              </a:rPr>
              <a:t>reforms</a:t>
            </a:r>
            <a:r>
              <a:rPr sz="900" spc="-50" dirty="0">
                <a:solidFill>
                  <a:srgbClr val="231F20"/>
                </a:solidFill>
                <a:latin typeface="Franklin Gothic Book"/>
                <a:cs typeface="Franklin Gothic Book"/>
              </a:rPr>
              <a:t> </a:t>
            </a:r>
            <a:r>
              <a:rPr sz="900" dirty="0">
                <a:solidFill>
                  <a:srgbClr val="231F20"/>
                </a:solidFill>
                <a:latin typeface="Franklin Gothic Book"/>
                <a:cs typeface="Franklin Gothic Book"/>
              </a:rPr>
              <a:t>–</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whether  amendments to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existing</a:t>
            </a:r>
            <a:r>
              <a:rPr sz="900" spc="-120" dirty="0">
                <a:solidFill>
                  <a:srgbClr val="231F20"/>
                </a:solidFill>
                <a:latin typeface="Franklin Gothic Book"/>
                <a:cs typeface="Franklin Gothic Book"/>
              </a:rPr>
              <a:t> </a:t>
            </a:r>
            <a:r>
              <a:rPr sz="900" spc="-20" dirty="0">
                <a:solidFill>
                  <a:srgbClr val="231F20"/>
                </a:solidFill>
                <a:latin typeface="Franklin Gothic Book"/>
                <a:cs typeface="Franklin Gothic Book"/>
              </a:rPr>
              <a:t>legislation</a:t>
            </a:r>
            <a:endParaRPr sz="900" dirty="0">
              <a:latin typeface="Franklin Gothic Book"/>
              <a:cs typeface="Franklin Gothic Book"/>
            </a:endParaRPr>
          </a:p>
          <a:p>
            <a:pPr marL="12700" marR="135890" algn="just">
              <a:lnSpc>
                <a:spcPct val="101899"/>
              </a:lnSpc>
            </a:pPr>
            <a:r>
              <a:rPr sz="900" spc="-15" dirty="0">
                <a:solidFill>
                  <a:srgbClr val="231F20"/>
                </a:solidFill>
                <a:latin typeface="Franklin Gothic Book"/>
                <a:cs typeface="Franklin Gothic Book"/>
              </a:rPr>
              <a:t>are</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needed,</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small</a:t>
            </a:r>
            <a:r>
              <a:rPr sz="900" spc="-45" dirty="0">
                <a:solidFill>
                  <a:srgbClr val="231F20"/>
                </a:solidFill>
                <a:latin typeface="Franklin Gothic Book"/>
                <a:cs typeface="Franklin Gothic Book"/>
              </a:rPr>
              <a:t> </a:t>
            </a:r>
            <a:r>
              <a:rPr sz="900" spc="-10" dirty="0">
                <a:solidFill>
                  <a:srgbClr val="231F20"/>
                </a:solidFill>
                <a:latin typeface="Franklin Gothic Book"/>
                <a:cs typeface="Franklin Gothic Book"/>
              </a:rPr>
              <a:t>or</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substantial,</a:t>
            </a:r>
            <a:r>
              <a:rPr sz="900" spc="-40" dirty="0">
                <a:solidFill>
                  <a:srgbClr val="231F20"/>
                </a:solidFill>
                <a:latin typeface="Franklin Gothic Book"/>
                <a:cs typeface="Franklin Gothic Book"/>
              </a:rPr>
              <a:t> </a:t>
            </a:r>
            <a:r>
              <a:rPr sz="900" spc="-10" dirty="0">
                <a:solidFill>
                  <a:srgbClr val="231F20"/>
                </a:solidFill>
                <a:latin typeface="Franklin Gothic Book"/>
                <a:cs typeface="Franklin Gothic Book"/>
              </a:rPr>
              <a:t>or</a:t>
            </a:r>
            <a:r>
              <a:rPr sz="900" spc="-45" dirty="0">
                <a:solidFill>
                  <a:srgbClr val="231F20"/>
                </a:solidFill>
                <a:latin typeface="Franklin Gothic Book"/>
                <a:cs typeface="Franklin Gothic Book"/>
              </a:rPr>
              <a:t> </a:t>
            </a:r>
            <a:r>
              <a:rPr sz="900" dirty="0">
                <a:solidFill>
                  <a:srgbClr val="231F20"/>
                </a:solidFill>
                <a:latin typeface="Franklin Gothic Book"/>
                <a:cs typeface="Franklin Gothic Book"/>
              </a:rPr>
              <a:t>a</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new  </a:t>
            </a:r>
            <a:r>
              <a:rPr sz="900" spc="-25" dirty="0">
                <a:solidFill>
                  <a:srgbClr val="231F20"/>
                </a:solidFill>
                <a:latin typeface="Franklin Gothic Book"/>
                <a:cs typeface="Franklin Gothic Book"/>
              </a:rPr>
              <a:t>comprehensive </a:t>
            </a:r>
            <a:r>
              <a:rPr sz="900" spc="-20" dirty="0">
                <a:solidFill>
                  <a:srgbClr val="231F20"/>
                </a:solidFill>
                <a:latin typeface="Franklin Gothic Book"/>
                <a:cs typeface="Franklin Gothic Book"/>
              </a:rPr>
              <a:t>public procurement policy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legislation needs to </a:t>
            </a:r>
            <a:r>
              <a:rPr sz="900" spc="-10" dirty="0">
                <a:solidFill>
                  <a:srgbClr val="231F20"/>
                </a:solidFill>
                <a:latin typeface="Franklin Gothic Book"/>
                <a:cs typeface="Franklin Gothic Book"/>
              </a:rPr>
              <a:t>be</a:t>
            </a:r>
            <a:r>
              <a:rPr sz="900" spc="-130" dirty="0">
                <a:solidFill>
                  <a:srgbClr val="231F20"/>
                </a:solidFill>
                <a:latin typeface="Franklin Gothic Book"/>
                <a:cs typeface="Franklin Gothic Book"/>
              </a:rPr>
              <a:t> </a:t>
            </a:r>
            <a:r>
              <a:rPr sz="900" spc="-25" dirty="0">
                <a:solidFill>
                  <a:srgbClr val="231F20"/>
                </a:solidFill>
                <a:latin typeface="Franklin Gothic Book"/>
                <a:cs typeface="Franklin Gothic Book"/>
              </a:rPr>
              <a:t>developed.</a:t>
            </a:r>
            <a:endParaRPr sz="900" dirty="0">
              <a:latin typeface="Franklin Gothic Book"/>
              <a:cs typeface="Franklin Gothic Book"/>
            </a:endParaRPr>
          </a:p>
          <a:p>
            <a:pPr marL="12700" marR="67945">
              <a:lnSpc>
                <a:spcPct val="101899"/>
              </a:lnSpc>
              <a:spcBef>
                <a:spcPts val="565"/>
              </a:spcBef>
            </a:pPr>
            <a:r>
              <a:rPr sz="900" spc="-15" dirty="0">
                <a:solidFill>
                  <a:srgbClr val="231F20"/>
                </a:solidFill>
                <a:latin typeface="Franklin Gothic Book"/>
                <a:cs typeface="Franklin Gothic Book"/>
              </a:rPr>
              <a:t>This</a:t>
            </a:r>
            <a:r>
              <a:rPr sz="900" spc="-55" dirty="0">
                <a:solidFill>
                  <a:srgbClr val="231F20"/>
                </a:solidFill>
                <a:latin typeface="Franklin Gothic Book"/>
                <a:cs typeface="Franklin Gothic Book"/>
              </a:rPr>
              <a:t> </a:t>
            </a:r>
            <a:r>
              <a:rPr sz="900" spc="-20" dirty="0">
                <a:solidFill>
                  <a:srgbClr val="231F20"/>
                </a:solidFill>
                <a:latin typeface="Franklin Gothic Book"/>
                <a:cs typeface="Franklin Gothic Book"/>
              </a:rPr>
              <a:t>assessment</a:t>
            </a:r>
            <a:r>
              <a:rPr sz="900" spc="-50" dirty="0">
                <a:solidFill>
                  <a:srgbClr val="231F20"/>
                </a:solidFill>
                <a:latin typeface="Franklin Gothic Book"/>
                <a:cs typeface="Franklin Gothic Book"/>
              </a:rPr>
              <a:t> </a:t>
            </a:r>
            <a:r>
              <a:rPr sz="900" spc="-10" dirty="0">
                <a:solidFill>
                  <a:srgbClr val="231F20"/>
                </a:solidFill>
                <a:latin typeface="Franklin Gothic Book"/>
                <a:cs typeface="Franklin Gothic Book"/>
              </a:rPr>
              <a:t>is</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also</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intended</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to</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identify  which sector needs </a:t>
            </a:r>
            <a:r>
              <a:rPr sz="900" spc="-15" dirty="0">
                <a:solidFill>
                  <a:srgbClr val="231F20"/>
                </a:solidFill>
                <a:latin typeface="Franklin Gothic Book"/>
                <a:cs typeface="Franklin Gothic Book"/>
              </a:rPr>
              <a:t>can </a:t>
            </a:r>
            <a:r>
              <a:rPr sz="900" spc="-10" dirty="0">
                <a:solidFill>
                  <a:srgbClr val="231F20"/>
                </a:solidFill>
                <a:latin typeface="Franklin Gothic Book"/>
                <a:cs typeface="Franklin Gothic Book"/>
              </a:rPr>
              <a:t>be </a:t>
            </a:r>
            <a:r>
              <a:rPr sz="900" spc="-20" dirty="0">
                <a:solidFill>
                  <a:srgbClr val="231F20"/>
                </a:solidFill>
                <a:latin typeface="Franklin Gothic Book"/>
                <a:cs typeface="Franklin Gothic Book"/>
              </a:rPr>
              <a:t>addressed by  technical cooperation projects, carried </a:t>
            </a:r>
            <a:r>
              <a:rPr sz="900" spc="-15" dirty="0">
                <a:solidFill>
                  <a:srgbClr val="231F20"/>
                </a:solidFill>
                <a:latin typeface="Franklin Gothic Book"/>
                <a:cs typeface="Franklin Gothic Book"/>
              </a:rPr>
              <a:t>out  </a:t>
            </a:r>
            <a:r>
              <a:rPr sz="900" spc="-20" dirty="0">
                <a:solidFill>
                  <a:srgbClr val="231F20"/>
                </a:solidFill>
                <a:latin typeface="Franklin Gothic Book"/>
                <a:cs typeface="Franklin Gothic Book"/>
              </a:rPr>
              <a:t>together </a:t>
            </a:r>
            <a:r>
              <a:rPr sz="900" spc="-15" dirty="0">
                <a:solidFill>
                  <a:srgbClr val="231F20"/>
                </a:solidFill>
                <a:latin typeface="Franklin Gothic Book"/>
                <a:cs typeface="Franklin Gothic Book"/>
              </a:rPr>
              <a:t>with </a:t>
            </a:r>
            <a:r>
              <a:rPr sz="900" spc="-20" dirty="0">
                <a:solidFill>
                  <a:srgbClr val="231F20"/>
                </a:solidFill>
                <a:latin typeface="Franklin Gothic Book"/>
                <a:cs typeface="Franklin Gothic Book"/>
              </a:rPr>
              <a:t>international</a:t>
            </a:r>
            <a:r>
              <a:rPr sz="900" spc="-100" dirty="0">
                <a:solidFill>
                  <a:srgbClr val="231F20"/>
                </a:solidFill>
                <a:latin typeface="Franklin Gothic Book"/>
                <a:cs typeface="Franklin Gothic Book"/>
              </a:rPr>
              <a:t> </a:t>
            </a:r>
            <a:r>
              <a:rPr sz="900" spc="-25" dirty="0">
                <a:solidFill>
                  <a:srgbClr val="231F20"/>
                </a:solidFill>
                <a:latin typeface="Franklin Gothic Book"/>
                <a:cs typeface="Franklin Gothic Book"/>
              </a:rPr>
              <a:t>stakeholders.</a:t>
            </a:r>
            <a:endParaRPr lang="en-GB" sz="900" spc="-25" dirty="0">
              <a:solidFill>
                <a:srgbClr val="231F20"/>
              </a:solidFill>
              <a:latin typeface="Franklin Gothic Book"/>
              <a:cs typeface="Franklin Gothic Book"/>
            </a:endParaRPr>
          </a:p>
          <a:p>
            <a:pPr marL="462280" marR="121285">
              <a:lnSpc>
                <a:spcPts val="1300"/>
              </a:lnSpc>
              <a:spcBef>
                <a:spcPts val="259"/>
              </a:spcBef>
            </a:pPr>
            <a:endParaRPr lang="en-GB" sz="1200" b="1" spc="-30" dirty="0">
              <a:solidFill>
                <a:srgbClr val="00ACEE"/>
              </a:solidFill>
              <a:latin typeface="ITC Franklin Gothic"/>
              <a:cs typeface="ITC Franklin Gothic"/>
            </a:endParaRPr>
          </a:p>
          <a:p>
            <a:pPr marL="762000" marR="121285">
              <a:lnSpc>
                <a:spcPts val="1300"/>
              </a:lnSpc>
              <a:spcBef>
                <a:spcPts val="259"/>
              </a:spcBef>
            </a:pPr>
            <a:r>
              <a:rPr lang="en-GB" sz="1200" b="1" spc="-30" dirty="0">
                <a:solidFill>
                  <a:srgbClr val="00ACEE"/>
                </a:solidFill>
                <a:latin typeface="ITC Franklin Gothic"/>
                <a:cs typeface="ITC Franklin Gothic"/>
              </a:rPr>
              <a:t>REGIONAL</a:t>
            </a:r>
            <a:r>
              <a:rPr lang="en-GB" sz="1200" b="1" spc="-130" dirty="0">
                <a:solidFill>
                  <a:srgbClr val="00ACEE"/>
                </a:solidFill>
                <a:latin typeface="ITC Franklin Gothic"/>
                <a:cs typeface="ITC Franklin Gothic"/>
              </a:rPr>
              <a:t> </a:t>
            </a:r>
            <a:r>
              <a:rPr lang="en-GB" sz="1200" b="1" spc="-30" dirty="0">
                <a:solidFill>
                  <a:srgbClr val="00ACEE"/>
                </a:solidFill>
                <a:latin typeface="ITC Franklin Gothic"/>
                <a:cs typeface="ITC Franklin Gothic"/>
              </a:rPr>
              <a:t>SERIES  </a:t>
            </a:r>
            <a:r>
              <a:rPr lang="en-GB" sz="1200" b="1" spc="-15" dirty="0">
                <a:solidFill>
                  <a:srgbClr val="00ACEE"/>
                </a:solidFill>
                <a:latin typeface="ITC Franklin Gothic"/>
                <a:cs typeface="ITC Franklin Gothic"/>
              </a:rPr>
              <a:t>OF </a:t>
            </a:r>
            <a:r>
              <a:rPr lang="en-GB" sz="1200" b="1" spc="-30" dirty="0">
                <a:solidFill>
                  <a:srgbClr val="00ACEE"/>
                </a:solidFill>
                <a:latin typeface="ITC Franklin Gothic"/>
                <a:cs typeface="ITC Franklin Gothic"/>
              </a:rPr>
              <a:t>POLICY </a:t>
            </a:r>
            <a:r>
              <a:rPr lang="en-GB" sz="1200" b="1" spc="-35" dirty="0">
                <a:solidFill>
                  <a:srgbClr val="00ACEE"/>
                </a:solidFill>
                <a:latin typeface="ITC Franklin Gothic"/>
                <a:cs typeface="ITC Franklin Gothic"/>
              </a:rPr>
              <a:t>WORKSHOPS</a:t>
            </a:r>
            <a:endParaRPr lang="en-GB" sz="900" b="1" spc="-35" dirty="0">
              <a:solidFill>
                <a:srgbClr val="231F20"/>
              </a:solidFill>
              <a:latin typeface="Franklin Gothic Book"/>
              <a:cs typeface="ITC Franklin Gothic"/>
            </a:endParaRPr>
          </a:p>
          <a:p>
            <a:pPr marL="762000" marR="89535">
              <a:lnSpc>
                <a:spcPct val="101899"/>
              </a:lnSpc>
              <a:spcBef>
                <a:spcPts val="80"/>
              </a:spcBef>
            </a:pPr>
            <a:r>
              <a:rPr lang="en-GB" sz="900" spc="-20" dirty="0">
                <a:solidFill>
                  <a:srgbClr val="231F20"/>
                </a:solidFill>
                <a:latin typeface="Franklin Gothic Book"/>
                <a:cs typeface="Franklin Gothic Book"/>
              </a:rPr>
              <a:t>Public procurement policy  workshops</a:t>
            </a:r>
            <a:r>
              <a:rPr lang="en-GB" sz="900" spc="-60" dirty="0">
                <a:solidFill>
                  <a:srgbClr val="231F20"/>
                </a:solidFill>
                <a:latin typeface="Franklin Gothic Book"/>
                <a:cs typeface="Franklin Gothic Book"/>
              </a:rPr>
              <a:t> </a:t>
            </a:r>
            <a:r>
              <a:rPr lang="en-GB" sz="900" spc="-15" dirty="0">
                <a:solidFill>
                  <a:srgbClr val="231F20"/>
                </a:solidFill>
                <a:latin typeface="Franklin Gothic Book"/>
                <a:cs typeface="Franklin Gothic Book"/>
              </a:rPr>
              <a:t>will</a:t>
            </a:r>
            <a:r>
              <a:rPr lang="en-GB" sz="900" spc="-60"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be</a:t>
            </a:r>
            <a:r>
              <a:rPr lang="en-GB" sz="900" spc="-55" dirty="0">
                <a:solidFill>
                  <a:srgbClr val="231F20"/>
                </a:solidFill>
                <a:latin typeface="Franklin Gothic Book"/>
                <a:cs typeface="Franklin Gothic Book"/>
              </a:rPr>
              <a:t> </a:t>
            </a:r>
            <a:r>
              <a:rPr lang="en-GB" sz="900" spc="-15" dirty="0">
                <a:solidFill>
                  <a:srgbClr val="231F20"/>
                </a:solidFill>
                <a:latin typeface="Franklin Gothic Book"/>
                <a:cs typeface="Franklin Gothic Book"/>
              </a:rPr>
              <a:t>held</a:t>
            </a:r>
            <a:r>
              <a:rPr lang="en-GB" sz="900" spc="-60"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in</a:t>
            </a:r>
            <a:r>
              <a:rPr lang="en-GB" sz="900" spc="-5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each  </a:t>
            </a:r>
            <a:r>
              <a:rPr lang="en-GB" sz="900" spc="-10" dirty="0">
                <a:solidFill>
                  <a:srgbClr val="231F20"/>
                </a:solidFill>
                <a:latin typeface="Franklin Gothic Book"/>
                <a:cs typeface="Franklin Gothic Book"/>
              </a:rPr>
              <a:t>of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participating</a:t>
            </a:r>
            <a:r>
              <a:rPr lang="en-GB" sz="900" spc="-11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countries </a:t>
            </a:r>
            <a:r>
              <a:rPr lang="en-GB" sz="900" spc="-25" dirty="0">
                <a:solidFill>
                  <a:srgbClr val="231F20"/>
                </a:solidFill>
                <a:latin typeface="Franklin Gothic Book"/>
                <a:cs typeface="Franklin Gothic Book"/>
              </a:rPr>
              <a:t>interested </a:t>
            </a:r>
            <a:r>
              <a:rPr lang="en-GB" sz="900" spc="-10" dirty="0">
                <a:solidFill>
                  <a:srgbClr val="231F20"/>
                </a:solidFill>
                <a:latin typeface="Franklin Gothic Book"/>
                <a:cs typeface="Franklin Gothic Book"/>
              </a:rPr>
              <a:t>in</a:t>
            </a:r>
            <a:r>
              <a:rPr lang="en-GB" sz="900" spc="-9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developing  </a:t>
            </a:r>
            <a:r>
              <a:rPr lang="en-GB" sz="900" spc="-20" dirty="0">
                <a:solidFill>
                  <a:srgbClr val="231F20"/>
                </a:solidFill>
                <a:latin typeface="Franklin Gothic Book"/>
                <a:cs typeface="Franklin Gothic Book"/>
              </a:rPr>
              <a:t>their national public  procurement regulation,  originally based </a:t>
            </a:r>
            <a:r>
              <a:rPr lang="en-GB" sz="900" spc="-10" dirty="0">
                <a:solidFill>
                  <a:srgbClr val="231F20"/>
                </a:solidFill>
                <a:latin typeface="Franklin Gothic Book"/>
                <a:cs typeface="Franklin Gothic Book"/>
              </a:rPr>
              <a:t>on</a:t>
            </a:r>
            <a:r>
              <a:rPr lang="en-GB" sz="900" spc="-11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the1994 Model Law</a:t>
            </a:r>
          </a:p>
          <a:p>
            <a:pPr marL="9525" marR="89535">
              <a:lnSpc>
                <a:spcPct val="101899"/>
              </a:lnSpc>
              <a:spcBef>
                <a:spcPts val="80"/>
              </a:spcBef>
            </a:pPr>
            <a:r>
              <a:rPr lang="en-GB" sz="900" spc="-20" dirty="0">
                <a:solidFill>
                  <a:srgbClr val="231F20"/>
                </a:solidFill>
                <a:latin typeface="Franklin Gothic Book"/>
                <a:cs typeface="Franklin Gothic Book"/>
              </a:rPr>
              <a:t>standard (Azerbaijan,  Kazakhstan, </a:t>
            </a:r>
            <a:r>
              <a:rPr lang="en-GB" sz="900" spc="-25" dirty="0">
                <a:solidFill>
                  <a:srgbClr val="231F20"/>
                </a:solidFill>
                <a:latin typeface="Franklin Gothic Book"/>
                <a:cs typeface="Franklin Gothic Book"/>
              </a:rPr>
              <a:t>Kyrgyz </a:t>
            </a:r>
            <a:r>
              <a:rPr lang="en-GB" sz="900" spc="-20" dirty="0">
                <a:solidFill>
                  <a:srgbClr val="231F20"/>
                </a:solidFill>
                <a:latin typeface="Franklin Gothic Book"/>
                <a:cs typeface="Franklin Gothic Book"/>
              </a:rPr>
              <a:t>Republic, Mongolia, </a:t>
            </a:r>
            <a:r>
              <a:rPr lang="en-GB" sz="900" spc="-15" dirty="0">
                <a:solidFill>
                  <a:srgbClr val="231F20"/>
                </a:solidFill>
                <a:latin typeface="Franklin Gothic Book"/>
                <a:cs typeface="Franklin Gothic Book"/>
              </a:rPr>
              <a:t>and </a:t>
            </a:r>
            <a:r>
              <a:rPr lang="en-GB" sz="900" spc="-25" dirty="0">
                <a:solidFill>
                  <a:srgbClr val="231F20"/>
                </a:solidFill>
                <a:latin typeface="Franklin Gothic Book"/>
                <a:cs typeface="Franklin Gothic Book"/>
              </a:rPr>
              <a:t>Tajikistan) </a:t>
            </a:r>
            <a:r>
              <a:rPr lang="en-GB" sz="900" spc="-10" dirty="0">
                <a:solidFill>
                  <a:srgbClr val="231F20"/>
                </a:solidFill>
                <a:latin typeface="Franklin Gothic Book"/>
                <a:cs typeface="Franklin Gothic Book"/>
              </a:rPr>
              <a:t>or </a:t>
            </a:r>
            <a:r>
              <a:rPr lang="en-GB" sz="900" spc="-20" dirty="0">
                <a:solidFill>
                  <a:srgbClr val="231F20"/>
                </a:solidFill>
                <a:latin typeface="Franklin Gothic Book"/>
                <a:cs typeface="Franklin Gothic Book"/>
              </a:rPr>
              <a:t>adopting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revised  </a:t>
            </a:r>
            <a:r>
              <a:rPr lang="en-GB" sz="900" spc="-30" dirty="0">
                <a:solidFill>
                  <a:srgbClr val="231F20"/>
                </a:solidFill>
                <a:latin typeface="Franklin Gothic Book"/>
                <a:cs typeface="Franklin Gothic Book"/>
              </a:rPr>
              <a:t>2011 </a:t>
            </a:r>
            <a:r>
              <a:rPr lang="en-GB" sz="900" spc="-20" dirty="0">
                <a:solidFill>
                  <a:srgbClr val="231F20"/>
                </a:solidFill>
                <a:latin typeface="Franklin Gothic Book"/>
                <a:cs typeface="Franklin Gothic Book"/>
              </a:rPr>
              <a:t>UNCITRAL Model Law </a:t>
            </a:r>
            <a:r>
              <a:rPr lang="en-GB" sz="900" spc="-25" dirty="0">
                <a:solidFill>
                  <a:srgbClr val="231F20"/>
                </a:solidFill>
                <a:latin typeface="Franklin Gothic Book"/>
                <a:cs typeface="Franklin Gothic Book"/>
              </a:rPr>
              <a:t>standards  (Armenia, Moldova). This </a:t>
            </a:r>
            <a:r>
              <a:rPr lang="en-GB" sz="900" spc="-20" dirty="0">
                <a:solidFill>
                  <a:srgbClr val="231F20"/>
                </a:solidFill>
                <a:latin typeface="Franklin Gothic Book"/>
                <a:cs typeface="Franklin Gothic Book"/>
              </a:rPr>
              <a:t>series </a:t>
            </a:r>
            <a:r>
              <a:rPr lang="en-GB" sz="900" spc="-10" dirty="0">
                <a:solidFill>
                  <a:srgbClr val="231F20"/>
                </a:solidFill>
                <a:latin typeface="Franklin Gothic Book"/>
                <a:cs typeface="Franklin Gothic Book"/>
              </a:rPr>
              <a:t>of </a:t>
            </a:r>
            <a:r>
              <a:rPr lang="en-GB" sz="900" spc="-25" dirty="0">
                <a:solidFill>
                  <a:srgbClr val="231F20"/>
                </a:solidFill>
                <a:latin typeface="Franklin Gothic Book"/>
                <a:cs typeface="Franklin Gothic Book"/>
              </a:rPr>
              <a:t>workshops  </a:t>
            </a:r>
            <a:r>
              <a:rPr lang="en-GB" sz="900" spc="-10" dirty="0">
                <a:solidFill>
                  <a:srgbClr val="231F20"/>
                </a:solidFill>
                <a:latin typeface="Franklin Gothic Book"/>
                <a:cs typeface="Franklin Gothic Book"/>
              </a:rPr>
              <a:t>is </a:t>
            </a:r>
            <a:r>
              <a:rPr lang="en-GB" sz="900" spc="-20" dirty="0">
                <a:solidFill>
                  <a:srgbClr val="231F20"/>
                </a:solidFill>
                <a:latin typeface="Franklin Gothic Book"/>
                <a:cs typeface="Franklin Gothic Book"/>
              </a:rPr>
              <a:t>designed to present </a:t>
            </a:r>
            <a:r>
              <a:rPr lang="en-GB" sz="900" spc="-15" dirty="0">
                <a:solidFill>
                  <a:srgbClr val="231F20"/>
                </a:solidFill>
                <a:latin typeface="Franklin Gothic Book"/>
                <a:cs typeface="Franklin Gothic Book"/>
              </a:rPr>
              <a:t>the </a:t>
            </a:r>
            <a:r>
              <a:rPr lang="en-GB" sz="900" spc="-30" dirty="0">
                <a:solidFill>
                  <a:srgbClr val="231F20"/>
                </a:solidFill>
                <a:latin typeface="Franklin Gothic Book"/>
                <a:cs typeface="Franklin Gothic Book"/>
              </a:rPr>
              <a:t>2011 </a:t>
            </a:r>
            <a:r>
              <a:rPr lang="en-GB" sz="900" spc="-20" dirty="0">
                <a:solidFill>
                  <a:srgbClr val="231F20"/>
                </a:solidFill>
                <a:latin typeface="Franklin Gothic Book"/>
                <a:cs typeface="Franklin Gothic Book"/>
              </a:rPr>
              <a:t>UNCITRAL  Model Law standards for modern</a:t>
            </a:r>
            <a:r>
              <a:rPr lang="en-GB" sz="900" spc="-14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public</a:t>
            </a:r>
            <a:r>
              <a:rPr lang="en-GB" sz="900" dirty="0">
                <a:latin typeface="Franklin Gothic Book"/>
                <a:cs typeface="Franklin Gothic Book"/>
              </a:rPr>
              <a:t> </a:t>
            </a:r>
            <a:r>
              <a:rPr lang="en-GB" sz="900" spc="-20" dirty="0">
                <a:solidFill>
                  <a:srgbClr val="231F20"/>
                </a:solidFill>
                <a:latin typeface="Franklin Gothic Book"/>
                <a:cs typeface="Franklin Gothic Book"/>
              </a:rPr>
              <a:t>procurement </a:t>
            </a:r>
            <a:r>
              <a:rPr lang="en-GB" sz="900" spc="-25" dirty="0">
                <a:solidFill>
                  <a:srgbClr val="231F20"/>
                </a:solidFill>
                <a:latin typeface="Franklin Gothic Book"/>
                <a:cs typeface="Franklin Gothic Book"/>
              </a:rPr>
              <a:t>policies, including </a:t>
            </a:r>
            <a:r>
              <a:rPr lang="en-GB" sz="900" spc="-30" dirty="0">
                <a:solidFill>
                  <a:srgbClr val="231F20"/>
                </a:solidFill>
                <a:latin typeface="Franklin Gothic Book"/>
                <a:cs typeface="Franklin Gothic Book"/>
              </a:rPr>
              <a:t>eProcurement  </a:t>
            </a:r>
            <a:r>
              <a:rPr lang="en-GB" sz="900" spc="-25" dirty="0">
                <a:solidFill>
                  <a:srgbClr val="231F20"/>
                </a:solidFill>
                <a:latin typeface="Franklin Gothic Book"/>
                <a:cs typeface="Franklin Gothic Book"/>
              </a:rPr>
              <a:t>solutions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advanced</a:t>
            </a:r>
            <a:r>
              <a:rPr lang="en-GB" sz="900" spc="-9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procurement</a:t>
            </a:r>
            <a:r>
              <a:rPr lang="en-GB" sz="900" dirty="0">
                <a:latin typeface="Franklin Gothic Book"/>
                <a:cs typeface="Franklin Gothic Book"/>
              </a:rPr>
              <a:t> </a:t>
            </a:r>
            <a:r>
              <a:rPr lang="en-GB" sz="900" spc="-20" dirty="0">
                <a:solidFill>
                  <a:srgbClr val="231F20"/>
                </a:solidFill>
                <a:latin typeface="Franklin Gothic Book"/>
                <a:cs typeface="Franklin Gothic Book"/>
              </a:rPr>
              <a:t>tools </a:t>
            </a:r>
            <a:r>
              <a:rPr lang="en-GB" sz="900" spc="-15" dirty="0">
                <a:solidFill>
                  <a:srgbClr val="231F20"/>
                </a:solidFill>
                <a:latin typeface="Franklin Gothic Book"/>
                <a:cs typeface="Franklin Gothic Book"/>
              </a:rPr>
              <a:t>and </a:t>
            </a:r>
            <a:r>
              <a:rPr lang="en-GB" sz="900" spc="-25" dirty="0">
                <a:solidFill>
                  <a:srgbClr val="231F20"/>
                </a:solidFill>
                <a:latin typeface="Franklin Gothic Book"/>
                <a:cs typeface="Franklin Gothic Book"/>
              </a:rPr>
              <a:t>techniques, </a:t>
            </a:r>
            <a:r>
              <a:rPr lang="en-GB" sz="900" spc="-15" dirty="0">
                <a:solidFill>
                  <a:srgbClr val="231F20"/>
                </a:solidFill>
                <a:latin typeface="Franklin Gothic Book"/>
                <a:cs typeface="Franklin Gothic Book"/>
              </a:rPr>
              <a:t>and </a:t>
            </a:r>
            <a:r>
              <a:rPr lang="en-GB" sz="900" spc="-25" dirty="0">
                <a:solidFill>
                  <a:srgbClr val="231F20"/>
                </a:solidFill>
                <a:latin typeface="Franklin Gothic Book"/>
                <a:cs typeface="Franklin Gothic Book"/>
              </a:rPr>
              <a:t>provide </a:t>
            </a:r>
            <a:r>
              <a:rPr lang="en-GB" sz="900" dirty="0">
                <a:solidFill>
                  <a:srgbClr val="231F20"/>
                </a:solidFill>
                <a:latin typeface="Franklin Gothic Book"/>
                <a:cs typeface="Franklin Gothic Book"/>
              </a:rPr>
              <a:t>a  </a:t>
            </a:r>
            <a:r>
              <a:rPr lang="en-GB" sz="900" spc="-25" dirty="0">
                <a:solidFill>
                  <a:srgbClr val="231F20"/>
                </a:solidFill>
                <a:latin typeface="Franklin Gothic Book"/>
                <a:cs typeface="Franklin Gothic Book"/>
              </a:rPr>
              <a:t>comprehensive </a:t>
            </a:r>
            <a:r>
              <a:rPr lang="en-GB" sz="900" spc="-20" dirty="0">
                <a:solidFill>
                  <a:srgbClr val="231F20"/>
                </a:solidFill>
                <a:latin typeface="Franklin Gothic Book"/>
                <a:cs typeface="Franklin Gothic Book"/>
              </a:rPr>
              <a:t>advice </a:t>
            </a:r>
            <a:r>
              <a:rPr lang="en-GB" sz="900" spc="-10" dirty="0">
                <a:solidFill>
                  <a:srgbClr val="231F20"/>
                </a:solidFill>
                <a:latin typeface="Franklin Gothic Book"/>
                <a:cs typeface="Franklin Gothic Book"/>
              </a:rPr>
              <a:t>on </a:t>
            </a:r>
            <a:r>
              <a:rPr lang="en-GB" sz="900" spc="-20" dirty="0">
                <a:solidFill>
                  <a:srgbClr val="231F20"/>
                </a:solidFill>
                <a:latin typeface="Franklin Gothic Book"/>
                <a:cs typeface="Franklin Gothic Book"/>
              </a:rPr>
              <a:t>how </a:t>
            </a:r>
            <a:r>
              <a:rPr lang="en-GB" sz="900" spc="-15" dirty="0">
                <a:solidFill>
                  <a:srgbClr val="231F20"/>
                </a:solidFill>
                <a:latin typeface="Franklin Gothic Book"/>
                <a:cs typeface="Franklin Gothic Book"/>
              </a:rPr>
              <a:t>the </a:t>
            </a:r>
            <a:r>
              <a:rPr lang="en-GB" sz="900" spc="-30" dirty="0">
                <a:solidFill>
                  <a:srgbClr val="231F20"/>
                </a:solidFill>
                <a:latin typeface="Franklin Gothic Book"/>
                <a:cs typeface="Franklin Gothic Book"/>
              </a:rPr>
              <a:t>2011  </a:t>
            </a:r>
            <a:r>
              <a:rPr lang="en-GB" sz="900" spc="-20" dirty="0">
                <a:solidFill>
                  <a:srgbClr val="231F20"/>
                </a:solidFill>
                <a:latin typeface="Franklin Gothic Book"/>
                <a:cs typeface="Franklin Gothic Book"/>
              </a:rPr>
              <a:t>UNCITRAL Model </a:t>
            </a:r>
            <a:r>
              <a:rPr lang="en-GB" sz="900" spc="-15" dirty="0">
                <a:solidFill>
                  <a:srgbClr val="231F20"/>
                </a:solidFill>
                <a:latin typeface="Franklin Gothic Book"/>
                <a:cs typeface="Franklin Gothic Book"/>
              </a:rPr>
              <a:t>Law </a:t>
            </a:r>
            <a:r>
              <a:rPr lang="en-GB" sz="900" spc="-10" dirty="0">
                <a:solidFill>
                  <a:srgbClr val="231F20"/>
                </a:solidFill>
                <a:latin typeface="Franklin Gothic Book"/>
                <a:cs typeface="Franklin Gothic Book"/>
              </a:rPr>
              <a:t>can </a:t>
            </a:r>
            <a:r>
              <a:rPr lang="en-GB" sz="900" spc="-5" dirty="0">
                <a:solidFill>
                  <a:srgbClr val="231F20"/>
                </a:solidFill>
                <a:latin typeface="Franklin Gothic Book"/>
                <a:cs typeface="Franklin Gothic Book"/>
              </a:rPr>
              <a:t>be </a:t>
            </a:r>
            <a:r>
              <a:rPr lang="en-GB" sz="900" spc="-10" dirty="0">
                <a:solidFill>
                  <a:srgbClr val="231F20"/>
                </a:solidFill>
                <a:latin typeface="Franklin Gothic Book"/>
                <a:cs typeface="Franklin Gothic Book"/>
              </a:rPr>
              <a:t>used </a:t>
            </a:r>
            <a:r>
              <a:rPr lang="en-GB" sz="900" spc="-15" dirty="0">
                <a:solidFill>
                  <a:srgbClr val="231F20"/>
                </a:solidFill>
                <a:latin typeface="Franklin Gothic Book"/>
                <a:cs typeface="Franklin Gothic Book"/>
              </a:rPr>
              <a:t>to</a:t>
            </a:r>
            <a:r>
              <a:rPr lang="en-GB" sz="900" spc="-120" dirty="0">
                <a:solidFill>
                  <a:srgbClr val="231F20"/>
                </a:solidFill>
                <a:latin typeface="Franklin Gothic Book"/>
                <a:cs typeface="Franklin Gothic Book"/>
              </a:rPr>
              <a:t> </a:t>
            </a:r>
            <a:r>
              <a:rPr lang="en-GB" sz="900" spc="-15" dirty="0">
                <a:solidFill>
                  <a:srgbClr val="231F20"/>
                </a:solidFill>
                <a:latin typeface="Franklin Gothic Book"/>
                <a:cs typeface="Franklin Gothic Book"/>
              </a:rPr>
              <a:t>achieve  </a:t>
            </a:r>
            <a:r>
              <a:rPr lang="en-GB" sz="900" spc="-10" dirty="0">
                <a:solidFill>
                  <a:srgbClr val="231F20"/>
                </a:solidFill>
                <a:latin typeface="Franklin Gothic Book"/>
                <a:cs typeface="Franklin Gothic Book"/>
              </a:rPr>
              <a:t>the </a:t>
            </a:r>
            <a:r>
              <a:rPr lang="en-GB" sz="900" spc="-15" dirty="0">
                <a:solidFill>
                  <a:srgbClr val="231F20"/>
                </a:solidFill>
                <a:latin typeface="Franklin Gothic Book"/>
                <a:cs typeface="Franklin Gothic Book"/>
              </a:rPr>
              <a:t>governments’ </a:t>
            </a:r>
            <a:r>
              <a:rPr lang="en-GB" sz="900" spc="-20" dirty="0">
                <a:solidFill>
                  <a:srgbClr val="231F20"/>
                </a:solidFill>
                <a:latin typeface="Franklin Gothic Book"/>
                <a:cs typeface="Franklin Gothic Book"/>
              </a:rPr>
              <a:t>objectives for their public  </a:t>
            </a:r>
            <a:r>
              <a:rPr lang="en-GB" sz="900" spc="-30" dirty="0">
                <a:solidFill>
                  <a:srgbClr val="231F20"/>
                </a:solidFill>
                <a:latin typeface="Franklin Gothic Book"/>
                <a:cs typeface="Franklin Gothic Book"/>
              </a:rPr>
              <a:t>procurement </a:t>
            </a:r>
            <a:r>
              <a:rPr lang="en-GB" sz="900" spc="-35" dirty="0">
                <a:solidFill>
                  <a:srgbClr val="231F20"/>
                </a:solidFill>
                <a:latin typeface="Franklin Gothic Book"/>
                <a:cs typeface="Franklin Gothic Book"/>
              </a:rPr>
              <a:t>sector. </a:t>
            </a:r>
            <a:r>
              <a:rPr lang="en-GB" sz="900" spc="-15" dirty="0">
                <a:solidFill>
                  <a:srgbClr val="231F20"/>
                </a:solidFill>
                <a:latin typeface="Franklin Gothic Book"/>
                <a:cs typeface="Franklin Gothic Book"/>
              </a:rPr>
              <a:t>As </a:t>
            </a:r>
            <a:r>
              <a:rPr lang="en-GB" sz="900" spc="-20" dirty="0">
                <a:solidFill>
                  <a:srgbClr val="231F20"/>
                </a:solidFill>
                <a:latin typeface="Franklin Gothic Book"/>
                <a:cs typeface="Franklin Gothic Book"/>
              </a:rPr>
              <a:t>the </a:t>
            </a:r>
            <a:r>
              <a:rPr lang="en-GB" sz="900" spc="-35" dirty="0">
                <a:solidFill>
                  <a:srgbClr val="231F20"/>
                </a:solidFill>
                <a:latin typeface="Franklin Gothic Book"/>
                <a:cs typeface="Franklin Gothic Book"/>
              </a:rPr>
              <a:t>2011 </a:t>
            </a:r>
            <a:r>
              <a:rPr lang="en-GB" sz="900" spc="-30" dirty="0">
                <a:solidFill>
                  <a:srgbClr val="231F20"/>
                </a:solidFill>
                <a:latin typeface="Franklin Gothic Book"/>
                <a:cs typeface="Franklin Gothic Book"/>
              </a:rPr>
              <a:t>UNCITRAL  </a:t>
            </a:r>
            <a:r>
              <a:rPr lang="en-GB" sz="900" spc="-20" dirty="0">
                <a:solidFill>
                  <a:srgbClr val="231F20"/>
                </a:solidFill>
                <a:latin typeface="Franklin Gothic Book"/>
                <a:cs typeface="Franklin Gothic Book"/>
              </a:rPr>
              <a:t>Model Law was </a:t>
            </a:r>
            <a:r>
              <a:rPr lang="en-GB" sz="900" spc="-25" dirty="0">
                <a:solidFill>
                  <a:srgbClr val="231F20"/>
                </a:solidFill>
                <a:latin typeface="Franklin Gothic Book"/>
                <a:cs typeface="Franklin Gothic Book"/>
              </a:rPr>
              <a:t>developed </a:t>
            </a:r>
            <a:r>
              <a:rPr lang="en-GB" sz="900" spc="-15" dirty="0">
                <a:solidFill>
                  <a:srgbClr val="231F20"/>
                </a:solidFill>
                <a:latin typeface="Franklin Gothic Book"/>
                <a:cs typeface="Franklin Gothic Book"/>
              </a:rPr>
              <a:t>with </a:t>
            </a:r>
            <a:r>
              <a:rPr lang="en-GB" sz="900" dirty="0">
                <a:solidFill>
                  <a:srgbClr val="231F20"/>
                </a:solidFill>
                <a:latin typeface="Franklin Gothic Book"/>
                <a:cs typeface="Franklin Gothic Book"/>
              </a:rPr>
              <a:t>a</a:t>
            </a:r>
            <a:r>
              <a:rPr lang="en-GB" sz="900" spc="-1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“tool</a:t>
            </a:r>
            <a:r>
              <a:rPr lang="en-GB" sz="900" dirty="0">
                <a:latin typeface="Franklin Gothic Book"/>
                <a:cs typeface="Franklin Gothic Book"/>
              </a:rPr>
              <a:t> </a:t>
            </a:r>
            <a:r>
              <a:rPr lang="en-GB" sz="900" spc="-20" dirty="0">
                <a:solidFill>
                  <a:srgbClr val="231F20"/>
                </a:solidFill>
                <a:latin typeface="Franklin Gothic Book"/>
                <a:cs typeface="Franklin Gothic Book"/>
              </a:rPr>
              <a:t>box” approach, </a:t>
            </a:r>
            <a:r>
              <a:rPr lang="en-GB" sz="900" spc="-10" dirty="0">
                <a:solidFill>
                  <a:srgbClr val="231F20"/>
                </a:solidFill>
                <a:latin typeface="Franklin Gothic Book"/>
                <a:cs typeface="Franklin Gothic Book"/>
              </a:rPr>
              <a:t>it </a:t>
            </a:r>
            <a:r>
              <a:rPr lang="en-GB" sz="900" spc="-20" dirty="0">
                <a:solidFill>
                  <a:srgbClr val="231F20"/>
                </a:solidFill>
                <a:latin typeface="Franklin Gothic Book"/>
                <a:cs typeface="Franklin Gothic Book"/>
              </a:rPr>
              <a:t>may </a:t>
            </a:r>
            <a:r>
              <a:rPr lang="en-GB" sz="900" spc="-25" dirty="0">
                <a:solidFill>
                  <a:srgbClr val="231F20"/>
                </a:solidFill>
                <a:latin typeface="Franklin Gothic Book"/>
                <a:cs typeface="Franklin Gothic Book"/>
              </a:rPr>
              <a:t>provide </a:t>
            </a:r>
            <a:r>
              <a:rPr lang="en-GB" sz="900" dirty="0">
                <a:solidFill>
                  <a:srgbClr val="231F20"/>
                </a:solidFill>
                <a:latin typeface="Franklin Gothic Book"/>
                <a:cs typeface="Franklin Gothic Book"/>
              </a:rPr>
              <a:t>a </a:t>
            </a:r>
            <a:r>
              <a:rPr lang="en-GB" sz="900" spc="-20" dirty="0">
                <a:solidFill>
                  <a:srgbClr val="231F20"/>
                </a:solidFill>
                <a:latin typeface="Franklin Gothic Book"/>
                <a:cs typeface="Franklin Gothic Book"/>
              </a:rPr>
              <a:t>legislative  </a:t>
            </a:r>
            <a:r>
              <a:rPr lang="en-GB" sz="900" spc="-25" dirty="0">
                <a:solidFill>
                  <a:srgbClr val="231F20"/>
                </a:solidFill>
                <a:latin typeface="Franklin Gothic Book"/>
                <a:cs typeface="Franklin Gothic Book"/>
              </a:rPr>
              <a:t>template </a:t>
            </a:r>
            <a:r>
              <a:rPr lang="en-GB" sz="900" spc="-20" dirty="0">
                <a:solidFill>
                  <a:srgbClr val="231F20"/>
                </a:solidFill>
                <a:latin typeface="Franklin Gothic Book"/>
                <a:cs typeface="Franklin Gothic Book"/>
              </a:rPr>
              <a:t>for </a:t>
            </a:r>
            <a:r>
              <a:rPr lang="en-GB" sz="900" spc="-25" dirty="0">
                <a:solidFill>
                  <a:srgbClr val="231F20"/>
                </a:solidFill>
                <a:latin typeface="Franklin Gothic Book"/>
                <a:cs typeface="Franklin Gothic Book"/>
              </a:rPr>
              <a:t>governments </a:t>
            </a:r>
            <a:r>
              <a:rPr lang="en-GB" sz="900" spc="-20" dirty="0">
                <a:solidFill>
                  <a:srgbClr val="231F20"/>
                </a:solidFill>
                <a:latin typeface="Franklin Gothic Book"/>
                <a:cs typeface="Franklin Gothic Book"/>
              </a:rPr>
              <a:t>seeking to upgrade  their public procurement </a:t>
            </a:r>
            <a:r>
              <a:rPr lang="en-GB" sz="900" spc="-25" dirty="0">
                <a:solidFill>
                  <a:srgbClr val="231F20"/>
                </a:solidFill>
                <a:latin typeface="Franklin Gothic Book"/>
                <a:cs typeface="Franklin Gothic Book"/>
              </a:rPr>
              <a:t>frameworks </a:t>
            </a:r>
            <a:r>
              <a:rPr lang="en-GB" sz="900" spc="-20" dirty="0">
                <a:solidFill>
                  <a:srgbClr val="231F20"/>
                </a:solidFill>
                <a:latin typeface="Franklin Gothic Book"/>
                <a:cs typeface="Franklin Gothic Book"/>
              </a:rPr>
              <a:t>with  different objectives </a:t>
            </a:r>
            <a:r>
              <a:rPr lang="en-GB" sz="900" spc="-10" dirty="0">
                <a:solidFill>
                  <a:srgbClr val="231F20"/>
                </a:solidFill>
                <a:latin typeface="Franklin Gothic Book"/>
                <a:cs typeface="Franklin Gothic Book"/>
              </a:rPr>
              <a:t>in </a:t>
            </a:r>
            <a:r>
              <a:rPr lang="en-GB" sz="900" spc="-20" dirty="0">
                <a:solidFill>
                  <a:srgbClr val="231F20"/>
                </a:solidFill>
                <a:latin typeface="Franklin Gothic Book"/>
                <a:cs typeface="Franklin Gothic Book"/>
              </a:rPr>
              <a:t>mind: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World </a:t>
            </a:r>
            <a:r>
              <a:rPr lang="en-GB" sz="900" spc="-35" dirty="0">
                <a:solidFill>
                  <a:srgbClr val="231F20"/>
                </a:solidFill>
                <a:latin typeface="Franklin Gothic Book"/>
                <a:cs typeface="Franklin Gothic Book"/>
              </a:rPr>
              <a:t>Trade  </a:t>
            </a:r>
            <a:r>
              <a:rPr lang="en-GB" sz="900" spc="-20" dirty="0">
                <a:solidFill>
                  <a:srgbClr val="231F20"/>
                </a:solidFill>
                <a:latin typeface="Franklin Gothic Book"/>
                <a:cs typeface="Franklin Gothic Book"/>
              </a:rPr>
              <a:t>Organisation’s accession process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the  negotiations </a:t>
            </a:r>
            <a:r>
              <a:rPr lang="en-GB" sz="900" spc="-10" dirty="0">
                <a:solidFill>
                  <a:srgbClr val="231F20"/>
                </a:solidFill>
                <a:latin typeface="Franklin Gothic Book"/>
                <a:cs typeface="Franklin Gothic Book"/>
              </a:rPr>
              <a:t>on </a:t>
            </a:r>
            <a:r>
              <a:rPr lang="en-GB" sz="900" spc="-15" dirty="0">
                <a:solidFill>
                  <a:srgbClr val="231F20"/>
                </a:solidFill>
                <a:latin typeface="Franklin Gothic Book"/>
                <a:cs typeface="Franklin Gothic Book"/>
              </a:rPr>
              <a:t>WTO </a:t>
            </a:r>
            <a:r>
              <a:rPr lang="en-GB" sz="900" spc="-25" dirty="0">
                <a:solidFill>
                  <a:srgbClr val="231F20"/>
                </a:solidFill>
                <a:latin typeface="Franklin Gothic Book"/>
                <a:cs typeface="Franklin Gothic Book"/>
              </a:rPr>
              <a:t>Government  </a:t>
            </a:r>
            <a:r>
              <a:rPr lang="en-GB" sz="900" spc="-20" dirty="0">
                <a:solidFill>
                  <a:srgbClr val="231F20"/>
                </a:solidFill>
                <a:latin typeface="Franklin Gothic Book"/>
                <a:cs typeface="Franklin Gothic Book"/>
              </a:rPr>
              <a:t>Procurement Agreement,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European</a:t>
            </a:r>
            <a:r>
              <a:rPr lang="en-GB" sz="900" spc="-1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Union  accession process, </a:t>
            </a:r>
            <a:r>
              <a:rPr lang="en-GB" sz="900" spc="-10" dirty="0">
                <a:solidFill>
                  <a:srgbClr val="231F20"/>
                </a:solidFill>
                <a:latin typeface="Franklin Gothic Book"/>
                <a:cs typeface="Franklin Gothic Book"/>
              </a:rPr>
              <a:t>or </a:t>
            </a:r>
            <a:r>
              <a:rPr lang="en-GB" sz="900" spc="-20" dirty="0">
                <a:solidFill>
                  <a:srgbClr val="231F20"/>
                </a:solidFill>
                <a:latin typeface="Franklin Gothic Book"/>
                <a:cs typeface="Franklin Gothic Book"/>
              </a:rPr>
              <a:t>simply modernisation  </a:t>
            </a:r>
            <a:r>
              <a:rPr lang="en-GB" sz="900" spc="-15" dirty="0">
                <a:solidFill>
                  <a:srgbClr val="231F20"/>
                </a:solidFill>
                <a:latin typeface="Franklin Gothic Book"/>
                <a:cs typeface="Franklin Gothic Book"/>
              </a:rPr>
              <a:t>and </a:t>
            </a:r>
            <a:r>
              <a:rPr lang="en-GB" sz="900" spc="-25" dirty="0">
                <a:solidFill>
                  <a:srgbClr val="231F20"/>
                </a:solidFill>
                <a:latin typeface="Franklin Gothic Book"/>
                <a:cs typeface="Franklin Gothic Book"/>
              </a:rPr>
              <a:t>improvement </a:t>
            </a:r>
            <a:r>
              <a:rPr lang="en-GB" sz="900" spc="-10" dirty="0">
                <a:solidFill>
                  <a:srgbClr val="231F20"/>
                </a:solidFill>
                <a:latin typeface="Franklin Gothic Book"/>
                <a:cs typeface="Franklin Gothic Book"/>
              </a:rPr>
              <a:t>of </a:t>
            </a:r>
            <a:r>
              <a:rPr lang="en-GB" sz="900" spc="-20" dirty="0">
                <a:solidFill>
                  <a:srgbClr val="231F20"/>
                </a:solidFill>
                <a:latin typeface="Franklin Gothic Book"/>
                <a:cs typeface="Franklin Gothic Book"/>
              </a:rPr>
              <a:t>public </a:t>
            </a:r>
            <a:r>
              <a:rPr lang="en-GB" sz="900" spc="-25" dirty="0">
                <a:solidFill>
                  <a:srgbClr val="231F20"/>
                </a:solidFill>
                <a:latin typeface="Franklin Gothic Book"/>
                <a:cs typeface="Franklin Gothic Book"/>
              </a:rPr>
              <a:t>procurement  </a:t>
            </a:r>
            <a:r>
              <a:rPr lang="en-GB" sz="900" spc="-20" dirty="0">
                <a:solidFill>
                  <a:srgbClr val="231F20"/>
                </a:solidFill>
                <a:latin typeface="Franklin Gothic Book"/>
                <a:cs typeface="Franklin Gothic Book"/>
              </a:rPr>
              <a:t>processes </a:t>
            </a:r>
            <a:r>
              <a:rPr lang="en-GB" sz="900" spc="-15" dirty="0">
                <a:solidFill>
                  <a:srgbClr val="231F20"/>
                </a:solidFill>
                <a:latin typeface="Franklin Gothic Book"/>
                <a:cs typeface="Franklin Gothic Book"/>
              </a:rPr>
              <a:t>and</a:t>
            </a:r>
            <a:r>
              <a:rPr lang="en-GB" sz="900" spc="-6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contracts.</a:t>
            </a:r>
            <a:endParaRPr lang="en-GB" sz="900" dirty="0">
              <a:latin typeface="Franklin Gothic Book"/>
              <a:cs typeface="Franklin Gothic Book"/>
            </a:endParaRPr>
          </a:p>
          <a:p>
            <a:pPr marL="12700" marR="22225">
              <a:lnSpc>
                <a:spcPct val="101899"/>
              </a:lnSpc>
              <a:spcBef>
                <a:spcPts val="565"/>
              </a:spcBef>
            </a:pPr>
            <a:r>
              <a:rPr lang="en-GB" sz="900" spc="-20" dirty="0">
                <a:solidFill>
                  <a:srgbClr val="231F20"/>
                </a:solidFill>
                <a:latin typeface="Franklin Gothic Book"/>
                <a:cs typeface="Franklin Gothic Book"/>
              </a:rPr>
              <a:t>At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policy workshops, </a:t>
            </a:r>
            <a:r>
              <a:rPr lang="en-GB" sz="900" spc="-15" dirty="0">
                <a:solidFill>
                  <a:srgbClr val="231F20"/>
                </a:solidFill>
                <a:latin typeface="Franklin Gothic Book"/>
                <a:cs typeface="Franklin Gothic Book"/>
              </a:rPr>
              <a:t>each </a:t>
            </a:r>
            <a:r>
              <a:rPr lang="en-GB" sz="900" spc="-20" dirty="0">
                <a:solidFill>
                  <a:srgbClr val="231F20"/>
                </a:solidFill>
                <a:latin typeface="Franklin Gothic Book"/>
                <a:cs typeface="Franklin Gothic Book"/>
              </a:rPr>
              <a:t>dedicated for  </a:t>
            </a:r>
            <a:r>
              <a:rPr lang="en-GB" sz="900" spc="-25" dirty="0">
                <a:solidFill>
                  <a:srgbClr val="231F20"/>
                </a:solidFill>
                <a:latin typeface="Franklin Gothic Book"/>
                <a:cs typeface="Franklin Gothic Book"/>
              </a:rPr>
              <a:t>key </a:t>
            </a:r>
            <a:r>
              <a:rPr lang="en-GB" sz="900" spc="-20" dirty="0">
                <a:solidFill>
                  <a:srgbClr val="231F20"/>
                </a:solidFill>
                <a:latin typeface="Franklin Gothic Book"/>
                <a:cs typeface="Franklin Gothic Book"/>
              </a:rPr>
              <a:t>national regulatory </a:t>
            </a:r>
            <a:r>
              <a:rPr lang="en-GB" sz="900" spc="-25" dirty="0">
                <a:solidFill>
                  <a:srgbClr val="231F20"/>
                </a:solidFill>
                <a:latin typeface="Franklin Gothic Book"/>
                <a:cs typeface="Franklin Gothic Book"/>
              </a:rPr>
              <a:t>officials </a:t>
            </a:r>
            <a:r>
              <a:rPr lang="en-GB" sz="900" spc="-20" dirty="0">
                <a:solidFill>
                  <a:srgbClr val="231F20"/>
                </a:solidFill>
                <a:latin typeface="Franklin Gothic Book"/>
                <a:cs typeface="Franklin Gothic Book"/>
              </a:rPr>
              <a:t>responsible  for economic </a:t>
            </a:r>
            <a:r>
              <a:rPr lang="en-GB" sz="900" spc="-25" dirty="0">
                <a:solidFill>
                  <a:srgbClr val="231F20"/>
                </a:solidFill>
                <a:latin typeface="Franklin Gothic Book"/>
                <a:cs typeface="Franklin Gothic Book"/>
              </a:rPr>
              <a:t>development, </a:t>
            </a:r>
            <a:r>
              <a:rPr lang="en-GB" sz="900" spc="-20" dirty="0">
                <a:solidFill>
                  <a:srgbClr val="231F20"/>
                </a:solidFill>
                <a:latin typeface="Franklin Gothic Book"/>
                <a:cs typeface="Franklin Gothic Book"/>
              </a:rPr>
              <a:t>public </a:t>
            </a:r>
            <a:r>
              <a:rPr lang="en-GB" sz="900" spc="-25" dirty="0">
                <a:solidFill>
                  <a:srgbClr val="231F20"/>
                </a:solidFill>
                <a:latin typeface="Franklin Gothic Book"/>
                <a:cs typeface="Franklin Gothic Book"/>
              </a:rPr>
              <a:t>finance  </a:t>
            </a:r>
            <a:r>
              <a:rPr lang="en-GB" sz="900" spc="-15" dirty="0">
                <a:solidFill>
                  <a:srgbClr val="231F20"/>
                </a:solidFill>
                <a:latin typeface="Franklin Gothic Book"/>
                <a:cs typeface="Franklin Gothic Book"/>
              </a:rPr>
              <a:t>and</a:t>
            </a:r>
            <a:r>
              <a:rPr lang="en-GB" sz="900" spc="-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infrastructure</a:t>
            </a:r>
            <a:r>
              <a:rPr lang="en-GB" sz="900" spc="-45"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as</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well</a:t>
            </a:r>
            <a:r>
              <a:rPr lang="en-GB" sz="900" spc="-45"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as</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key</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personnel</a:t>
            </a:r>
            <a:r>
              <a:rPr lang="en-GB" sz="900" spc="-45"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of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public procurement authorities, </a:t>
            </a:r>
            <a:r>
              <a:rPr lang="en-GB" sz="900" dirty="0">
                <a:solidFill>
                  <a:srgbClr val="231F20"/>
                </a:solidFill>
                <a:latin typeface="Franklin Gothic Book"/>
                <a:cs typeface="Franklin Gothic Book"/>
              </a:rPr>
              <a:t>a</a:t>
            </a:r>
            <a:r>
              <a:rPr lang="en-GB" sz="900" spc="-15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team</a:t>
            </a:r>
            <a:endParaRPr lang="en-GB" sz="900" dirty="0">
              <a:latin typeface="Franklin Gothic Book"/>
              <a:cs typeface="Franklin Gothic Book"/>
            </a:endParaRPr>
          </a:p>
          <a:p>
            <a:pPr marL="12700" marR="42545">
              <a:lnSpc>
                <a:spcPct val="101899"/>
              </a:lnSpc>
            </a:pPr>
            <a:r>
              <a:rPr lang="en-GB" sz="900" spc="-10" dirty="0">
                <a:solidFill>
                  <a:srgbClr val="231F20"/>
                </a:solidFill>
                <a:latin typeface="Franklin Gothic Book"/>
                <a:cs typeface="Franklin Gothic Book"/>
              </a:rPr>
              <a:t>of </a:t>
            </a:r>
            <a:r>
              <a:rPr lang="en-GB" sz="900" spc="-20" dirty="0">
                <a:solidFill>
                  <a:srgbClr val="231F20"/>
                </a:solidFill>
                <a:latin typeface="Franklin Gothic Book"/>
                <a:cs typeface="Franklin Gothic Book"/>
              </a:rPr>
              <a:t>highly experienced international</a:t>
            </a:r>
            <a:r>
              <a:rPr lang="en-GB" sz="900" spc="-1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regulatory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procurement </a:t>
            </a:r>
            <a:r>
              <a:rPr lang="en-GB" sz="900" spc="-15" dirty="0">
                <a:solidFill>
                  <a:srgbClr val="231F20"/>
                </a:solidFill>
                <a:latin typeface="Franklin Gothic Book"/>
                <a:cs typeface="Franklin Gothic Book"/>
              </a:rPr>
              <a:t>experts </a:t>
            </a:r>
            <a:r>
              <a:rPr lang="en-GB" sz="900" spc="-20" dirty="0">
                <a:solidFill>
                  <a:srgbClr val="231F20"/>
                </a:solidFill>
                <a:latin typeface="Franklin Gothic Book"/>
                <a:cs typeface="Franklin Gothic Book"/>
              </a:rPr>
              <a:t>presents </a:t>
            </a:r>
            <a:r>
              <a:rPr lang="en-GB" sz="900" spc="-15" dirty="0">
                <a:solidFill>
                  <a:srgbClr val="231F20"/>
                </a:solidFill>
                <a:latin typeface="Franklin Gothic Book"/>
                <a:cs typeface="Franklin Gothic Book"/>
              </a:rPr>
              <a:t>the </a:t>
            </a:r>
            <a:r>
              <a:rPr lang="en-GB" sz="900" spc="-25" dirty="0">
                <a:solidFill>
                  <a:srgbClr val="231F20"/>
                </a:solidFill>
                <a:latin typeface="Franklin Gothic Book"/>
                <a:cs typeface="Franklin Gothic Book"/>
              </a:rPr>
              <a:t>key  </a:t>
            </a:r>
            <a:r>
              <a:rPr lang="en-GB" sz="900" spc="-10" dirty="0">
                <a:solidFill>
                  <a:srgbClr val="231F20"/>
                </a:solidFill>
                <a:latin typeface="Franklin Gothic Book"/>
                <a:cs typeface="Franklin Gothic Book"/>
              </a:rPr>
              <a:t>UNCITRAL public </a:t>
            </a:r>
            <a:r>
              <a:rPr lang="en-GB" sz="900" spc="-15" dirty="0">
                <a:solidFill>
                  <a:srgbClr val="231F20"/>
                </a:solidFill>
                <a:latin typeface="Franklin Gothic Book"/>
                <a:cs typeface="Franklin Gothic Book"/>
              </a:rPr>
              <a:t>procurement </a:t>
            </a:r>
            <a:r>
              <a:rPr lang="en-GB" sz="900" spc="-10" dirty="0">
                <a:solidFill>
                  <a:srgbClr val="231F20"/>
                </a:solidFill>
                <a:latin typeface="Franklin Gothic Book"/>
                <a:cs typeface="Franklin Gothic Book"/>
              </a:rPr>
              <a:t>policy  </a:t>
            </a:r>
            <a:r>
              <a:rPr lang="en-GB" sz="900" spc="-15" dirty="0">
                <a:solidFill>
                  <a:srgbClr val="231F20"/>
                </a:solidFill>
                <a:latin typeface="Franklin Gothic Book"/>
                <a:cs typeface="Franklin Gothic Book"/>
              </a:rPr>
              <a:t>standards </a:t>
            </a:r>
            <a:r>
              <a:rPr lang="en-GB" sz="900" spc="-10" dirty="0">
                <a:solidFill>
                  <a:srgbClr val="231F20"/>
                </a:solidFill>
                <a:latin typeface="Franklin Gothic Book"/>
                <a:cs typeface="Franklin Gothic Book"/>
              </a:rPr>
              <a:t>as </a:t>
            </a:r>
            <a:r>
              <a:rPr lang="en-GB" sz="900" spc="-20" dirty="0">
                <a:solidFill>
                  <a:srgbClr val="231F20"/>
                </a:solidFill>
                <a:latin typeface="Franklin Gothic Book"/>
                <a:cs typeface="Franklin Gothic Book"/>
              </a:rPr>
              <a:t>well </a:t>
            </a:r>
            <a:r>
              <a:rPr lang="en-GB" sz="900" spc="-10" dirty="0">
                <a:solidFill>
                  <a:srgbClr val="231F20"/>
                </a:solidFill>
                <a:latin typeface="Franklin Gothic Book"/>
                <a:cs typeface="Franklin Gothic Book"/>
              </a:rPr>
              <a:t>as </a:t>
            </a:r>
            <a:r>
              <a:rPr lang="en-GB" sz="900" spc="-20" dirty="0">
                <a:solidFill>
                  <a:srgbClr val="231F20"/>
                </a:solidFill>
                <a:latin typeface="Franklin Gothic Book"/>
                <a:cs typeface="Franklin Gothic Book"/>
              </a:rPr>
              <a:t>results </a:t>
            </a:r>
            <a:r>
              <a:rPr lang="en-GB" sz="900" spc="-10" dirty="0">
                <a:solidFill>
                  <a:srgbClr val="231F20"/>
                </a:solidFill>
                <a:latin typeface="Franklin Gothic Book"/>
                <a:cs typeface="Franklin Gothic Book"/>
              </a:rPr>
              <a:t>of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legal  diagnostics </a:t>
            </a:r>
            <a:r>
              <a:rPr lang="en-GB" sz="900" spc="-10" dirty="0">
                <a:solidFill>
                  <a:srgbClr val="231F20"/>
                </a:solidFill>
                <a:latin typeface="Franklin Gothic Book"/>
                <a:cs typeface="Franklin Gothic Book"/>
              </a:rPr>
              <a:t>of </a:t>
            </a:r>
            <a:r>
              <a:rPr lang="en-GB" sz="900" spc="-20" dirty="0">
                <a:solidFill>
                  <a:srgbClr val="231F20"/>
                </a:solidFill>
                <a:latin typeface="Franklin Gothic Book"/>
                <a:cs typeface="Franklin Gothic Book"/>
              </a:rPr>
              <a:t>national legislation based </a:t>
            </a:r>
            <a:r>
              <a:rPr lang="en-GB" sz="900" spc="-10" dirty="0">
                <a:solidFill>
                  <a:srgbClr val="231F20"/>
                </a:solidFill>
                <a:latin typeface="Franklin Gothic Book"/>
                <a:cs typeface="Franklin Gothic Book"/>
              </a:rPr>
              <a:t>on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benchmarks </a:t>
            </a:r>
            <a:r>
              <a:rPr lang="en-GB" sz="900" spc="-10" dirty="0">
                <a:solidFill>
                  <a:srgbClr val="231F20"/>
                </a:solidFill>
                <a:latin typeface="Franklin Gothic Book"/>
                <a:cs typeface="Franklin Gothic Book"/>
              </a:rPr>
              <a:t>of </a:t>
            </a:r>
            <a:r>
              <a:rPr lang="en-GB" sz="900" spc="-15" dirty="0">
                <a:solidFill>
                  <a:srgbClr val="231F20"/>
                </a:solidFill>
                <a:latin typeface="Franklin Gothic Book"/>
                <a:cs typeface="Franklin Gothic Book"/>
              </a:rPr>
              <a:t>the </a:t>
            </a:r>
            <a:r>
              <a:rPr lang="en-GB" sz="900" spc="-25" dirty="0">
                <a:solidFill>
                  <a:srgbClr val="231F20"/>
                </a:solidFill>
                <a:latin typeface="Franklin Gothic Book"/>
                <a:cs typeface="Franklin Gothic Book"/>
              </a:rPr>
              <a:t>2011 </a:t>
            </a:r>
            <a:r>
              <a:rPr lang="en-GB" sz="900" spc="-10" dirty="0">
                <a:solidFill>
                  <a:srgbClr val="231F20"/>
                </a:solidFill>
                <a:latin typeface="Franklin Gothic Book"/>
                <a:cs typeface="Franklin Gothic Book"/>
              </a:rPr>
              <a:t>UNCITRAL  Model </a:t>
            </a:r>
            <a:r>
              <a:rPr lang="en-GB" sz="900" spc="-15" dirty="0">
                <a:solidFill>
                  <a:srgbClr val="231F20"/>
                </a:solidFill>
                <a:latin typeface="Franklin Gothic Book"/>
                <a:cs typeface="Franklin Gothic Book"/>
              </a:rPr>
              <a:t>Law </a:t>
            </a:r>
            <a:r>
              <a:rPr lang="en-GB" sz="900" spc="-30" dirty="0">
                <a:solidFill>
                  <a:srgbClr val="231F20"/>
                </a:solidFill>
                <a:latin typeface="Franklin Gothic Book"/>
                <a:cs typeface="Franklin Gothic Book"/>
              </a:rPr>
              <a:t>Recommendations </a:t>
            </a:r>
            <a:r>
              <a:rPr lang="en-GB" sz="900" spc="-20" dirty="0">
                <a:solidFill>
                  <a:srgbClr val="231F20"/>
                </a:solidFill>
                <a:latin typeface="Franklin Gothic Book"/>
                <a:cs typeface="Franklin Gothic Book"/>
              </a:rPr>
              <a:t>from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legal  assessment </a:t>
            </a:r>
            <a:r>
              <a:rPr lang="en-GB" sz="900" spc="-15" dirty="0">
                <a:solidFill>
                  <a:srgbClr val="231F20"/>
                </a:solidFill>
                <a:latin typeface="Franklin Gothic Book"/>
                <a:cs typeface="Franklin Gothic Book"/>
              </a:rPr>
              <a:t>are </a:t>
            </a:r>
            <a:r>
              <a:rPr lang="en-GB" sz="900" spc="-20" dirty="0">
                <a:solidFill>
                  <a:srgbClr val="231F20"/>
                </a:solidFill>
                <a:latin typeface="Franklin Gothic Book"/>
                <a:cs typeface="Franklin Gothic Book"/>
              </a:rPr>
              <a:t>intended to </a:t>
            </a:r>
            <a:r>
              <a:rPr lang="en-GB" sz="900" spc="-25" dirty="0">
                <a:solidFill>
                  <a:srgbClr val="231F20"/>
                </a:solidFill>
                <a:latin typeface="Franklin Gothic Book"/>
                <a:cs typeface="Franklin Gothic Book"/>
              </a:rPr>
              <a:t>provide inputs  </a:t>
            </a:r>
            <a:r>
              <a:rPr lang="en-GB" sz="900" spc="-20" dirty="0">
                <a:solidFill>
                  <a:srgbClr val="231F20"/>
                </a:solidFill>
                <a:latin typeface="Franklin Gothic Book"/>
                <a:cs typeface="Franklin Gothic Book"/>
              </a:rPr>
              <a:t>to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discussion </a:t>
            </a:r>
            <a:r>
              <a:rPr lang="en-GB" sz="900" spc="-10" dirty="0">
                <a:solidFill>
                  <a:srgbClr val="231F20"/>
                </a:solidFill>
                <a:latin typeface="Franklin Gothic Book"/>
                <a:cs typeface="Franklin Gothic Book"/>
              </a:rPr>
              <a:t>on </a:t>
            </a:r>
            <a:r>
              <a:rPr lang="en-GB" sz="900" spc="-15" dirty="0">
                <a:solidFill>
                  <a:srgbClr val="231F20"/>
                </a:solidFill>
                <a:latin typeface="Franklin Gothic Book"/>
                <a:cs typeface="Franklin Gothic Book"/>
              </a:rPr>
              <a:t>the best </a:t>
            </a:r>
            <a:r>
              <a:rPr lang="en-GB" sz="900" spc="-20" dirty="0">
                <a:solidFill>
                  <a:srgbClr val="231F20"/>
                </a:solidFill>
                <a:latin typeface="Franklin Gothic Book"/>
                <a:cs typeface="Franklin Gothic Book"/>
              </a:rPr>
              <a:t>approach to  reform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national </a:t>
            </a:r>
            <a:r>
              <a:rPr lang="en-GB" sz="900" spc="-25" dirty="0">
                <a:solidFill>
                  <a:srgbClr val="231F20"/>
                </a:solidFill>
                <a:latin typeface="Franklin Gothic Book"/>
                <a:cs typeface="Franklin Gothic Book"/>
              </a:rPr>
              <a:t>framework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how</a:t>
            </a:r>
            <a:r>
              <a:rPr lang="en-GB" sz="900" spc="-16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the</a:t>
            </a:r>
            <a:endParaRPr lang="en-GB" sz="900" dirty="0">
              <a:latin typeface="Franklin Gothic Book"/>
              <a:cs typeface="Franklin Gothic Book"/>
            </a:endParaRPr>
          </a:p>
          <a:p>
            <a:pPr marL="12700" marR="8255">
              <a:lnSpc>
                <a:spcPct val="101899"/>
              </a:lnSpc>
            </a:pPr>
            <a:r>
              <a:rPr lang="en-GB" sz="900" spc="-30" dirty="0">
                <a:solidFill>
                  <a:srgbClr val="231F20"/>
                </a:solidFill>
                <a:latin typeface="Franklin Gothic Book"/>
                <a:cs typeface="Franklin Gothic Book"/>
              </a:rPr>
              <a:t>2011</a:t>
            </a:r>
            <a:r>
              <a:rPr lang="en-GB" sz="900" spc="-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UNCITRAL</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Model</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Law</a:t>
            </a:r>
            <a:r>
              <a:rPr lang="en-GB" sz="900" spc="-45" dirty="0">
                <a:solidFill>
                  <a:srgbClr val="231F20"/>
                </a:solidFill>
                <a:latin typeface="Franklin Gothic Book"/>
                <a:cs typeface="Franklin Gothic Book"/>
              </a:rPr>
              <a:t> </a:t>
            </a:r>
            <a:r>
              <a:rPr lang="en-GB" sz="900" spc="-15" dirty="0">
                <a:solidFill>
                  <a:srgbClr val="231F20"/>
                </a:solidFill>
                <a:latin typeface="Franklin Gothic Book"/>
                <a:cs typeface="Franklin Gothic Book"/>
              </a:rPr>
              <a:t>can</a:t>
            </a:r>
            <a:r>
              <a:rPr lang="en-GB" sz="900" spc="-50"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be</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translated  into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national legislation </a:t>
            </a:r>
            <a:r>
              <a:rPr lang="en-GB" sz="900" spc="-10" dirty="0">
                <a:solidFill>
                  <a:srgbClr val="231F20"/>
                </a:solidFill>
                <a:latin typeface="Franklin Gothic Book"/>
                <a:cs typeface="Franklin Gothic Book"/>
              </a:rPr>
              <a:t>in </a:t>
            </a:r>
            <a:r>
              <a:rPr lang="en-GB" sz="900" spc="-15" dirty="0">
                <a:solidFill>
                  <a:srgbClr val="231F20"/>
                </a:solidFill>
                <a:latin typeface="Franklin Gothic Book"/>
                <a:cs typeface="Franklin Gothic Book"/>
              </a:rPr>
              <a:t>the</a:t>
            </a:r>
            <a:r>
              <a:rPr lang="en-GB" sz="900" spc="-17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country.</a:t>
            </a:r>
          </a:p>
          <a:p>
            <a:pPr marL="12700" marR="8255">
              <a:lnSpc>
                <a:spcPct val="101899"/>
              </a:lnSpc>
            </a:pPr>
            <a:endParaRPr lang="en-GB" sz="900" dirty="0">
              <a:latin typeface="Franklin Gothic Book"/>
              <a:cs typeface="Franklin Gothic Book"/>
            </a:endParaRPr>
          </a:p>
          <a:p>
            <a:pPr marL="314325" marR="123189">
              <a:lnSpc>
                <a:spcPts val="1300"/>
              </a:lnSpc>
              <a:spcBef>
                <a:spcPts val="260"/>
              </a:spcBef>
            </a:pPr>
            <a:r>
              <a:rPr lang="en-GB" sz="1200" b="1" spc="-35" dirty="0">
                <a:solidFill>
                  <a:srgbClr val="00ACEE"/>
                </a:solidFill>
                <a:latin typeface="ITC Franklin Gothic"/>
                <a:cs typeface="ITC Franklin Gothic"/>
              </a:rPr>
              <a:t>COUNTRY-SPECIFIC  </a:t>
            </a:r>
            <a:r>
              <a:rPr lang="en-GB" sz="1200" b="1" spc="-30" dirty="0">
                <a:solidFill>
                  <a:srgbClr val="00ACEE"/>
                </a:solidFill>
                <a:latin typeface="ITC Franklin Gothic"/>
                <a:cs typeface="ITC Franklin Gothic"/>
              </a:rPr>
              <a:t>TECHNICAL</a:t>
            </a:r>
            <a:r>
              <a:rPr lang="en-GB" sz="1200" b="1" spc="-100" dirty="0">
                <a:solidFill>
                  <a:srgbClr val="00ACEE"/>
                </a:solidFill>
                <a:latin typeface="ITC Franklin Gothic"/>
                <a:cs typeface="ITC Franklin Gothic"/>
              </a:rPr>
              <a:t> </a:t>
            </a:r>
            <a:r>
              <a:rPr lang="en-GB" sz="1200" b="1" spc="-40" dirty="0">
                <a:solidFill>
                  <a:srgbClr val="00ACEE"/>
                </a:solidFill>
                <a:latin typeface="ITC Franklin Gothic"/>
                <a:cs typeface="ITC Franklin Gothic"/>
              </a:rPr>
              <a:t>COOPERATION  </a:t>
            </a:r>
            <a:r>
              <a:rPr lang="en-GB" sz="1200" b="1" spc="-35" dirty="0">
                <a:solidFill>
                  <a:srgbClr val="00ACEE"/>
                </a:solidFill>
                <a:latin typeface="ITC Franklin Gothic"/>
                <a:cs typeface="ITC Franklin Gothic"/>
              </a:rPr>
              <a:t>PROJECTS</a:t>
            </a:r>
            <a:endParaRPr lang="en-GB" sz="1200" dirty="0">
              <a:latin typeface="ITC Franklin Gothic"/>
              <a:cs typeface="ITC Franklin Gothic"/>
            </a:endParaRPr>
          </a:p>
          <a:p>
            <a:pPr marL="984250" marR="355600" indent="-182563">
              <a:lnSpc>
                <a:spcPct val="101899"/>
              </a:lnSpc>
              <a:spcBef>
                <a:spcPts val="484"/>
              </a:spcBef>
            </a:pP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objective </a:t>
            </a:r>
            <a:r>
              <a:rPr lang="en-GB" sz="900" spc="-10" dirty="0">
                <a:solidFill>
                  <a:srgbClr val="231F20"/>
                </a:solidFill>
                <a:latin typeface="Franklin Gothic Book"/>
                <a:cs typeface="Franklin Gothic Book"/>
              </a:rPr>
              <a:t>of </a:t>
            </a:r>
            <a:r>
              <a:rPr lang="en-GB" sz="900" spc="-20" dirty="0">
                <a:solidFill>
                  <a:srgbClr val="231F20"/>
                </a:solidFill>
                <a:latin typeface="Franklin Gothic Book"/>
                <a:cs typeface="Franklin Gothic Book"/>
              </a:rPr>
              <a:t>the  Initiative’s</a:t>
            </a:r>
            <a:r>
              <a:rPr lang="en-GB" sz="900" spc="-105" dirty="0">
                <a:solidFill>
                  <a:srgbClr val="231F20"/>
                </a:solidFill>
                <a:latin typeface="Franklin Gothic Book"/>
                <a:cs typeface="Franklin Gothic Book"/>
              </a:rPr>
              <a:t> </a:t>
            </a:r>
            <a:r>
              <a:rPr lang="en-GB" sz="900" spc="-15" dirty="0">
                <a:solidFill>
                  <a:srgbClr val="231F20"/>
                </a:solidFill>
                <a:latin typeface="Franklin Gothic Book"/>
                <a:cs typeface="Franklin Gothic Book"/>
              </a:rPr>
              <a:t>country  </a:t>
            </a:r>
            <a:r>
              <a:rPr lang="en-GB" sz="900" spc="-25" dirty="0">
                <a:solidFill>
                  <a:srgbClr val="231F20"/>
                </a:solidFill>
                <a:latin typeface="Franklin Gothic Book"/>
                <a:cs typeface="Franklin Gothic Book"/>
              </a:rPr>
              <a:t>specific</a:t>
            </a:r>
            <a:r>
              <a:rPr lang="en-GB" sz="900" dirty="0">
                <a:latin typeface="Franklin Gothic Book"/>
                <a:cs typeface="Franklin Gothic Book"/>
              </a:rPr>
              <a:t> </a:t>
            </a:r>
            <a:r>
              <a:rPr lang="en-GB" sz="900" spc="-20" dirty="0">
                <a:solidFill>
                  <a:srgbClr val="231F20"/>
                </a:solidFill>
                <a:latin typeface="Franklin Gothic Book"/>
                <a:cs typeface="Franklin Gothic Book"/>
              </a:rPr>
              <a:t>technical cooperation  projects </a:t>
            </a:r>
            <a:r>
              <a:rPr lang="en-GB" sz="900" spc="-10" dirty="0">
                <a:solidFill>
                  <a:srgbClr val="231F20"/>
                </a:solidFill>
                <a:latin typeface="Franklin Gothic Book"/>
                <a:cs typeface="Franklin Gothic Book"/>
              </a:rPr>
              <a:t>is </a:t>
            </a:r>
            <a:r>
              <a:rPr lang="en-GB" sz="900" spc="-20" dirty="0">
                <a:solidFill>
                  <a:srgbClr val="231F20"/>
                </a:solidFill>
                <a:latin typeface="Franklin Gothic Book"/>
                <a:cs typeface="Franklin Gothic Book"/>
              </a:rPr>
              <a:t>to </a:t>
            </a:r>
            <a:r>
              <a:rPr lang="en-GB" sz="900" spc="-15" dirty="0">
                <a:solidFill>
                  <a:srgbClr val="231F20"/>
                </a:solidFill>
                <a:latin typeface="Franklin Gothic Book"/>
                <a:cs typeface="Franklin Gothic Book"/>
              </a:rPr>
              <a:t>support </a:t>
            </a:r>
            <a:r>
              <a:rPr lang="en-GB" sz="900" spc="-20" dirty="0">
                <a:solidFill>
                  <a:srgbClr val="231F20"/>
                </a:solidFill>
                <a:latin typeface="Franklin Gothic Book"/>
                <a:cs typeface="Franklin Gothic Book"/>
              </a:rPr>
              <a:t>national </a:t>
            </a:r>
            <a:r>
              <a:rPr lang="en-GB" sz="900" spc="-25" dirty="0">
                <a:solidFill>
                  <a:srgbClr val="231F20"/>
                </a:solidFill>
                <a:latin typeface="Franklin Gothic Book"/>
                <a:cs typeface="Franklin Gothic Book"/>
              </a:rPr>
              <a:t>governments </a:t>
            </a:r>
            <a:r>
              <a:rPr lang="en-GB" sz="900" spc="-20" dirty="0">
                <a:solidFill>
                  <a:srgbClr val="231F20"/>
                </a:solidFill>
                <a:latin typeface="Franklin Gothic Book"/>
                <a:cs typeface="Franklin Gothic Book"/>
              </a:rPr>
              <a:t>in  establishing </a:t>
            </a:r>
            <a:r>
              <a:rPr lang="en-GB" sz="900" spc="-10" dirty="0">
                <a:solidFill>
                  <a:srgbClr val="231F20"/>
                </a:solidFill>
                <a:latin typeface="Franklin Gothic Book"/>
                <a:cs typeface="Franklin Gothic Book"/>
              </a:rPr>
              <a:t>or </a:t>
            </a:r>
            <a:r>
              <a:rPr lang="en-GB" sz="900" spc="-20" dirty="0">
                <a:solidFill>
                  <a:srgbClr val="231F20"/>
                </a:solidFill>
                <a:latin typeface="Franklin Gothic Book"/>
                <a:cs typeface="Franklin Gothic Book"/>
              </a:rPr>
              <a:t>upgrading  public</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procurement</a:t>
            </a:r>
            <a:endParaRPr lang="en-GB" sz="900" dirty="0">
              <a:latin typeface="Franklin Gothic Book"/>
              <a:cs typeface="Franklin Gothic Book"/>
            </a:endParaRPr>
          </a:p>
          <a:p>
            <a:pPr marL="450215" marR="46990" indent="165100">
              <a:lnSpc>
                <a:spcPct val="101899"/>
              </a:lnSpc>
            </a:pPr>
            <a:r>
              <a:rPr lang="en-GB" sz="900" spc="-20" dirty="0">
                <a:solidFill>
                  <a:srgbClr val="231F20"/>
                </a:solidFill>
                <a:latin typeface="Franklin Gothic Book"/>
                <a:cs typeface="Franklin Gothic Book"/>
              </a:rPr>
              <a:t>legislation </a:t>
            </a:r>
            <a:r>
              <a:rPr lang="en-GB" sz="900" spc="-15" dirty="0">
                <a:solidFill>
                  <a:srgbClr val="231F20"/>
                </a:solidFill>
                <a:latin typeface="Franklin Gothic Book"/>
                <a:cs typeface="Franklin Gothic Book"/>
              </a:rPr>
              <a:t>and</a:t>
            </a:r>
            <a:r>
              <a:rPr lang="en-GB" sz="900" spc="-12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institutional  </a:t>
            </a:r>
            <a:r>
              <a:rPr lang="en-GB" sz="900" spc="-25" dirty="0">
                <a:solidFill>
                  <a:srgbClr val="231F20"/>
                </a:solidFill>
                <a:latin typeface="Franklin Gothic Book"/>
                <a:cs typeface="Franklin Gothic Book"/>
              </a:rPr>
              <a:t>framework </a:t>
            </a:r>
            <a:r>
              <a:rPr lang="en-GB" sz="900" spc="-20" dirty="0">
                <a:solidFill>
                  <a:srgbClr val="231F20"/>
                </a:solidFill>
                <a:latin typeface="Franklin Gothic Book"/>
                <a:cs typeface="Franklin Gothic Book"/>
              </a:rPr>
              <a:t>compliant </a:t>
            </a:r>
            <a:r>
              <a:rPr lang="en-GB" sz="900" spc="-15" dirty="0">
                <a:solidFill>
                  <a:srgbClr val="231F20"/>
                </a:solidFill>
                <a:latin typeface="Franklin Gothic Book"/>
                <a:cs typeface="Franklin Gothic Book"/>
              </a:rPr>
              <a:t>with</a:t>
            </a:r>
            <a:r>
              <a:rPr lang="en-GB" sz="900" spc="-11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the</a:t>
            </a:r>
            <a:endParaRPr lang="en-GB" sz="900" dirty="0">
              <a:latin typeface="Franklin Gothic Book"/>
              <a:cs typeface="Franklin Gothic Book"/>
            </a:endParaRPr>
          </a:p>
          <a:p>
            <a:pPr marL="12700" marR="5080">
              <a:lnSpc>
                <a:spcPct val="101899"/>
              </a:lnSpc>
              <a:spcBef>
                <a:spcPts val="80"/>
              </a:spcBef>
            </a:pPr>
            <a:r>
              <a:rPr lang="en-GB" sz="900" spc="-20" dirty="0">
                <a:solidFill>
                  <a:srgbClr val="231F20"/>
                </a:solidFill>
                <a:latin typeface="Franklin Gothic Book"/>
                <a:cs typeface="Franklin Gothic Book"/>
              </a:rPr>
              <a:t>recommendations </a:t>
            </a:r>
            <a:r>
              <a:rPr lang="en-GB" sz="900" spc="-10" dirty="0">
                <a:solidFill>
                  <a:srgbClr val="231F20"/>
                </a:solidFill>
                <a:latin typeface="Franklin Gothic Book"/>
                <a:cs typeface="Franklin Gothic Book"/>
              </a:rPr>
              <a:t>of </a:t>
            </a:r>
            <a:r>
              <a:rPr lang="en-GB" sz="900" spc="-15" dirty="0">
                <a:solidFill>
                  <a:srgbClr val="231F20"/>
                </a:solidFill>
                <a:latin typeface="Franklin Gothic Book"/>
                <a:cs typeface="Franklin Gothic Book"/>
              </a:rPr>
              <a:t>the</a:t>
            </a:r>
            <a:r>
              <a:rPr lang="en-GB" sz="900" spc="-150" dirty="0">
                <a:solidFill>
                  <a:srgbClr val="231F20"/>
                </a:solidFill>
                <a:latin typeface="Franklin Gothic Book"/>
                <a:cs typeface="Franklin Gothic Book"/>
              </a:rPr>
              <a:t> </a:t>
            </a:r>
            <a:r>
              <a:rPr lang="en-GB" sz="900" spc="-30" dirty="0">
                <a:solidFill>
                  <a:srgbClr val="231F20"/>
                </a:solidFill>
                <a:latin typeface="Franklin Gothic Book"/>
                <a:cs typeface="Franklin Gothic Book"/>
              </a:rPr>
              <a:t>2011  </a:t>
            </a:r>
            <a:r>
              <a:rPr lang="en-GB" sz="900" spc="-20" dirty="0">
                <a:solidFill>
                  <a:srgbClr val="231F20"/>
                </a:solidFill>
                <a:latin typeface="Franklin Gothic Book"/>
                <a:cs typeface="Franklin Gothic Book"/>
              </a:rPr>
              <a:t>UNCITRAL Model </a:t>
            </a:r>
            <a:r>
              <a:rPr lang="en-GB" sz="900" spc="-30" dirty="0">
                <a:solidFill>
                  <a:srgbClr val="231F20"/>
                </a:solidFill>
                <a:latin typeface="Franklin Gothic Book"/>
                <a:cs typeface="Franklin Gothic Book"/>
              </a:rPr>
              <a:t>Law.</a:t>
            </a:r>
            <a:r>
              <a:rPr lang="en-GB" sz="900" spc="-9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Based </a:t>
            </a:r>
            <a:r>
              <a:rPr lang="en-GB" sz="900" spc="-10" dirty="0">
                <a:solidFill>
                  <a:srgbClr val="231F20"/>
                </a:solidFill>
                <a:latin typeface="Franklin Gothic Book"/>
                <a:cs typeface="Franklin Gothic Book"/>
              </a:rPr>
              <a:t>on</a:t>
            </a:r>
            <a:r>
              <a:rPr lang="en-GB" sz="900" spc="-50" dirty="0">
                <a:solidFill>
                  <a:srgbClr val="231F20"/>
                </a:solidFill>
                <a:latin typeface="Franklin Gothic Book"/>
                <a:cs typeface="Franklin Gothic Book"/>
              </a:rPr>
              <a:t> </a:t>
            </a:r>
            <a:r>
              <a:rPr lang="en-GB" sz="900" spc="-15" dirty="0">
                <a:solidFill>
                  <a:srgbClr val="231F20"/>
                </a:solidFill>
                <a:latin typeface="Franklin Gothic Book"/>
                <a:cs typeface="Franklin Gothic Book"/>
              </a:rPr>
              <a:t>the</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policy</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workshop</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discussions,</a:t>
            </a:r>
            <a:r>
              <a:rPr lang="en-GB" sz="900" spc="-50" dirty="0">
                <a:solidFill>
                  <a:srgbClr val="231F20"/>
                </a:solidFill>
                <a:latin typeface="Franklin Gothic Book"/>
                <a:cs typeface="Franklin Gothic Book"/>
              </a:rPr>
              <a:t> </a:t>
            </a:r>
            <a:r>
              <a:rPr lang="en-GB" sz="900" dirty="0">
                <a:solidFill>
                  <a:srgbClr val="231F20"/>
                </a:solidFill>
                <a:latin typeface="Franklin Gothic Book"/>
                <a:cs typeface="Franklin Gothic Book"/>
              </a:rPr>
              <a:t>a</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reform  </a:t>
            </a:r>
            <a:r>
              <a:rPr lang="en-GB" sz="900" spc="-20" dirty="0">
                <a:solidFill>
                  <a:srgbClr val="231F20"/>
                </a:solidFill>
                <a:latin typeface="Franklin Gothic Book"/>
                <a:cs typeface="Franklin Gothic Book"/>
              </a:rPr>
              <a:t>work </a:t>
            </a:r>
            <a:r>
              <a:rPr lang="en-GB" sz="900" spc="-15" dirty="0">
                <a:solidFill>
                  <a:srgbClr val="231F20"/>
                </a:solidFill>
                <a:latin typeface="Franklin Gothic Book"/>
                <a:cs typeface="Franklin Gothic Book"/>
              </a:rPr>
              <a:t>plan can </a:t>
            </a:r>
            <a:r>
              <a:rPr lang="en-GB" sz="900" spc="-10" dirty="0">
                <a:solidFill>
                  <a:srgbClr val="231F20"/>
                </a:solidFill>
                <a:latin typeface="Franklin Gothic Book"/>
                <a:cs typeface="Franklin Gothic Book"/>
              </a:rPr>
              <a:t>be</a:t>
            </a:r>
            <a:r>
              <a:rPr lang="en-GB" sz="900" spc="-17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developed </a:t>
            </a:r>
            <a:r>
              <a:rPr lang="en-GB" sz="900" spc="-15" dirty="0">
                <a:solidFill>
                  <a:srgbClr val="231F20"/>
                </a:solidFill>
                <a:latin typeface="Franklin Gothic Book"/>
                <a:cs typeface="Franklin Gothic Book"/>
              </a:rPr>
              <a:t>and </a:t>
            </a:r>
            <a:r>
              <a:rPr lang="en-GB" sz="900" spc="-25" dirty="0">
                <a:solidFill>
                  <a:srgbClr val="231F20"/>
                </a:solidFill>
                <a:latin typeface="Franklin Gothic Book"/>
                <a:cs typeface="Franklin Gothic Book"/>
              </a:rPr>
              <a:t>provide</a:t>
            </a:r>
            <a:r>
              <a:rPr lang="en-GB" sz="900" spc="-25" dirty="0">
                <a:latin typeface="Franklin Gothic Book"/>
                <a:cs typeface="Franklin Gothic Book"/>
              </a:rPr>
              <a:t> </a:t>
            </a:r>
            <a:r>
              <a:rPr lang="en-GB" sz="900" dirty="0">
                <a:solidFill>
                  <a:srgbClr val="231F20"/>
                </a:solidFill>
                <a:latin typeface="Franklin Gothic Book"/>
                <a:cs typeface="Franklin Gothic Book"/>
              </a:rPr>
              <a:t>a </a:t>
            </a:r>
            <a:r>
              <a:rPr lang="en-GB" sz="900" spc="-20" dirty="0">
                <a:solidFill>
                  <a:srgbClr val="231F20"/>
                </a:solidFill>
                <a:latin typeface="Franklin Gothic Book"/>
                <a:cs typeface="Franklin Gothic Book"/>
              </a:rPr>
              <a:t>basis for </a:t>
            </a:r>
            <a:r>
              <a:rPr lang="en-GB" sz="900" dirty="0">
                <a:solidFill>
                  <a:srgbClr val="231F20"/>
                </a:solidFill>
                <a:latin typeface="Franklin Gothic Book"/>
                <a:cs typeface="Franklin Gothic Book"/>
              </a:rPr>
              <a:t>a </a:t>
            </a:r>
            <a:r>
              <a:rPr lang="en-GB" sz="900" spc="-20" dirty="0">
                <a:solidFill>
                  <a:srgbClr val="231F20"/>
                </a:solidFill>
                <a:latin typeface="Franklin Gothic Book"/>
                <a:cs typeface="Franklin Gothic Book"/>
              </a:rPr>
              <a:t>technical cooperation </a:t>
            </a:r>
            <a:r>
              <a:rPr lang="en-GB" sz="900" spc="-25" dirty="0">
                <a:solidFill>
                  <a:srgbClr val="231F20"/>
                </a:solidFill>
                <a:latin typeface="Franklin Gothic Book"/>
                <a:cs typeface="Franklin Gothic Book"/>
              </a:rPr>
              <a:t>project  </a:t>
            </a:r>
            <a:r>
              <a:rPr lang="en-GB" sz="900" spc="-15" dirty="0">
                <a:solidFill>
                  <a:srgbClr val="231F20"/>
                </a:solidFill>
                <a:latin typeface="Franklin Gothic Book"/>
                <a:cs typeface="Franklin Gothic Book"/>
              </a:rPr>
              <a:t>with the </a:t>
            </a:r>
            <a:r>
              <a:rPr lang="en-GB" sz="900" spc="-20" dirty="0">
                <a:solidFill>
                  <a:srgbClr val="231F20"/>
                </a:solidFill>
                <a:latin typeface="Franklin Gothic Book"/>
                <a:cs typeface="Franklin Gothic Book"/>
              </a:rPr>
              <a:t>national authorities responsible</a:t>
            </a:r>
            <a:r>
              <a:rPr lang="en-GB" sz="900" spc="-155" dirty="0">
                <a:solidFill>
                  <a:srgbClr val="231F20"/>
                </a:solidFill>
                <a:latin typeface="Franklin Gothic Book"/>
                <a:cs typeface="Franklin Gothic Book"/>
              </a:rPr>
              <a:t> </a:t>
            </a:r>
            <a:r>
              <a:rPr lang="en-GB" sz="900" spc="-30" dirty="0">
                <a:solidFill>
                  <a:srgbClr val="231F20"/>
                </a:solidFill>
                <a:latin typeface="Franklin Gothic Book"/>
                <a:cs typeface="Franklin Gothic Book"/>
              </a:rPr>
              <a:t>for  </a:t>
            </a:r>
            <a:r>
              <a:rPr lang="en-GB" sz="900" spc="-25" dirty="0">
                <a:solidFill>
                  <a:srgbClr val="231F20"/>
                </a:solidFill>
                <a:latin typeface="Franklin Gothic Book"/>
                <a:cs typeface="Franklin Gothic Book"/>
              </a:rPr>
              <a:t>developing </a:t>
            </a:r>
            <a:r>
              <a:rPr lang="en-GB" sz="900" spc="-20" dirty="0">
                <a:solidFill>
                  <a:srgbClr val="231F20"/>
                </a:solidFill>
                <a:latin typeface="Franklin Gothic Book"/>
                <a:cs typeface="Franklin Gothic Book"/>
              </a:rPr>
              <a:t>public procurement regulatory  </a:t>
            </a:r>
            <a:r>
              <a:rPr lang="en-GB" sz="900" spc="-25" dirty="0">
                <a:solidFill>
                  <a:srgbClr val="231F20"/>
                </a:solidFill>
                <a:latin typeface="Franklin Gothic Book"/>
                <a:cs typeface="Franklin Gothic Book"/>
              </a:rPr>
              <a:t>framework.</a:t>
            </a:r>
            <a:endParaRPr lang="en-GB" sz="900" dirty="0">
              <a:latin typeface="Franklin Gothic Book"/>
              <a:cs typeface="Franklin Gothic Book"/>
            </a:endParaRPr>
          </a:p>
        </p:txBody>
      </p:sp>
      <p:sp>
        <p:nvSpPr>
          <p:cNvPr id="11" name="object 11"/>
          <p:cNvSpPr txBox="1">
            <a:spLocks noGrp="1"/>
          </p:cNvSpPr>
          <p:nvPr>
            <p:ph type="title"/>
          </p:nvPr>
        </p:nvSpPr>
        <p:spPr>
          <a:xfrm>
            <a:off x="444500" y="776442"/>
            <a:ext cx="4091940" cy="2451100"/>
          </a:xfrm>
          <a:prstGeom prst="rect">
            <a:avLst/>
          </a:prstGeom>
        </p:spPr>
        <p:txBody>
          <a:bodyPr vert="horz" wrap="square" lIns="0" tIns="155575" rIns="0" bIns="0" rtlCol="0">
            <a:spAutoFit/>
          </a:bodyPr>
          <a:lstStyle/>
          <a:p>
            <a:pPr marL="12700">
              <a:lnSpc>
                <a:spcPct val="100000"/>
              </a:lnSpc>
              <a:spcBef>
                <a:spcPts val="1225"/>
              </a:spcBef>
            </a:pPr>
            <a:r>
              <a:rPr spc="-50" dirty="0"/>
              <a:t>THE</a:t>
            </a:r>
            <a:r>
              <a:rPr spc="-140" dirty="0"/>
              <a:t> </a:t>
            </a:r>
            <a:r>
              <a:rPr spc="-90" dirty="0"/>
              <a:t>INITIATIVE</a:t>
            </a:r>
          </a:p>
          <a:p>
            <a:pPr marL="12700" marR="5080">
              <a:lnSpc>
                <a:spcPts val="1300"/>
              </a:lnSpc>
              <a:spcBef>
                <a:spcPts val="535"/>
              </a:spcBef>
            </a:pPr>
            <a:r>
              <a:rPr sz="1100" spc="-20" dirty="0">
                <a:solidFill>
                  <a:srgbClr val="2A2A86"/>
                </a:solidFill>
              </a:rPr>
              <a:t>The </a:t>
            </a:r>
            <a:r>
              <a:rPr sz="1100" spc="-30" dirty="0">
                <a:solidFill>
                  <a:srgbClr val="2A2A86"/>
                </a:solidFill>
              </a:rPr>
              <a:t>Initiative embraces </a:t>
            </a:r>
            <a:r>
              <a:rPr sz="1100" dirty="0">
                <a:solidFill>
                  <a:srgbClr val="2A2A86"/>
                </a:solidFill>
              </a:rPr>
              <a:t>a </a:t>
            </a:r>
            <a:r>
              <a:rPr sz="1100" spc="-25" dirty="0">
                <a:solidFill>
                  <a:srgbClr val="2A2A86"/>
                </a:solidFill>
              </a:rPr>
              <a:t>series </a:t>
            </a:r>
            <a:r>
              <a:rPr sz="1100" spc="-15" dirty="0">
                <a:solidFill>
                  <a:srgbClr val="2A2A86"/>
                </a:solidFill>
              </a:rPr>
              <a:t>of </a:t>
            </a:r>
            <a:r>
              <a:rPr sz="1100" spc="-25" dirty="0">
                <a:solidFill>
                  <a:srgbClr val="2A2A86"/>
                </a:solidFill>
              </a:rPr>
              <a:t>public </a:t>
            </a:r>
            <a:r>
              <a:rPr sz="1100" spc="-30" dirty="0">
                <a:solidFill>
                  <a:srgbClr val="2A2A86"/>
                </a:solidFill>
              </a:rPr>
              <a:t>procurement reform-  related activities, selected </a:t>
            </a:r>
            <a:r>
              <a:rPr sz="1100" spc="-25" dirty="0">
                <a:solidFill>
                  <a:srgbClr val="2A2A86"/>
                </a:solidFill>
              </a:rPr>
              <a:t>based </a:t>
            </a:r>
            <a:r>
              <a:rPr sz="1100" spc="-15" dirty="0">
                <a:solidFill>
                  <a:srgbClr val="2A2A86"/>
                </a:solidFill>
              </a:rPr>
              <a:t>on </a:t>
            </a:r>
            <a:r>
              <a:rPr sz="1100" spc="-25" dirty="0">
                <a:solidFill>
                  <a:srgbClr val="2A2A86"/>
                </a:solidFill>
              </a:rPr>
              <a:t>their </a:t>
            </a:r>
            <a:r>
              <a:rPr sz="1100" spc="-30" dirty="0">
                <a:solidFill>
                  <a:srgbClr val="2A2A86"/>
                </a:solidFill>
              </a:rPr>
              <a:t>potential transition  </a:t>
            </a:r>
            <a:r>
              <a:rPr sz="1100" spc="-25" dirty="0">
                <a:solidFill>
                  <a:srgbClr val="2A2A86"/>
                </a:solidFill>
              </a:rPr>
              <a:t>impact </a:t>
            </a:r>
            <a:r>
              <a:rPr sz="1100" spc="-20" dirty="0">
                <a:solidFill>
                  <a:srgbClr val="2A2A86"/>
                </a:solidFill>
              </a:rPr>
              <a:t>and </a:t>
            </a:r>
            <a:r>
              <a:rPr sz="1100" spc="-25" dirty="0">
                <a:solidFill>
                  <a:srgbClr val="2A2A86"/>
                </a:solidFill>
              </a:rPr>
              <a:t>their </a:t>
            </a:r>
            <a:r>
              <a:rPr sz="1100" spc="-30" dirty="0">
                <a:solidFill>
                  <a:srgbClr val="2A2A86"/>
                </a:solidFill>
              </a:rPr>
              <a:t>relevance </a:t>
            </a:r>
            <a:r>
              <a:rPr sz="1100" spc="-15" dirty="0">
                <a:solidFill>
                  <a:srgbClr val="2A2A86"/>
                </a:solidFill>
              </a:rPr>
              <a:t>to </a:t>
            </a:r>
            <a:r>
              <a:rPr sz="1100" spc="-20" dirty="0">
                <a:solidFill>
                  <a:srgbClr val="2A2A86"/>
                </a:solidFill>
              </a:rPr>
              <a:t>the </a:t>
            </a:r>
            <a:r>
              <a:rPr sz="1100" spc="-25" dirty="0">
                <a:solidFill>
                  <a:srgbClr val="2A2A86"/>
                </a:solidFill>
              </a:rPr>
              <a:t>specific </a:t>
            </a:r>
            <a:r>
              <a:rPr sz="1100" spc="-30" dirty="0">
                <a:solidFill>
                  <a:srgbClr val="2A2A86"/>
                </a:solidFill>
              </a:rPr>
              <a:t>problems </a:t>
            </a:r>
            <a:r>
              <a:rPr sz="1100" spc="-25" dirty="0">
                <a:solidFill>
                  <a:srgbClr val="2A2A86"/>
                </a:solidFill>
              </a:rPr>
              <a:t>which </a:t>
            </a:r>
            <a:r>
              <a:rPr sz="1100" spc="-30" dirty="0">
                <a:solidFill>
                  <a:srgbClr val="2A2A86"/>
                </a:solidFill>
              </a:rPr>
              <a:t>the  countries </a:t>
            </a:r>
            <a:r>
              <a:rPr sz="1100" spc="-15" dirty="0">
                <a:solidFill>
                  <a:srgbClr val="2A2A86"/>
                </a:solidFill>
              </a:rPr>
              <a:t>in </a:t>
            </a:r>
            <a:r>
              <a:rPr sz="1100" spc="-20" dirty="0">
                <a:solidFill>
                  <a:srgbClr val="2A2A86"/>
                </a:solidFill>
              </a:rPr>
              <a:t>the </a:t>
            </a:r>
            <a:r>
              <a:rPr sz="1100" spc="-25" dirty="0">
                <a:solidFill>
                  <a:srgbClr val="2A2A86"/>
                </a:solidFill>
              </a:rPr>
              <a:t>region face, </a:t>
            </a:r>
            <a:r>
              <a:rPr sz="1100" spc="-15" dirty="0">
                <a:solidFill>
                  <a:srgbClr val="2A2A86"/>
                </a:solidFill>
              </a:rPr>
              <a:t>as </a:t>
            </a:r>
            <a:r>
              <a:rPr sz="1100" spc="-25" dirty="0">
                <a:solidFill>
                  <a:srgbClr val="2A2A86"/>
                </a:solidFill>
              </a:rPr>
              <a:t>identified </a:t>
            </a:r>
            <a:r>
              <a:rPr sz="1100" spc="-15" dirty="0">
                <a:solidFill>
                  <a:srgbClr val="2A2A86"/>
                </a:solidFill>
              </a:rPr>
              <a:t>in </a:t>
            </a:r>
            <a:r>
              <a:rPr sz="1100" spc="-20" dirty="0">
                <a:solidFill>
                  <a:srgbClr val="2A2A86"/>
                </a:solidFill>
              </a:rPr>
              <a:t>the </a:t>
            </a:r>
            <a:r>
              <a:rPr sz="1100" spc="-25" dirty="0">
                <a:solidFill>
                  <a:srgbClr val="2A2A86"/>
                </a:solidFill>
              </a:rPr>
              <a:t>EBRD 2010 </a:t>
            </a:r>
            <a:r>
              <a:rPr sz="1100" spc="-30" dirty="0">
                <a:solidFill>
                  <a:srgbClr val="2A2A86"/>
                </a:solidFill>
              </a:rPr>
              <a:t>Public  Procurement </a:t>
            </a:r>
            <a:r>
              <a:rPr sz="1100" spc="-25" dirty="0">
                <a:solidFill>
                  <a:srgbClr val="2A2A86"/>
                </a:solidFill>
              </a:rPr>
              <a:t>Legal </a:t>
            </a:r>
            <a:r>
              <a:rPr sz="1100" spc="-35" dirty="0">
                <a:solidFill>
                  <a:srgbClr val="2A2A86"/>
                </a:solidFill>
              </a:rPr>
              <a:t>Framework </a:t>
            </a:r>
            <a:r>
              <a:rPr sz="1100" spc="-30" dirty="0">
                <a:solidFill>
                  <a:srgbClr val="2A2A86"/>
                </a:solidFill>
              </a:rPr>
              <a:t>Assessment </a:t>
            </a:r>
            <a:r>
              <a:rPr sz="1100" spc="-20" dirty="0">
                <a:solidFill>
                  <a:srgbClr val="2A2A86"/>
                </a:solidFill>
              </a:rPr>
              <a:t>and reported </a:t>
            </a:r>
            <a:r>
              <a:rPr sz="1100" spc="-25" dirty="0">
                <a:solidFill>
                  <a:srgbClr val="2A2A86"/>
                </a:solidFill>
              </a:rPr>
              <a:t>by </a:t>
            </a:r>
            <a:r>
              <a:rPr sz="1100" spc="-30" dirty="0">
                <a:solidFill>
                  <a:srgbClr val="2A2A86"/>
                </a:solidFill>
              </a:rPr>
              <a:t>the  </a:t>
            </a:r>
            <a:r>
              <a:rPr sz="1100" spc="-25" dirty="0">
                <a:solidFill>
                  <a:srgbClr val="2A2A86"/>
                </a:solidFill>
              </a:rPr>
              <a:t>EBRD</a:t>
            </a:r>
            <a:r>
              <a:rPr sz="1100" spc="-55" dirty="0">
                <a:solidFill>
                  <a:srgbClr val="2A2A86"/>
                </a:solidFill>
              </a:rPr>
              <a:t> </a:t>
            </a:r>
            <a:r>
              <a:rPr sz="1100" spc="-30" dirty="0">
                <a:solidFill>
                  <a:srgbClr val="2A2A86"/>
                </a:solidFill>
              </a:rPr>
              <a:t>procurement</a:t>
            </a:r>
            <a:r>
              <a:rPr sz="1100" spc="-55" dirty="0">
                <a:solidFill>
                  <a:srgbClr val="2A2A86"/>
                </a:solidFill>
              </a:rPr>
              <a:t> </a:t>
            </a:r>
            <a:r>
              <a:rPr sz="1100" spc="-30" dirty="0">
                <a:solidFill>
                  <a:srgbClr val="2A2A86"/>
                </a:solidFill>
              </a:rPr>
              <a:t>specialists</a:t>
            </a:r>
            <a:r>
              <a:rPr sz="1100" spc="-55" dirty="0">
                <a:solidFill>
                  <a:srgbClr val="2A2A86"/>
                </a:solidFill>
              </a:rPr>
              <a:t> </a:t>
            </a:r>
            <a:r>
              <a:rPr sz="1100" spc="-25" dirty="0">
                <a:solidFill>
                  <a:srgbClr val="2A2A86"/>
                </a:solidFill>
              </a:rPr>
              <a:t>working</a:t>
            </a:r>
            <a:r>
              <a:rPr sz="1100" spc="-50" dirty="0">
                <a:solidFill>
                  <a:srgbClr val="2A2A86"/>
                </a:solidFill>
              </a:rPr>
              <a:t> </a:t>
            </a:r>
            <a:r>
              <a:rPr sz="1100" spc="-15" dirty="0">
                <a:solidFill>
                  <a:srgbClr val="2A2A86"/>
                </a:solidFill>
              </a:rPr>
              <a:t>in</a:t>
            </a:r>
            <a:r>
              <a:rPr sz="1100" spc="-55" dirty="0">
                <a:solidFill>
                  <a:srgbClr val="2A2A86"/>
                </a:solidFill>
              </a:rPr>
              <a:t> </a:t>
            </a:r>
            <a:r>
              <a:rPr sz="1100" spc="-20" dirty="0">
                <a:solidFill>
                  <a:srgbClr val="2A2A86"/>
                </a:solidFill>
              </a:rPr>
              <a:t>the</a:t>
            </a:r>
            <a:r>
              <a:rPr sz="1100" spc="-55" dirty="0">
                <a:solidFill>
                  <a:srgbClr val="2A2A86"/>
                </a:solidFill>
              </a:rPr>
              <a:t> </a:t>
            </a:r>
            <a:r>
              <a:rPr sz="1100" spc="-30" dirty="0">
                <a:solidFill>
                  <a:srgbClr val="2A2A86"/>
                </a:solidFill>
              </a:rPr>
              <a:t>countries</a:t>
            </a:r>
            <a:r>
              <a:rPr sz="1100" spc="-50" dirty="0">
                <a:solidFill>
                  <a:srgbClr val="2A2A86"/>
                </a:solidFill>
              </a:rPr>
              <a:t> </a:t>
            </a:r>
            <a:r>
              <a:rPr sz="1100" spc="-15" dirty="0">
                <a:solidFill>
                  <a:srgbClr val="2A2A86"/>
                </a:solidFill>
              </a:rPr>
              <a:t>in</a:t>
            </a:r>
            <a:r>
              <a:rPr sz="1100" spc="-55" dirty="0">
                <a:solidFill>
                  <a:srgbClr val="2A2A86"/>
                </a:solidFill>
              </a:rPr>
              <a:t> </a:t>
            </a:r>
            <a:r>
              <a:rPr sz="1100" spc="-20" dirty="0">
                <a:solidFill>
                  <a:srgbClr val="2A2A86"/>
                </a:solidFill>
              </a:rPr>
              <a:t>the</a:t>
            </a:r>
            <a:r>
              <a:rPr sz="1100" spc="-55" dirty="0">
                <a:solidFill>
                  <a:srgbClr val="2A2A86"/>
                </a:solidFill>
              </a:rPr>
              <a:t> </a:t>
            </a:r>
            <a:r>
              <a:rPr sz="1100" spc="-30" dirty="0">
                <a:solidFill>
                  <a:srgbClr val="2A2A86"/>
                </a:solidFill>
              </a:rPr>
              <a:t>region  </a:t>
            </a:r>
            <a:r>
              <a:rPr sz="1100" spc="-15" dirty="0">
                <a:solidFill>
                  <a:srgbClr val="2A2A86"/>
                </a:solidFill>
              </a:rPr>
              <a:t>on </a:t>
            </a:r>
            <a:r>
              <a:rPr sz="1100" spc="-20" dirty="0">
                <a:solidFill>
                  <a:srgbClr val="2A2A86"/>
                </a:solidFill>
              </a:rPr>
              <a:t>the </a:t>
            </a:r>
            <a:r>
              <a:rPr sz="1100" spc="-25" dirty="0">
                <a:solidFill>
                  <a:srgbClr val="2A2A86"/>
                </a:solidFill>
              </a:rPr>
              <a:t>EBRDfinanced </a:t>
            </a:r>
            <a:r>
              <a:rPr sz="1100" spc="-30" dirty="0">
                <a:solidFill>
                  <a:srgbClr val="2A2A86"/>
                </a:solidFill>
              </a:rPr>
              <a:t>projects. </a:t>
            </a:r>
            <a:r>
              <a:rPr sz="1100" spc="-40" dirty="0">
                <a:solidFill>
                  <a:srgbClr val="2A2A86"/>
                </a:solidFill>
              </a:rPr>
              <a:t>Presently, </a:t>
            </a:r>
            <a:r>
              <a:rPr sz="1100" spc="-20" dirty="0">
                <a:solidFill>
                  <a:srgbClr val="2A2A86"/>
                </a:solidFill>
              </a:rPr>
              <a:t>the </a:t>
            </a:r>
            <a:r>
              <a:rPr sz="1100" spc="-35" dirty="0">
                <a:solidFill>
                  <a:srgbClr val="2A2A86"/>
                </a:solidFill>
              </a:rPr>
              <a:t>Initiative’s </a:t>
            </a:r>
            <a:r>
              <a:rPr sz="1100" spc="-30" dirty="0">
                <a:solidFill>
                  <a:srgbClr val="2A2A86"/>
                </a:solidFill>
              </a:rPr>
              <a:t>programme  comprises </a:t>
            </a:r>
            <a:r>
              <a:rPr sz="1100" spc="-20" dirty="0">
                <a:solidFill>
                  <a:srgbClr val="2A2A86"/>
                </a:solidFill>
              </a:rPr>
              <a:t>(a) </a:t>
            </a:r>
            <a:r>
              <a:rPr sz="1100" spc="-25" dirty="0">
                <a:solidFill>
                  <a:srgbClr val="2A2A86"/>
                </a:solidFill>
              </a:rPr>
              <a:t>legal </a:t>
            </a:r>
            <a:r>
              <a:rPr sz="1100" spc="-30" dirty="0">
                <a:solidFill>
                  <a:srgbClr val="2A2A86"/>
                </a:solidFill>
              </a:rPr>
              <a:t>comparative diagnostics, </a:t>
            </a:r>
            <a:r>
              <a:rPr sz="1100" spc="-20" dirty="0">
                <a:solidFill>
                  <a:srgbClr val="2A2A86"/>
                </a:solidFill>
              </a:rPr>
              <a:t>(b) </a:t>
            </a:r>
            <a:r>
              <a:rPr sz="1100" spc="-25" dirty="0">
                <a:solidFill>
                  <a:srgbClr val="2A2A86"/>
                </a:solidFill>
              </a:rPr>
              <a:t>series </a:t>
            </a:r>
            <a:r>
              <a:rPr sz="1100" spc="-15" dirty="0">
                <a:solidFill>
                  <a:srgbClr val="2A2A86"/>
                </a:solidFill>
              </a:rPr>
              <a:t>of </a:t>
            </a:r>
            <a:r>
              <a:rPr sz="1100" spc="-30" dirty="0">
                <a:solidFill>
                  <a:srgbClr val="2A2A86"/>
                </a:solidFill>
              </a:rPr>
              <a:t>regional  </a:t>
            </a:r>
            <a:r>
              <a:rPr sz="1100" spc="-25" dirty="0">
                <a:solidFill>
                  <a:srgbClr val="2A2A86"/>
                </a:solidFill>
              </a:rPr>
              <a:t>policy </a:t>
            </a:r>
            <a:r>
              <a:rPr sz="1100" spc="-30" dirty="0">
                <a:solidFill>
                  <a:srgbClr val="2A2A86"/>
                </a:solidFill>
              </a:rPr>
              <a:t>dialogue </a:t>
            </a:r>
            <a:r>
              <a:rPr sz="1100" spc="-25" dirty="0">
                <a:solidFill>
                  <a:srgbClr val="2A2A86"/>
                </a:solidFill>
              </a:rPr>
              <a:t>workshops </a:t>
            </a:r>
            <a:r>
              <a:rPr sz="1100" spc="-20" dirty="0">
                <a:solidFill>
                  <a:srgbClr val="2A2A86"/>
                </a:solidFill>
              </a:rPr>
              <a:t>and (c) </a:t>
            </a:r>
            <a:r>
              <a:rPr sz="1100" spc="-25" dirty="0">
                <a:solidFill>
                  <a:srgbClr val="2A2A86"/>
                </a:solidFill>
              </a:rPr>
              <a:t>country-specific </a:t>
            </a:r>
            <a:r>
              <a:rPr sz="1100" spc="-30" dirty="0">
                <a:solidFill>
                  <a:srgbClr val="2A2A86"/>
                </a:solidFill>
              </a:rPr>
              <a:t>technical  cooperation projects </a:t>
            </a:r>
            <a:r>
              <a:rPr sz="1100" spc="-15" dirty="0">
                <a:solidFill>
                  <a:srgbClr val="2A2A86"/>
                </a:solidFill>
              </a:rPr>
              <a:t>to </a:t>
            </a:r>
            <a:r>
              <a:rPr sz="1100" spc="-25" dirty="0">
                <a:solidFill>
                  <a:srgbClr val="2A2A86"/>
                </a:solidFill>
              </a:rPr>
              <a:t>help reform public </a:t>
            </a:r>
            <a:r>
              <a:rPr sz="1100" spc="-30" dirty="0">
                <a:solidFill>
                  <a:srgbClr val="2A2A86"/>
                </a:solidFill>
              </a:rPr>
              <a:t>procurement laws and  practice</a:t>
            </a:r>
            <a:r>
              <a:rPr sz="1100" spc="-55" dirty="0">
                <a:solidFill>
                  <a:srgbClr val="2A2A86"/>
                </a:solidFill>
              </a:rPr>
              <a:t> </a:t>
            </a:r>
            <a:r>
              <a:rPr sz="1100" spc="-15" dirty="0">
                <a:solidFill>
                  <a:srgbClr val="2A2A86"/>
                </a:solidFill>
              </a:rPr>
              <a:t>in</a:t>
            </a:r>
            <a:r>
              <a:rPr sz="1100" spc="-55" dirty="0">
                <a:solidFill>
                  <a:srgbClr val="2A2A86"/>
                </a:solidFill>
              </a:rPr>
              <a:t> </a:t>
            </a:r>
            <a:r>
              <a:rPr sz="1100" spc="-30" dirty="0">
                <a:solidFill>
                  <a:srgbClr val="2A2A86"/>
                </a:solidFill>
              </a:rPr>
              <a:t>compliance</a:t>
            </a:r>
            <a:r>
              <a:rPr sz="1100" spc="-55" dirty="0">
                <a:solidFill>
                  <a:srgbClr val="2A2A86"/>
                </a:solidFill>
              </a:rPr>
              <a:t> </a:t>
            </a:r>
            <a:r>
              <a:rPr sz="1100" spc="-25" dirty="0">
                <a:solidFill>
                  <a:srgbClr val="2A2A86"/>
                </a:solidFill>
              </a:rPr>
              <a:t>with</a:t>
            </a:r>
            <a:r>
              <a:rPr sz="1100" spc="-55" dirty="0">
                <a:solidFill>
                  <a:srgbClr val="2A2A86"/>
                </a:solidFill>
              </a:rPr>
              <a:t> </a:t>
            </a:r>
            <a:r>
              <a:rPr sz="1100" spc="-20" dirty="0">
                <a:solidFill>
                  <a:srgbClr val="2A2A86"/>
                </a:solidFill>
              </a:rPr>
              <a:t>the</a:t>
            </a:r>
            <a:r>
              <a:rPr sz="1100" spc="-55" dirty="0">
                <a:solidFill>
                  <a:srgbClr val="2A2A86"/>
                </a:solidFill>
              </a:rPr>
              <a:t> </a:t>
            </a:r>
            <a:r>
              <a:rPr sz="1100" spc="-25" dirty="0">
                <a:solidFill>
                  <a:srgbClr val="2A2A86"/>
                </a:solidFill>
              </a:rPr>
              <a:t>2011</a:t>
            </a:r>
            <a:r>
              <a:rPr sz="1100" spc="-55" dirty="0">
                <a:solidFill>
                  <a:srgbClr val="2A2A86"/>
                </a:solidFill>
              </a:rPr>
              <a:t> </a:t>
            </a:r>
            <a:r>
              <a:rPr sz="1100" spc="-30" dirty="0">
                <a:solidFill>
                  <a:srgbClr val="2A2A86"/>
                </a:solidFill>
              </a:rPr>
              <a:t>UNCITRAL</a:t>
            </a:r>
            <a:r>
              <a:rPr sz="1100" spc="-55" dirty="0">
                <a:solidFill>
                  <a:srgbClr val="2A2A86"/>
                </a:solidFill>
              </a:rPr>
              <a:t> </a:t>
            </a:r>
            <a:r>
              <a:rPr sz="1100" spc="-25" dirty="0">
                <a:solidFill>
                  <a:srgbClr val="2A2A86"/>
                </a:solidFill>
              </a:rPr>
              <a:t>Model</a:t>
            </a:r>
            <a:r>
              <a:rPr sz="1100" spc="-50" dirty="0">
                <a:solidFill>
                  <a:srgbClr val="2A2A86"/>
                </a:solidFill>
              </a:rPr>
              <a:t> </a:t>
            </a:r>
            <a:r>
              <a:rPr sz="1100" spc="-45" dirty="0">
                <a:solidFill>
                  <a:srgbClr val="2A2A86"/>
                </a:solidFill>
              </a:rPr>
              <a:t>Law.</a:t>
            </a:r>
            <a:endParaRPr sz="1100" dirty="0"/>
          </a:p>
        </p:txBody>
      </p:sp>
      <p:grpSp>
        <p:nvGrpSpPr>
          <p:cNvPr id="12" name="object 12"/>
          <p:cNvGrpSpPr/>
          <p:nvPr/>
        </p:nvGrpSpPr>
        <p:grpSpPr>
          <a:xfrm>
            <a:off x="469894" y="3447003"/>
            <a:ext cx="6569709" cy="25400"/>
            <a:chOff x="469894" y="3447003"/>
            <a:chExt cx="6569709" cy="25400"/>
          </a:xfrm>
        </p:grpSpPr>
        <p:sp>
          <p:nvSpPr>
            <p:cNvPr id="13" name="object 13"/>
            <p:cNvSpPr/>
            <p:nvPr/>
          </p:nvSpPr>
          <p:spPr>
            <a:xfrm>
              <a:off x="495359" y="3459703"/>
              <a:ext cx="6544309" cy="0"/>
            </a:xfrm>
            <a:custGeom>
              <a:avLst/>
              <a:gdLst/>
              <a:ahLst/>
              <a:cxnLst/>
              <a:rect l="l" t="t" r="r" b="b"/>
              <a:pathLst>
                <a:path w="6544309">
                  <a:moveTo>
                    <a:pt x="6543814" y="0"/>
                  </a:moveTo>
                  <a:lnTo>
                    <a:pt x="0" y="0"/>
                  </a:lnTo>
                </a:path>
              </a:pathLst>
            </a:custGeom>
            <a:ln w="25400">
              <a:solidFill>
                <a:srgbClr val="7DA5D7"/>
              </a:solidFill>
              <a:prstDash val="dot"/>
            </a:ln>
          </p:spPr>
          <p:txBody>
            <a:bodyPr wrap="square" lIns="0" tIns="0" rIns="0" bIns="0" rtlCol="0"/>
            <a:lstStyle/>
            <a:p>
              <a:endParaRPr/>
            </a:p>
          </p:txBody>
        </p:sp>
        <p:sp>
          <p:nvSpPr>
            <p:cNvPr id="14" name="object 14"/>
            <p:cNvSpPr/>
            <p:nvPr/>
          </p:nvSpPr>
          <p:spPr>
            <a:xfrm>
              <a:off x="469894" y="3459703"/>
              <a:ext cx="0" cy="0"/>
            </a:xfrm>
            <a:custGeom>
              <a:avLst/>
              <a:gdLst/>
              <a:ahLst/>
              <a:cxnLst/>
              <a:rect l="l" t="t" r="r" b="b"/>
              <a:pathLst>
                <a:path>
                  <a:moveTo>
                    <a:pt x="0" y="0"/>
                  </a:moveTo>
                  <a:lnTo>
                    <a:pt x="0" y="0"/>
                  </a:lnTo>
                </a:path>
              </a:pathLst>
            </a:custGeom>
            <a:ln w="25400">
              <a:solidFill>
                <a:srgbClr val="7DA5D7"/>
              </a:solidFill>
            </a:ln>
          </p:spPr>
          <p:txBody>
            <a:bodyPr wrap="square" lIns="0" tIns="0" rIns="0" bIns="0" rtlCol="0"/>
            <a:lstStyle/>
            <a:p>
              <a:endParaRPr/>
            </a:p>
          </p:txBody>
        </p:sp>
      </p:grpSp>
      <p:sp>
        <p:nvSpPr>
          <p:cNvPr id="15" name="object 15"/>
          <p:cNvSpPr/>
          <p:nvPr/>
        </p:nvSpPr>
        <p:spPr>
          <a:xfrm>
            <a:off x="7090099" y="3459703"/>
            <a:ext cx="0" cy="0"/>
          </a:xfrm>
          <a:custGeom>
            <a:avLst/>
            <a:gdLst/>
            <a:ahLst/>
            <a:cxnLst/>
            <a:rect l="l" t="t" r="r" b="b"/>
            <a:pathLst>
              <a:path>
                <a:moveTo>
                  <a:pt x="0" y="0"/>
                </a:moveTo>
                <a:lnTo>
                  <a:pt x="0" y="0"/>
                </a:lnTo>
              </a:path>
            </a:pathLst>
          </a:custGeom>
          <a:ln w="25400">
            <a:solidFill>
              <a:srgbClr val="7DA5D7"/>
            </a:solidFill>
          </a:ln>
        </p:spPr>
        <p:txBody>
          <a:bodyPr wrap="square" lIns="0" tIns="0" rIns="0" bIns="0" rtlCol="0"/>
          <a:lstStyle/>
          <a:p>
            <a:endParaRPr/>
          </a:p>
        </p:txBody>
      </p:sp>
      <p:sp>
        <p:nvSpPr>
          <p:cNvPr id="16" name="object 16"/>
          <p:cNvSpPr/>
          <p:nvPr/>
        </p:nvSpPr>
        <p:spPr>
          <a:xfrm>
            <a:off x="4630357" y="1017002"/>
            <a:ext cx="2784016" cy="1982575"/>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457198" y="3671999"/>
            <a:ext cx="297180" cy="297180"/>
          </a:xfrm>
          <a:custGeom>
            <a:avLst/>
            <a:gdLst/>
            <a:ahLst/>
            <a:cxnLst/>
            <a:rect l="l" t="t" r="r" b="b"/>
            <a:pathLst>
              <a:path w="297180" h="297179">
                <a:moveTo>
                  <a:pt x="148336" y="0"/>
                </a:moveTo>
                <a:lnTo>
                  <a:pt x="101448" y="7563"/>
                </a:lnTo>
                <a:lnTo>
                  <a:pt x="60728" y="28622"/>
                </a:lnTo>
                <a:lnTo>
                  <a:pt x="28619" y="60734"/>
                </a:lnTo>
                <a:lnTo>
                  <a:pt x="7561" y="101453"/>
                </a:lnTo>
                <a:lnTo>
                  <a:pt x="0" y="148336"/>
                </a:lnTo>
                <a:lnTo>
                  <a:pt x="7561" y="195223"/>
                </a:lnTo>
                <a:lnTo>
                  <a:pt x="28619" y="235943"/>
                </a:lnTo>
                <a:lnTo>
                  <a:pt x="60728" y="268052"/>
                </a:lnTo>
                <a:lnTo>
                  <a:pt x="101448" y="289110"/>
                </a:lnTo>
                <a:lnTo>
                  <a:pt x="148336" y="296672"/>
                </a:lnTo>
                <a:lnTo>
                  <a:pt x="195223" y="289110"/>
                </a:lnTo>
                <a:lnTo>
                  <a:pt x="235943" y="268052"/>
                </a:lnTo>
                <a:lnTo>
                  <a:pt x="268052" y="235943"/>
                </a:lnTo>
                <a:lnTo>
                  <a:pt x="289110" y="195223"/>
                </a:lnTo>
                <a:lnTo>
                  <a:pt x="296672" y="148336"/>
                </a:lnTo>
                <a:lnTo>
                  <a:pt x="289110" y="101453"/>
                </a:lnTo>
                <a:lnTo>
                  <a:pt x="268052" y="60734"/>
                </a:lnTo>
                <a:lnTo>
                  <a:pt x="235943" y="28622"/>
                </a:lnTo>
                <a:lnTo>
                  <a:pt x="195223" y="7563"/>
                </a:lnTo>
                <a:lnTo>
                  <a:pt x="148336" y="0"/>
                </a:lnTo>
                <a:close/>
              </a:path>
            </a:pathLst>
          </a:custGeom>
          <a:solidFill>
            <a:srgbClr val="00ACEE"/>
          </a:solidFill>
        </p:spPr>
        <p:txBody>
          <a:bodyPr wrap="square" lIns="0" tIns="0" rIns="0" bIns="0" rtlCol="0"/>
          <a:lstStyle/>
          <a:p>
            <a:endParaRPr/>
          </a:p>
        </p:txBody>
      </p:sp>
      <p:sp>
        <p:nvSpPr>
          <p:cNvPr id="18" name="object 18"/>
          <p:cNvSpPr txBox="1"/>
          <p:nvPr/>
        </p:nvSpPr>
        <p:spPr>
          <a:xfrm>
            <a:off x="537286" y="3691911"/>
            <a:ext cx="136525" cy="247650"/>
          </a:xfrm>
          <a:prstGeom prst="rect">
            <a:avLst/>
          </a:prstGeom>
        </p:spPr>
        <p:txBody>
          <a:bodyPr vert="horz" wrap="square" lIns="0" tIns="13335" rIns="0" bIns="0" rtlCol="0">
            <a:spAutoFit/>
          </a:bodyPr>
          <a:lstStyle/>
          <a:p>
            <a:pPr marL="12700">
              <a:lnSpc>
                <a:spcPct val="100000"/>
              </a:lnSpc>
              <a:spcBef>
                <a:spcPts val="105"/>
              </a:spcBef>
            </a:pPr>
            <a:r>
              <a:rPr sz="1450" b="1" dirty="0">
                <a:solidFill>
                  <a:srgbClr val="FFFFFF"/>
                </a:solidFill>
                <a:latin typeface="FranklinGothic-Heavy"/>
                <a:cs typeface="FranklinGothic-Heavy"/>
              </a:rPr>
              <a:t>1</a:t>
            </a:r>
            <a:endParaRPr sz="1450">
              <a:latin typeface="FranklinGothic-Heavy"/>
              <a:cs typeface="FranklinGothic-Heavy"/>
            </a:endParaRPr>
          </a:p>
        </p:txBody>
      </p:sp>
      <p:grpSp>
        <p:nvGrpSpPr>
          <p:cNvPr id="19" name="object 19"/>
          <p:cNvGrpSpPr/>
          <p:nvPr/>
        </p:nvGrpSpPr>
        <p:grpSpPr>
          <a:xfrm>
            <a:off x="127533" y="8253331"/>
            <a:ext cx="1094740" cy="1831339"/>
            <a:chOff x="127533" y="8253331"/>
            <a:chExt cx="1094740" cy="1831339"/>
          </a:xfrm>
        </p:grpSpPr>
        <p:sp>
          <p:nvSpPr>
            <p:cNvPr id="20" name="object 20"/>
            <p:cNvSpPr/>
            <p:nvPr/>
          </p:nvSpPr>
          <p:spPr>
            <a:xfrm>
              <a:off x="345805" y="9849350"/>
              <a:ext cx="709930" cy="27940"/>
            </a:xfrm>
            <a:custGeom>
              <a:avLst/>
              <a:gdLst/>
              <a:ahLst/>
              <a:cxnLst/>
              <a:rect l="l" t="t" r="r" b="b"/>
              <a:pathLst>
                <a:path w="709930" h="27940">
                  <a:moveTo>
                    <a:pt x="354774" y="0"/>
                  </a:moveTo>
                  <a:lnTo>
                    <a:pt x="273428" y="599"/>
                  </a:lnTo>
                  <a:lnTo>
                    <a:pt x="198754" y="2243"/>
                  </a:lnTo>
                  <a:lnTo>
                    <a:pt x="132881" y="4697"/>
                  </a:lnTo>
                  <a:lnTo>
                    <a:pt x="77940" y="7730"/>
                  </a:lnTo>
                  <a:lnTo>
                    <a:pt x="36059" y="11108"/>
                  </a:lnTo>
                  <a:lnTo>
                    <a:pt x="0" y="17970"/>
                  </a:lnTo>
                  <a:lnTo>
                    <a:pt x="9369" y="20863"/>
                  </a:lnTo>
                  <a:lnTo>
                    <a:pt x="77940" y="24816"/>
                  </a:lnTo>
                  <a:lnTo>
                    <a:pt x="132881" y="26014"/>
                  </a:lnTo>
                  <a:lnTo>
                    <a:pt x="198754" y="26784"/>
                  </a:lnTo>
                  <a:lnTo>
                    <a:pt x="273428" y="27195"/>
                  </a:lnTo>
                  <a:lnTo>
                    <a:pt x="354774" y="27317"/>
                  </a:lnTo>
                  <a:lnTo>
                    <a:pt x="436120" y="26957"/>
                  </a:lnTo>
                  <a:lnTo>
                    <a:pt x="510794" y="25930"/>
                  </a:lnTo>
                  <a:lnTo>
                    <a:pt x="576667" y="24319"/>
                  </a:lnTo>
                  <a:lnTo>
                    <a:pt x="631608" y="22205"/>
                  </a:lnTo>
                  <a:lnTo>
                    <a:pt x="673489" y="19670"/>
                  </a:lnTo>
                  <a:lnTo>
                    <a:pt x="709549" y="13665"/>
                  </a:lnTo>
                  <a:lnTo>
                    <a:pt x="700179" y="10532"/>
                  </a:lnTo>
                  <a:lnTo>
                    <a:pt x="631608" y="5119"/>
                  </a:lnTo>
                  <a:lnTo>
                    <a:pt x="576667" y="3003"/>
                  </a:lnTo>
                  <a:lnTo>
                    <a:pt x="510794" y="1389"/>
                  </a:lnTo>
                  <a:lnTo>
                    <a:pt x="436120" y="361"/>
                  </a:lnTo>
                  <a:lnTo>
                    <a:pt x="354774" y="0"/>
                  </a:lnTo>
                  <a:close/>
                </a:path>
              </a:pathLst>
            </a:custGeom>
            <a:solidFill>
              <a:srgbClr val="C1D1D6"/>
            </a:solidFill>
          </p:spPr>
          <p:txBody>
            <a:bodyPr wrap="square" lIns="0" tIns="0" rIns="0" bIns="0" rtlCol="0"/>
            <a:lstStyle/>
            <a:p>
              <a:endParaRPr/>
            </a:p>
          </p:txBody>
        </p:sp>
        <p:sp>
          <p:nvSpPr>
            <p:cNvPr id="21" name="object 21"/>
            <p:cNvSpPr/>
            <p:nvPr/>
          </p:nvSpPr>
          <p:spPr>
            <a:xfrm>
              <a:off x="386844" y="8358095"/>
              <a:ext cx="696595" cy="948690"/>
            </a:xfrm>
            <a:custGeom>
              <a:avLst/>
              <a:gdLst/>
              <a:ahLst/>
              <a:cxnLst/>
              <a:rect l="l" t="t" r="r" b="b"/>
              <a:pathLst>
                <a:path w="696594" h="948690">
                  <a:moveTo>
                    <a:pt x="651624" y="0"/>
                  </a:moveTo>
                  <a:lnTo>
                    <a:pt x="44881" y="0"/>
                  </a:lnTo>
                  <a:lnTo>
                    <a:pt x="27453" y="3540"/>
                  </a:lnTo>
                  <a:lnTo>
                    <a:pt x="13182" y="13182"/>
                  </a:lnTo>
                  <a:lnTo>
                    <a:pt x="3540" y="27453"/>
                  </a:lnTo>
                  <a:lnTo>
                    <a:pt x="0" y="44881"/>
                  </a:lnTo>
                  <a:lnTo>
                    <a:pt x="0" y="903287"/>
                  </a:lnTo>
                  <a:lnTo>
                    <a:pt x="3540" y="920710"/>
                  </a:lnTo>
                  <a:lnTo>
                    <a:pt x="13182" y="934981"/>
                  </a:lnTo>
                  <a:lnTo>
                    <a:pt x="27453" y="944626"/>
                  </a:lnTo>
                  <a:lnTo>
                    <a:pt x="44881" y="948169"/>
                  </a:lnTo>
                  <a:lnTo>
                    <a:pt x="651624" y="948169"/>
                  </a:lnTo>
                  <a:lnTo>
                    <a:pt x="669045" y="944626"/>
                  </a:lnTo>
                  <a:lnTo>
                    <a:pt x="683312" y="934981"/>
                  </a:lnTo>
                  <a:lnTo>
                    <a:pt x="692952" y="920710"/>
                  </a:lnTo>
                  <a:lnTo>
                    <a:pt x="696493" y="903287"/>
                  </a:lnTo>
                  <a:lnTo>
                    <a:pt x="696493" y="44881"/>
                  </a:lnTo>
                  <a:lnTo>
                    <a:pt x="692952" y="27453"/>
                  </a:lnTo>
                  <a:lnTo>
                    <a:pt x="683312" y="13182"/>
                  </a:lnTo>
                  <a:lnTo>
                    <a:pt x="669045" y="3540"/>
                  </a:lnTo>
                  <a:lnTo>
                    <a:pt x="651624" y="0"/>
                  </a:lnTo>
                  <a:close/>
                </a:path>
              </a:pathLst>
            </a:custGeom>
            <a:solidFill>
              <a:srgbClr val="7B778B"/>
            </a:solidFill>
          </p:spPr>
          <p:txBody>
            <a:bodyPr wrap="square" lIns="0" tIns="0" rIns="0" bIns="0" rtlCol="0"/>
            <a:lstStyle/>
            <a:p>
              <a:endParaRPr/>
            </a:p>
          </p:txBody>
        </p:sp>
        <p:sp>
          <p:nvSpPr>
            <p:cNvPr id="22" name="object 22"/>
            <p:cNvSpPr/>
            <p:nvPr/>
          </p:nvSpPr>
          <p:spPr>
            <a:xfrm>
              <a:off x="412609" y="8383634"/>
              <a:ext cx="645160" cy="922019"/>
            </a:xfrm>
            <a:custGeom>
              <a:avLst/>
              <a:gdLst/>
              <a:ahLst/>
              <a:cxnLst/>
              <a:rect l="l" t="t" r="r" b="b"/>
              <a:pathLst>
                <a:path w="645160" h="922020">
                  <a:moveTo>
                    <a:pt x="606348" y="0"/>
                  </a:moveTo>
                  <a:lnTo>
                    <a:pt x="38620" y="0"/>
                  </a:lnTo>
                  <a:lnTo>
                    <a:pt x="23622" y="3048"/>
                  </a:lnTo>
                  <a:lnTo>
                    <a:pt x="11342" y="11349"/>
                  </a:lnTo>
                  <a:lnTo>
                    <a:pt x="3046" y="23633"/>
                  </a:lnTo>
                  <a:lnTo>
                    <a:pt x="0" y="38633"/>
                  </a:lnTo>
                  <a:lnTo>
                    <a:pt x="0" y="882916"/>
                  </a:lnTo>
                  <a:lnTo>
                    <a:pt x="3046" y="897909"/>
                  </a:lnTo>
                  <a:lnTo>
                    <a:pt x="11342" y="910189"/>
                  </a:lnTo>
                  <a:lnTo>
                    <a:pt x="23622" y="918489"/>
                  </a:lnTo>
                  <a:lnTo>
                    <a:pt x="38620" y="921537"/>
                  </a:lnTo>
                  <a:lnTo>
                    <a:pt x="606348" y="921537"/>
                  </a:lnTo>
                  <a:lnTo>
                    <a:pt x="621346" y="918489"/>
                  </a:lnTo>
                  <a:lnTo>
                    <a:pt x="633626" y="910189"/>
                  </a:lnTo>
                  <a:lnTo>
                    <a:pt x="641922" y="897909"/>
                  </a:lnTo>
                  <a:lnTo>
                    <a:pt x="644969" y="882916"/>
                  </a:lnTo>
                  <a:lnTo>
                    <a:pt x="644969" y="38633"/>
                  </a:lnTo>
                  <a:lnTo>
                    <a:pt x="641922" y="23633"/>
                  </a:lnTo>
                  <a:lnTo>
                    <a:pt x="633626" y="11349"/>
                  </a:lnTo>
                  <a:lnTo>
                    <a:pt x="621346" y="3048"/>
                  </a:lnTo>
                  <a:lnTo>
                    <a:pt x="606348" y="0"/>
                  </a:lnTo>
                  <a:close/>
                </a:path>
              </a:pathLst>
            </a:custGeom>
            <a:solidFill>
              <a:srgbClr val="FFFFFF"/>
            </a:solidFill>
          </p:spPr>
          <p:txBody>
            <a:bodyPr wrap="square" lIns="0" tIns="0" rIns="0" bIns="0" rtlCol="0"/>
            <a:lstStyle/>
            <a:p>
              <a:endParaRPr/>
            </a:p>
          </p:txBody>
        </p:sp>
        <p:sp>
          <p:nvSpPr>
            <p:cNvPr id="23" name="object 23"/>
            <p:cNvSpPr/>
            <p:nvPr/>
          </p:nvSpPr>
          <p:spPr>
            <a:xfrm>
              <a:off x="506933" y="9632594"/>
              <a:ext cx="454025" cy="26034"/>
            </a:xfrm>
            <a:custGeom>
              <a:avLst/>
              <a:gdLst/>
              <a:ahLst/>
              <a:cxnLst/>
              <a:rect l="l" t="t" r="r" b="b"/>
              <a:pathLst>
                <a:path w="454025" h="26034">
                  <a:moveTo>
                    <a:pt x="453631" y="0"/>
                  </a:moveTo>
                  <a:lnTo>
                    <a:pt x="0" y="0"/>
                  </a:lnTo>
                  <a:lnTo>
                    <a:pt x="0" y="25501"/>
                  </a:lnTo>
                  <a:lnTo>
                    <a:pt x="453631" y="25501"/>
                  </a:lnTo>
                  <a:lnTo>
                    <a:pt x="453631" y="0"/>
                  </a:lnTo>
                  <a:close/>
                </a:path>
              </a:pathLst>
            </a:custGeom>
            <a:solidFill>
              <a:srgbClr val="807373"/>
            </a:solidFill>
          </p:spPr>
          <p:txBody>
            <a:bodyPr wrap="square" lIns="0" tIns="0" rIns="0" bIns="0" rtlCol="0"/>
            <a:lstStyle/>
            <a:p>
              <a:endParaRPr/>
            </a:p>
          </p:txBody>
        </p:sp>
        <p:sp>
          <p:nvSpPr>
            <p:cNvPr id="24" name="object 24"/>
            <p:cNvSpPr/>
            <p:nvPr/>
          </p:nvSpPr>
          <p:spPr>
            <a:xfrm>
              <a:off x="428530" y="9276838"/>
              <a:ext cx="608330" cy="592455"/>
            </a:xfrm>
            <a:custGeom>
              <a:avLst/>
              <a:gdLst/>
              <a:ahLst/>
              <a:cxnLst/>
              <a:rect l="l" t="t" r="r" b="b"/>
              <a:pathLst>
                <a:path w="608330" h="592454">
                  <a:moveTo>
                    <a:pt x="173548" y="4851"/>
                  </a:moveTo>
                  <a:lnTo>
                    <a:pt x="165878" y="9664"/>
                  </a:lnTo>
                  <a:lnTo>
                    <a:pt x="0" y="592115"/>
                  </a:lnTo>
                  <a:lnTo>
                    <a:pt x="27996" y="592115"/>
                  </a:lnTo>
                  <a:lnTo>
                    <a:pt x="190488" y="21589"/>
                  </a:lnTo>
                  <a:lnTo>
                    <a:pt x="190300" y="18084"/>
                  </a:lnTo>
                  <a:lnTo>
                    <a:pt x="189195" y="15087"/>
                  </a:lnTo>
                  <a:lnTo>
                    <a:pt x="197157" y="14996"/>
                  </a:lnTo>
                  <a:lnTo>
                    <a:pt x="205212" y="14503"/>
                  </a:lnTo>
                  <a:lnTo>
                    <a:pt x="207409" y="14338"/>
                  </a:lnTo>
                  <a:lnTo>
                    <a:pt x="188890" y="14338"/>
                  </a:lnTo>
                  <a:lnTo>
                    <a:pt x="187341" y="10769"/>
                  </a:lnTo>
                  <a:lnTo>
                    <a:pt x="184458" y="7962"/>
                  </a:lnTo>
                  <a:lnTo>
                    <a:pt x="173548" y="4851"/>
                  </a:lnTo>
                  <a:close/>
                </a:path>
                <a:path w="608330" h="592454">
                  <a:moveTo>
                    <a:pt x="317068" y="11569"/>
                  </a:moveTo>
                  <a:lnTo>
                    <a:pt x="290858" y="11569"/>
                  </a:lnTo>
                  <a:lnTo>
                    <a:pt x="290622" y="12726"/>
                  </a:lnTo>
                  <a:lnTo>
                    <a:pt x="290503" y="592115"/>
                  </a:lnTo>
                  <a:lnTo>
                    <a:pt x="317427" y="592115"/>
                  </a:lnTo>
                  <a:lnTo>
                    <a:pt x="317301" y="13106"/>
                  </a:lnTo>
                  <a:lnTo>
                    <a:pt x="317249" y="12661"/>
                  </a:lnTo>
                  <a:lnTo>
                    <a:pt x="326143" y="12661"/>
                  </a:lnTo>
                  <a:lnTo>
                    <a:pt x="324856" y="12572"/>
                  </a:lnTo>
                  <a:lnTo>
                    <a:pt x="317135" y="11925"/>
                  </a:lnTo>
                  <a:lnTo>
                    <a:pt x="317068" y="11569"/>
                  </a:lnTo>
                  <a:close/>
                </a:path>
                <a:path w="608330" h="592454">
                  <a:moveTo>
                    <a:pt x="445309" y="21145"/>
                  </a:moveTo>
                  <a:lnTo>
                    <a:pt x="417795" y="21145"/>
                  </a:lnTo>
                  <a:lnTo>
                    <a:pt x="417846" y="22402"/>
                  </a:lnTo>
                  <a:lnTo>
                    <a:pt x="418036" y="23685"/>
                  </a:lnTo>
                  <a:lnTo>
                    <a:pt x="579920" y="592115"/>
                  </a:lnTo>
                  <a:lnTo>
                    <a:pt x="607917" y="592115"/>
                  </a:lnTo>
                  <a:lnTo>
                    <a:pt x="445309" y="21145"/>
                  </a:lnTo>
                  <a:close/>
                </a:path>
                <a:path w="608330" h="592454">
                  <a:moveTo>
                    <a:pt x="404354" y="18580"/>
                  </a:moveTo>
                  <a:lnTo>
                    <a:pt x="399532" y="18580"/>
                  </a:lnTo>
                  <a:lnTo>
                    <a:pt x="408079" y="20002"/>
                  </a:lnTo>
                  <a:lnTo>
                    <a:pt x="413210" y="21589"/>
                  </a:lnTo>
                  <a:lnTo>
                    <a:pt x="417795" y="21145"/>
                  </a:lnTo>
                  <a:lnTo>
                    <a:pt x="445309" y="21145"/>
                  </a:lnTo>
                  <a:lnTo>
                    <a:pt x="445150" y="20586"/>
                  </a:lnTo>
                  <a:lnTo>
                    <a:pt x="415102" y="20586"/>
                  </a:lnTo>
                  <a:lnTo>
                    <a:pt x="405590" y="18910"/>
                  </a:lnTo>
                  <a:lnTo>
                    <a:pt x="404354" y="18580"/>
                  </a:lnTo>
                  <a:close/>
                </a:path>
                <a:path w="608330" h="592454">
                  <a:moveTo>
                    <a:pt x="326143" y="12661"/>
                  </a:moveTo>
                  <a:lnTo>
                    <a:pt x="317249" y="12661"/>
                  </a:lnTo>
                  <a:lnTo>
                    <a:pt x="322443" y="13106"/>
                  </a:lnTo>
                  <a:lnTo>
                    <a:pt x="329576" y="13592"/>
                  </a:lnTo>
                  <a:lnTo>
                    <a:pt x="350980" y="14503"/>
                  </a:lnTo>
                  <a:lnTo>
                    <a:pt x="358098" y="14882"/>
                  </a:lnTo>
                  <a:lnTo>
                    <a:pt x="365317" y="15557"/>
                  </a:lnTo>
                  <a:lnTo>
                    <a:pt x="372295" y="16721"/>
                  </a:lnTo>
                  <a:lnTo>
                    <a:pt x="379149" y="18643"/>
                  </a:lnTo>
                  <a:lnTo>
                    <a:pt x="383289" y="20104"/>
                  </a:lnTo>
                  <a:lnTo>
                    <a:pt x="386997" y="20624"/>
                  </a:lnTo>
                  <a:lnTo>
                    <a:pt x="391435" y="19900"/>
                  </a:lnTo>
                  <a:lnTo>
                    <a:pt x="385842" y="19900"/>
                  </a:lnTo>
                  <a:lnTo>
                    <a:pt x="382705" y="19075"/>
                  </a:lnTo>
                  <a:lnTo>
                    <a:pt x="337406" y="13282"/>
                  </a:lnTo>
                  <a:lnTo>
                    <a:pt x="328717" y="12839"/>
                  </a:lnTo>
                  <a:lnTo>
                    <a:pt x="326143" y="12661"/>
                  </a:lnTo>
                  <a:close/>
                </a:path>
                <a:path w="608330" h="592454">
                  <a:moveTo>
                    <a:pt x="434368" y="4851"/>
                  </a:moveTo>
                  <a:lnTo>
                    <a:pt x="421516" y="8521"/>
                  </a:lnTo>
                  <a:lnTo>
                    <a:pt x="417866" y="14058"/>
                  </a:lnTo>
                  <a:lnTo>
                    <a:pt x="417769" y="20345"/>
                  </a:lnTo>
                  <a:lnTo>
                    <a:pt x="415102" y="20586"/>
                  </a:lnTo>
                  <a:lnTo>
                    <a:pt x="445150" y="20586"/>
                  </a:lnTo>
                  <a:lnTo>
                    <a:pt x="442039" y="9664"/>
                  </a:lnTo>
                  <a:lnTo>
                    <a:pt x="434368" y="4851"/>
                  </a:lnTo>
                  <a:close/>
                </a:path>
                <a:path w="608330" h="592454">
                  <a:moveTo>
                    <a:pt x="401501" y="17818"/>
                  </a:moveTo>
                  <a:lnTo>
                    <a:pt x="394579" y="18414"/>
                  </a:lnTo>
                  <a:lnTo>
                    <a:pt x="391963" y="19113"/>
                  </a:lnTo>
                  <a:lnTo>
                    <a:pt x="385842" y="19900"/>
                  </a:lnTo>
                  <a:lnTo>
                    <a:pt x="391435" y="19900"/>
                  </a:lnTo>
                  <a:lnTo>
                    <a:pt x="399532" y="18580"/>
                  </a:lnTo>
                  <a:lnTo>
                    <a:pt x="404354" y="18580"/>
                  </a:lnTo>
                  <a:lnTo>
                    <a:pt x="401501" y="17818"/>
                  </a:lnTo>
                  <a:close/>
                </a:path>
                <a:path w="608330" h="592454">
                  <a:moveTo>
                    <a:pt x="242746" y="13296"/>
                  </a:moveTo>
                  <a:lnTo>
                    <a:pt x="227041" y="13296"/>
                  </a:lnTo>
                  <a:lnTo>
                    <a:pt x="233124" y="13525"/>
                  </a:lnTo>
                  <a:lnTo>
                    <a:pt x="244618" y="14109"/>
                  </a:lnTo>
                  <a:lnTo>
                    <a:pt x="250028" y="14719"/>
                  </a:lnTo>
                  <a:lnTo>
                    <a:pt x="260493" y="15557"/>
                  </a:lnTo>
                  <a:lnTo>
                    <a:pt x="265706" y="15544"/>
                  </a:lnTo>
                  <a:lnTo>
                    <a:pt x="269690" y="14666"/>
                  </a:lnTo>
                  <a:lnTo>
                    <a:pt x="262286" y="14666"/>
                  </a:lnTo>
                  <a:lnTo>
                    <a:pt x="255714" y="14452"/>
                  </a:lnTo>
                  <a:lnTo>
                    <a:pt x="242746" y="13296"/>
                  </a:lnTo>
                  <a:close/>
                </a:path>
                <a:path w="608330" h="592454">
                  <a:moveTo>
                    <a:pt x="310429" y="0"/>
                  </a:moveTo>
                  <a:lnTo>
                    <a:pt x="297843" y="0"/>
                  </a:lnTo>
                  <a:lnTo>
                    <a:pt x="292662" y="4597"/>
                  </a:lnTo>
                  <a:lnTo>
                    <a:pt x="291036" y="10833"/>
                  </a:lnTo>
                  <a:lnTo>
                    <a:pt x="287975" y="10921"/>
                  </a:lnTo>
                  <a:lnTo>
                    <a:pt x="284915" y="11137"/>
                  </a:lnTo>
                  <a:lnTo>
                    <a:pt x="277422" y="12026"/>
                  </a:lnTo>
                  <a:lnTo>
                    <a:pt x="273051" y="13296"/>
                  </a:lnTo>
                  <a:lnTo>
                    <a:pt x="268811" y="14058"/>
                  </a:lnTo>
                  <a:lnTo>
                    <a:pt x="262286" y="14666"/>
                  </a:lnTo>
                  <a:lnTo>
                    <a:pt x="269690" y="14666"/>
                  </a:lnTo>
                  <a:lnTo>
                    <a:pt x="276190" y="13233"/>
                  </a:lnTo>
                  <a:lnTo>
                    <a:pt x="281625" y="12141"/>
                  </a:lnTo>
                  <a:lnTo>
                    <a:pt x="288534" y="11671"/>
                  </a:lnTo>
                  <a:lnTo>
                    <a:pt x="290858" y="11569"/>
                  </a:lnTo>
                  <a:lnTo>
                    <a:pt x="317068" y="11569"/>
                  </a:lnTo>
                  <a:lnTo>
                    <a:pt x="315865" y="5143"/>
                  </a:lnTo>
                  <a:lnTo>
                    <a:pt x="310429" y="0"/>
                  </a:lnTo>
                  <a:close/>
                </a:path>
                <a:path w="608330" h="592454">
                  <a:moveTo>
                    <a:pt x="228895" y="12726"/>
                  </a:moveTo>
                  <a:lnTo>
                    <a:pt x="222039" y="12743"/>
                  </a:lnTo>
                  <a:lnTo>
                    <a:pt x="215192" y="13017"/>
                  </a:lnTo>
                  <a:lnTo>
                    <a:pt x="202046" y="13977"/>
                  </a:lnTo>
                  <a:lnTo>
                    <a:pt x="195473" y="14315"/>
                  </a:lnTo>
                  <a:lnTo>
                    <a:pt x="188890" y="14338"/>
                  </a:lnTo>
                  <a:lnTo>
                    <a:pt x="207409" y="14338"/>
                  </a:lnTo>
                  <a:lnTo>
                    <a:pt x="213053" y="13914"/>
                  </a:lnTo>
                  <a:lnTo>
                    <a:pt x="221008" y="13487"/>
                  </a:lnTo>
                  <a:lnTo>
                    <a:pt x="227041" y="13296"/>
                  </a:lnTo>
                  <a:lnTo>
                    <a:pt x="242746" y="13296"/>
                  </a:lnTo>
                  <a:lnTo>
                    <a:pt x="235751" y="12922"/>
                  </a:lnTo>
                  <a:lnTo>
                    <a:pt x="228895" y="12726"/>
                  </a:lnTo>
                  <a:close/>
                </a:path>
              </a:pathLst>
            </a:custGeom>
            <a:solidFill>
              <a:srgbClr val="807473"/>
            </a:solidFill>
          </p:spPr>
          <p:txBody>
            <a:bodyPr wrap="square" lIns="0" tIns="0" rIns="0" bIns="0" rtlCol="0"/>
            <a:lstStyle/>
            <a:p>
              <a:endParaRPr/>
            </a:p>
          </p:txBody>
        </p:sp>
        <p:sp>
          <p:nvSpPr>
            <p:cNvPr id="25" name="object 25"/>
            <p:cNvSpPr/>
            <p:nvPr/>
          </p:nvSpPr>
          <p:spPr>
            <a:xfrm>
              <a:off x="579430" y="9276854"/>
              <a:ext cx="306705" cy="62865"/>
            </a:xfrm>
            <a:custGeom>
              <a:avLst/>
              <a:gdLst/>
              <a:ahLst/>
              <a:cxnLst/>
              <a:rect l="l" t="t" r="r" b="b"/>
              <a:pathLst>
                <a:path w="306705" h="62865">
                  <a:moveTo>
                    <a:pt x="22650" y="4838"/>
                  </a:moveTo>
                  <a:lnTo>
                    <a:pt x="14992" y="9651"/>
                  </a:lnTo>
                  <a:lnTo>
                    <a:pt x="0" y="62293"/>
                  </a:lnTo>
                  <a:lnTo>
                    <a:pt x="27982" y="62293"/>
                  </a:lnTo>
                  <a:lnTo>
                    <a:pt x="39581" y="21564"/>
                  </a:lnTo>
                  <a:lnTo>
                    <a:pt x="39402" y="18072"/>
                  </a:lnTo>
                  <a:lnTo>
                    <a:pt x="38310" y="15074"/>
                  </a:lnTo>
                  <a:lnTo>
                    <a:pt x="46263" y="14983"/>
                  </a:lnTo>
                  <a:lnTo>
                    <a:pt x="54309" y="14490"/>
                  </a:lnTo>
                  <a:lnTo>
                    <a:pt x="56505" y="14325"/>
                  </a:lnTo>
                  <a:lnTo>
                    <a:pt x="37979" y="14325"/>
                  </a:lnTo>
                  <a:lnTo>
                    <a:pt x="36443" y="10744"/>
                  </a:lnTo>
                  <a:lnTo>
                    <a:pt x="33560" y="7950"/>
                  </a:lnTo>
                  <a:lnTo>
                    <a:pt x="22650" y="4838"/>
                  </a:lnTo>
                  <a:close/>
                </a:path>
                <a:path w="306705" h="62865">
                  <a:moveTo>
                    <a:pt x="166170" y="11556"/>
                  </a:moveTo>
                  <a:lnTo>
                    <a:pt x="139960" y="11556"/>
                  </a:lnTo>
                  <a:lnTo>
                    <a:pt x="139751" y="12547"/>
                  </a:lnTo>
                  <a:lnTo>
                    <a:pt x="139699" y="62293"/>
                  </a:lnTo>
                  <a:lnTo>
                    <a:pt x="166416" y="62293"/>
                  </a:lnTo>
                  <a:lnTo>
                    <a:pt x="166338" y="12636"/>
                  </a:lnTo>
                  <a:lnTo>
                    <a:pt x="175183" y="12636"/>
                  </a:lnTo>
                  <a:lnTo>
                    <a:pt x="166237" y="11912"/>
                  </a:lnTo>
                  <a:lnTo>
                    <a:pt x="166170" y="11556"/>
                  </a:lnTo>
                  <a:close/>
                </a:path>
                <a:path w="306705" h="62865">
                  <a:moveTo>
                    <a:pt x="294411" y="21132"/>
                  </a:moveTo>
                  <a:lnTo>
                    <a:pt x="266897" y="21132"/>
                  </a:lnTo>
                  <a:lnTo>
                    <a:pt x="266948" y="22390"/>
                  </a:lnTo>
                  <a:lnTo>
                    <a:pt x="267138" y="23672"/>
                  </a:lnTo>
                  <a:lnTo>
                    <a:pt x="278137" y="62293"/>
                  </a:lnTo>
                  <a:lnTo>
                    <a:pt x="306133" y="62293"/>
                  </a:lnTo>
                  <a:lnTo>
                    <a:pt x="294411" y="21132"/>
                  </a:lnTo>
                  <a:close/>
                </a:path>
                <a:path w="306705" h="62865">
                  <a:moveTo>
                    <a:pt x="253480" y="18567"/>
                  </a:moveTo>
                  <a:lnTo>
                    <a:pt x="248634" y="18567"/>
                  </a:lnTo>
                  <a:lnTo>
                    <a:pt x="257181" y="19977"/>
                  </a:lnTo>
                  <a:lnTo>
                    <a:pt x="262312" y="21564"/>
                  </a:lnTo>
                  <a:lnTo>
                    <a:pt x="266897" y="21132"/>
                  </a:lnTo>
                  <a:lnTo>
                    <a:pt x="294411" y="21132"/>
                  </a:lnTo>
                  <a:lnTo>
                    <a:pt x="294248" y="20561"/>
                  </a:lnTo>
                  <a:lnTo>
                    <a:pt x="264192" y="20561"/>
                  </a:lnTo>
                  <a:lnTo>
                    <a:pt x="254679" y="18884"/>
                  </a:lnTo>
                  <a:lnTo>
                    <a:pt x="253480" y="18567"/>
                  </a:lnTo>
                  <a:close/>
                </a:path>
                <a:path w="306705" h="62865">
                  <a:moveTo>
                    <a:pt x="175183" y="12636"/>
                  </a:moveTo>
                  <a:lnTo>
                    <a:pt x="166338" y="12636"/>
                  </a:lnTo>
                  <a:lnTo>
                    <a:pt x="171545" y="13093"/>
                  </a:lnTo>
                  <a:lnTo>
                    <a:pt x="178676" y="13579"/>
                  </a:lnTo>
                  <a:lnTo>
                    <a:pt x="200082" y="14490"/>
                  </a:lnTo>
                  <a:lnTo>
                    <a:pt x="207205" y="14869"/>
                  </a:lnTo>
                  <a:lnTo>
                    <a:pt x="214347" y="15532"/>
                  </a:lnTo>
                  <a:lnTo>
                    <a:pt x="221399" y="16708"/>
                  </a:lnTo>
                  <a:lnTo>
                    <a:pt x="228251" y="18630"/>
                  </a:lnTo>
                  <a:lnTo>
                    <a:pt x="232391" y="20078"/>
                  </a:lnTo>
                  <a:lnTo>
                    <a:pt x="236099" y="20612"/>
                  </a:lnTo>
                  <a:lnTo>
                    <a:pt x="240475" y="19888"/>
                  </a:lnTo>
                  <a:lnTo>
                    <a:pt x="234931" y="19888"/>
                  </a:lnTo>
                  <a:lnTo>
                    <a:pt x="231819" y="19062"/>
                  </a:lnTo>
                  <a:lnTo>
                    <a:pt x="186501" y="13267"/>
                  </a:lnTo>
                  <a:lnTo>
                    <a:pt x="177806" y="12826"/>
                  </a:lnTo>
                  <a:lnTo>
                    <a:pt x="175183" y="12636"/>
                  </a:lnTo>
                  <a:close/>
                </a:path>
                <a:path w="306705" h="62865">
                  <a:moveTo>
                    <a:pt x="283470" y="4838"/>
                  </a:moveTo>
                  <a:lnTo>
                    <a:pt x="270618" y="8508"/>
                  </a:lnTo>
                  <a:lnTo>
                    <a:pt x="266956" y="14046"/>
                  </a:lnTo>
                  <a:lnTo>
                    <a:pt x="266871" y="20319"/>
                  </a:lnTo>
                  <a:lnTo>
                    <a:pt x="264192" y="20561"/>
                  </a:lnTo>
                  <a:lnTo>
                    <a:pt x="294248" y="20561"/>
                  </a:lnTo>
                  <a:lnTo>
                    <a:pt x="291141" y="9651"/>
                  </a:lnTo>
                  <a:lnTo>
                    <a:pt x="283470" y="4838"/>
                  </a:lnTo>
                  <a:close/>
                </a:path>
                <a:path w="306705" h="62865">
                  <a:moveTo>
                    <a:pt x="250603" y="17805"/>
                  </a:moveTo>
                  <a:lnTo>
                    <a:pt x="243681" y="18389"/>
                  </a:lnTo>
                  <a:lnTo>
                    <a:pt x="241065" y="19100"/>
                  </a:lnTo>
                  <a:lnTo>
                    <a:pt x="234931" y="19888"/>
                  </a:lnTo>
                  <a:lnTo>
                    <a:pt x="240475" y="19888"/>
                  </a:lnTo>
                  <a:lnTo>
                    <a:pt x="248634" y="18567"/>
                  </a:lnTo>
                  <a:lnTo>
                    <a:pt x="253480" y="18567"/>
                  </a:lnTo>
                  <a:lnTo>
                    <a:pt x="250603" y="17805"/>
                  </a:lnTo>
                  <a:close/>
                </a:path>
                <a:path w="306705" h="62865">
                  <a:moveTo>
                    <a:pt x="91847" y="13284"/>
                  </a:moveTo>
                  <a:lnTo>
                    <a:pt x="76143" y="13284"/>
                  </a:lnTo>
                  <a:lnTo>
                    <a:pt x="82226" y="13500"/>
                  </a:lnTo>
                  <a:lnTo>
                    <a:pt x="93720" y="14109"/>
                  </a:lnTo>
                  <a:lnTo>
                    <a:pt x="99117" y="14693"/>
                  </a:lnTo>
                  <a:lnTo>
                    <a:pt x="109595" y="15532"/>
                  </a:lnTo>
                  <a:lnTo>
                    <a:pt x="114751" y="15532"/>
                  </a:lnTo>
                  <a:lnTo>
                    <a:pt x="118734" y="14653"/>
                  </a:lnTo>
                  <a:lnTo>
                    <a:pt x="111387" y="14653"/>
                  </a:lnTo>
                  <a:lnTo>
                    <a:pt x="104812" y="14439"/>
                  </a:lnTo>
                  <a:lnTo>
                    <a:pt x="91847" y="13284"/>
                  </a:lnTo>
                  <a:close/>
                </a:path>
                <a:path w="306705" h="62865">
                  <a:moveTo>
                    <a:pt x="159544" y="0"/>
                  </a:moveTo>
                  <a:lnTo>
                    <a:pt x="146931" y="0"/>
                  </a:lnTo>
                  <a:lnTo>
                    <a:pt x="141751" y="4584"/>
                  </a:lnTo>
                  <a:lnTo>
                    <a:pt x="140138" y="10807"/>
                  </a:lnTo>
                  <a:lnTo>
                    <a:pt x="137065" y="10909"/>
                  </a:lnTo>
                  <a:lnTo>
                    <a:pt x="134004" y="11125"/>
                  </a:lnTo>
                  <a:lnTo>
                    <a:pt x="126524" y="12001"/>
                  </a:lnTo>
                  <a:lnTo>
                    <a:pt x="122153" y="13284"/>
                  </a:lnTo>
                  <a:lnTo>
                    <a:pt x="117913" y="14046"/>
                  </a:lnTo>
                  <a:lnTo>
                    <a:pt x="111387" y="14653"/>
                  </a:lnTo>
                  <a:lnTo>
                    <a:pt x="118783" y="14643"/>
                  </a:lnTo>
                  <a:lnTo>
                    <a:pt x="125292" y="13207"/>
                  </a:lnTo>
                  <a:lnTo>
                    <a:pt x="130727" y="12128"/>
                  </a:lnTo>
                  <a:lnTo>
                    <a:pt x="137636" y="11645"/>
                  </a:lnTo>
                  <a:lnTo>
                    <a:pt x="139960" y="11556"/>
                  </a:lnTo>
                  <a:lnTo>
                    <a:pt x="166170" y="11556"/>
                  </a:lnTo>
                  <a:lnTo>
                    <a:pt x="164967" y="5130"/>
                  </a:lnTo>
                  <a:lnTo>
                    <a:pt x="159544" y="0"/>
                  </a:lnTo>
                  <a:close/>
                </a:path>
                <a:path w="306705" h="62865">
                  <a:moveTo>
                    <a:pt x="77995" y="12707"/>
                  </a:moveTo>
                  <a:lnTo>
                    <a:pt x="71135" y="12719"/>
                  </a:lnTo>
                  <a:lnTo>
                    <a:pt x="64281" y="12992"/>
                  </a:lnTo>
                  <a:lnTo>
                    <a:pt x="51140" y="13954"/>
                  </a:lnTo>
                  <a:lnTo>
                    <a:pt x="44564" y="14295"/>
                  </a:lnTo>
                  <a:lnTo>
                    <a:pt x="37979" y="14325"/>
                  </a:lnTo>
                  <a:lnTo>
                    <a:pt x="56505" y="14325"/>
                  </a:lnTo>
                  <a:lnTo>
                    <a:pt x="62145" y="13901"/>
                  </a:lnTo>
                  <a:lnTo>
                    <a:pt x="70098" y="13474"/>
                  </a:lnTo>
                  <a:lnTo>
                    <a:pt x="76143" y="13284"/>
                  </a:lnTo>
                  <a:lnTo>
                    <a:pt x="91847" y="13284"/>
                  </a:lnTo>
                  <a:lnTo>
                    <a:pt x="84853" y="12908"/>
                  </a:lnTo>
                  <a:lnTo>
                    <a:pt x="77995" y="12707"/>
                  </a:lnTo>
                  <a:close/>
                </a:path>
              </a:pathLst>
            </a:custGeom>
            <a:solidFill>
              <a:srgbClr val="1A1A1A"/>
            </a:solidFill>
          </p:spPr>
          <p:txBody>
            <a:bodyPr wrap="square" lIns="0" tIns="0" rIns="0" bIns="0" rtlCol="0"/>
            <a:lstStyle/>
            <a:p>
              <a:endParaRPr/>
            </a:p>
          </p:txBody>
        </p:sp>
        <p:sp>
          <p:nvSpPr>
            <p:cNvPr id="26" name="object 26"/>
            <p:cNvSpPr/>
            <p:nvPr/>
          </p:nvSpPr>
          <p:spPr>
            <a:xfrm>
              <a:off x="357759" y="9261195"/>
              <a:ext cx="755015" cy="45085"/>
            </a:xfrm>
            <a:custGeom>
              <a:avLst/>
              <a:gdLst/>
              <a:ahLst/>
              <a:cxnLst/>
              <a:rect l="l" t="t" r="r" b="b"/>
              <a:pathLst>
                <a:path w="755015" h="45084">
                  <a:moveTo>
                    <a:pt x="754672" y="0"/>
                  </a:moveTo>
                  <a:lnTo>
                    <a:pt x="0" y="0"/>
                  </a:lnTo>
                  <a:lnTo>
                    <a:pt x="0" y="45072"/>
                  </a:lnTo>
                  <a:lnTo>
                    <a:pt x="754672" y="45072"/>
                  </a:lnTo>
                  <a:lnTo>
                    <a:pt x="754672" y="0"/>
                  </a:lnTo>
                  <a:close/>
                </a:path>
              </a:pathLst>
            </a:custGeom>
            <a:solidFill>
              <a:srgbClr val="807473"/>
            </a:solidFill>
          </p:spPr>
          <p:txBody>
            <a:bodyPr wrap="square" lIns="0" tIns="0" rIns="0" bIns="0" rtlCol="0"/>
            <a:lstStyle/>
            <a:p>
              <a:endParaRPr/>
            </a:p>
          </p:txBody>
        </p:sp>
        <p:sp>
          <p:nvSpPr>
            <p:cNvPr id="27" name="object 27"/>
            <p:cNvSpPr/>
            <p:nvPr/>
          </p:nvSpPr>
          <p:spPr>
            <a:xfrm>
              <a:off x="782713" y="8846616"/>
              <a:ext cx="222885" cy="341630"/>
            </a:xfrm>
            <a:custGeom>
              <a:avLst/>
              <a:gdLst/>
              <a:ahLst/>
              <a:cxnLst/>
              <a:rect l="l" t="t" r="r" b="b"/>
              <a:pathLst>
                <a:path w="222884" h="341629">
                  <a:moveTo>
                    <a:pt x="222288" y="328714"/>
                  </a:moveTo>
                  <a:lnTo>
                    <a:pt x="218706" y="325132"/>
                  </a:lnTo>
                  <a:lnTo>
                    <a:pt x="3581" y="325132"/>
                  </a:lnTo>
                  <a:lnTo>
                    <a:pt x="0" y="328714"/>
                  </a:lnTo>
                  <a:lnTo>
                    <a:pt x="0" y="337540"/>
                  </a:lnTo>
                  <a:lnTo>
                    <a:pt x="3581" y="341122"/>
                  </a:lnTo>
                  <a:lnTo>
                    <a:pt x="214287" y="341122"/>
                  </a:lnTo>
                  <a:lnTo>
                    <a:pt x="218706" y="341122"/>
                  </a:lnTo>
                  <a:lnTo>
                    <a:pt x="222288" y="337540"/>
                  </a:lnTo>
                  <a:lnTo>
                    <a:pt x="222288" y="328714"/>
                  </a:lnTo>
                  <a:close/>
                </a:path>
                <a:path w="222884" h="341629">
                  <a:moveTo>
                    <a:pt x="222288" y="277329"/>
                  </a:moveTo>
                  <a:lnTo>
                    <a:pt x="218706" y="273748"/>
                  </a:lnTo>
                  <a:lnTo>
                    <a:pt x="3581" y="273748"/>
                  </a:lnTo>
                  <a:lnTo>
                    <a:pt x="0" y="277329"/>
                  </a:lnTo>
                  <a:lnTo>
                    <a:pt x="0" y="286169"/>
                  </a:lnTo>
                  <a:lnTo>
                    <a:pt x="3581" y="289750"/>
                  </a:lnTo>
                  <a:lnTo>
                    <a:pt x="214287" y="289750"/>
                  </a:lnTo>
                  <a:lnTo>
                    <a:pt x="218706" y="289750"/>
                  </a:lnTo>
                  <a:lnTo>
                    <a:pt x="222288" y="286169"/>
                  </a:lnTo>
                  <a:lnTo>
                    <a:pt x="222288" y="277329"/>
                  </a:lnTo>
                  <a:close/>
                </a:path>
                <a:path w="222884" h="341629">
                  <a:moveTo>
                    <a:pt x="222288" y="192798"/>
                  </a:moveTo>
                  <a:lnTo>
                    <a:pt x="218706" y="189230"/>
                  </a:lnTo>
                  <a:lnTo>
                    <a:pt x="3581" y="189230"/>
                  </a:lnTo>
                  <a:lnTo>
                    <a:pt x="0" y="192798"/>
                  </a:lnTo>
                  <a:lnTo>
                    <a:pt x="0" y="201637"/>
                  </a:lnTo>
                  <a:lnTo>
                    <a:pt x="3581" y="205219"/>
                  </a:lnTo>
                  <a:lnTo>
                    <a:pt x="214287" y="205219"/>
                  </a:lnTo>
                  <a:lnTo>
                    <a:pt x="218706" y="205219"/>
                  </a:lnTo>
                  <a:lnTo>
                    <a:pt x="222288" y="201637"/>
                  </a:lnTo>
                  <a:lnTo>
                    <a:pt x="222288" y="192798"/>
                  </a:lnTo>
                  <a:close/>
                </a:path>
                <a:path w="222884" h="341629">
                  <a:moveTo>
                    <a:pt x="222288" y="54940"/>
                  </a:moveTo>
                  <a:lnTo>
                    <a:pt x="218706" y="51371"/>
                  </a:lnTo>
                  <a:lnTo>
                    <a:pt x="3581" y="51371"/>
                  </a:lnTo>
                  <a:lnTo>
                    <a:pt x="0" y="54940"/>
                  </a:lnTo>
                  <a:lnTo>
                    <a:pt x="0" y="63779"/>
                  </a:lnTo>
                  <a:lnTo>
                    <a:pt x="3581" y="67360"/>
                  </a:lnTo>
                  <a:lnTo>
                    <a:pt x="214287" y="67360"/>
                  </a:lnTo>
                  <a:lnTo>
                    <a:pt x="218706" y="67360"/>
                  </a:lnTo>
                  <a:lnTo>
                    <a:pt x="222288" y="63779"/>
                  </a:lnTo>
                  <a:lnTo>
                    <a:pt x="222288" y="54940"/>
                  </a:lnTo>
                  <a:close/>
                </a:path>
                <a:path w="222884" h="341629">
                  <a:moveTo>
                    <a:pt x="222288" y="3568"/>
                  </a:moveTo>
                  <a:lnTo>
                    <a:pt x="218706" y="0"/>
                  </a:lnTo>
                  <a:lnTo>
                    <a:pt x="3581" y="0"/>
                  </a:lnTo>
                  <a:lnTo>
                    <a:pt x="0" y="3568"/>
                  </a:lnTo>
                  <a:lnTo>
                    <a:pt x="0" y="12407"/>
                  </a:lnTo>
                  <a:lnTo>
                    <a:pt x="3581" y="15989"/>
                  </a:lnTo>
                  <a:lnTo>
                    <a:pt x="214287" y="15989"/>
                  </a:lnTo>
                  <a:lnTo>
                    <a:pt x="218706" y="15989"/>
                  </a:lnTo>
                  <a:lnTo>
                    <a:pt x="222288" y="12407"/>
                  </a:lnTo>
                  <a:lnTo>
                    <a:pt x="222288" y="3568"/>
                  </a:lnTo>
                  <a:close/>
                </a:path>
              </a:pathLst>
            </a:custGeom>
            <a:solidFill>
              <a:srgbClr val="C5C7CF"/>
            </a:solidFill>
          </p:spPr>
          <p:txBody>
            <a:bodyPr wrap="square" lIns="0" tIns="0" rIns="0" bIns="0" rtlCol="0"/>
            <a:lstStyle/>
            <a:p>
              <a:endParaRPr/>
            </a:p>
          </p:txBody>
        </p:sp>
        <p:sp>
          <p:nvSpPr>
            <p:cNvPr id="28" name="object 28"/>
            <p:cNvSpPr/>
            <p:nvPr/>
          </p:nvSpPr>
          <p:spPr>
            <a:xfrm>
              <a:off x="475754" y="8441854"/>
              <a:ext cx="60325" cy="249554"/>
            </a:xfrm>
            <a:custGeom>
              <a:avLst/>
              <a:gdLst/>
              <a:ahLst/>
              <a:cxnLst/>
              <a:rect l="l" t="t" r="r" b="b"/>
              <a:pathLst>
                <a:path w="60325" h="249554">
                  <a:moveTo>
                    <a:pt x="59817" y="0"/>
                  </a:moveTo>
                  <a:lnTo>
                    <a:pt x="0" y="0"/>
                  </a:lnTo>
                  <a:lnTo>
                    <a:pt x="0" y="249288"/>
                  </a:lnTo>
                  <a:lnTo>
                    <a:pt x="59817" y="249288"/>
                  </a:lnTo>
                  <a:lnTo>
                    <a:pt x="59817" y="0"/>
                  </a:lnTo>
                  <a:close/>
                </a:path>
              </a:pathLst>
            </a:custGeom>
            <a:solidFill>
              <a:srgbClr val="766AAC"/>
            </a:solidFill>
          </p:spPr>
          <p:txBody>
            <a:bodyPr wrap="square" lIns="0" tIns="0" rIns="0" bIns="0" rtlCol="0"/>
            <a:lstStyle/>
            <a:p>
              <a:endParaRPr/>
            </a:p>
          </p:txBody>
        </p:sp>
        <p:sp>
          <p:nvSpPr>
            <p:cNvPr id="29" name="object 29"/>
            <p:cNvSpPr/>
            <p:nvPr/>
          </p:nvSpPr>
          <p:spPr>
            <a:xfrm>
              <a:off x="564934" y="8531110"/>
              <a:ext cx="60325" cy="160655"/>
            </a:xfrm>
            <a:custGeom>
              <a:avLst/>
              <a:gdLst/>
              <a:ahLst/>
              <a:cxnLst/>
              <a:rect l="l" t="t" r="r" b="b"/>
              <a:pathLst>
                <a:path w="60325" h="160654">
                  <a:moveTo>
                    <a:pt x="59817" y="0"/>
                  </a:moveTo>
                  <a:lnTo>
                    <a:pt x="0" y="0"/>
                  </a:lnTo>
                  <a:lnTo>
                    <a:pt x="0" y="160032"/>
                  </a:lnTo>
                  <a:lnTo>
                    <a:pt x="59817" y="160032"/>
                  </a:lnTo>
                  <a:lnTo>
                    <a:pt x="59817" y="0"/>
                  </a:lnTo>
                  <a:close/>
                </a:path>
              </a:pathLst>
            </a:custGeom>
            <a:solidFill>
              <a:srgbClr val="007DAB"/>
            </a:solidFill>
          </p:spPr>
          <p:txBody>
            <a:bodyPr wrap="square" lIns="0" tIns="0" rIns="0" bIns="0" rtlCol="0"/>
            <a:lstStyle/>
            <a:p>
              <a:endParaRPr/>
            </a:p>
          </p:txBody>
        </p:sp>
        <p:sp>
          <p:nvSpPr>
            <p:cNvPr id="30" name="object 30"/>
            <p:cNvSpPr/>
            <p:nvPr/>
          </p:nvSpPr>
          <p:spPr>
            <a:xfrm>
              <a:off x="655193" y="8598344"/>
              <a:ext cx="60325" cy="93345"/>
            </a:xfrm>
            <a:custGeom>
              <a:avLst/>
              <a:gdLst/>
              <a:ahLst/>
              <a:cxnLst/>
              <a:rect l="l" t="t" r="r" b="b"/>
              <a:pathLst>
                <a:path w="60325" h="93345">
                  <a:moveTo>
                    <a:pt x="59817" y="0"/>
                  </a:moveTo>
                  <a:lnTo>
                    <a:pt x="0" y="0"/>
                  </a:lnTo>
                  <a:lnTo>
                    <a:pt x="0" y="92798"/>
                  </a:lnTo>
                  <a:lnTo>
                    <a:pt x="59817" y="92798"/>
                  </a:lnTo>
                  <a:lnTo>
                    <a:pt x="59817" y="0"/>
                  </a:lnTo>
                  <a:close/>
                </a:path>
              </a:pathLst>
            </a:custGeom>
            <a:solidFill>
              <a:srgbClr val="6BC3C4"/>
            </a:solidFill>
          </p:spPr>
          <p:txBody>
            <a:bodyPr wrap="square" lIns="0" tIns="0" rIns="0" bIns="0" rtlCol="0"/>
            <a:lstStyle/>
            <a:p>
              <a:endParaRPr/>
            </a:p>
          </p:txBody>
        </p:sp>
        <p:sp>
          <p:nvSpPr>
            <p:cNvPr id="31" name="object 31"/>
            <p:cNvSpPr/>
            <p:nvPr/>
          </p:nvSpPr>
          <p:spPr>
            <a:xfrm>
              <a:off x="469011" y="8729014"/>
              <a:ext cx="33020" cy="33020"/>
            </a:xfrm>
            <a:custGeom>
              <a:avLst/>
              <a:gdLst/>
              <a:ahLst/>
              <a:cxnLst/>
              <a:rect l="l" t="t" r="r" b="b"/>
              <a:pathLst>
                <a:path w="33020" h="33020">
                  <a:moveTo>
                    <a:pt x="32423" y="0"/>
                  </a:moveTo>
                  <a:lnTo>
                    <a:pt x="0" y="0"/>
                  </a:lnTo>
                  <a:lnTo>
                    <a:pt x="0" y="32410"/>
                  </a:lnTo>
                  <a:lnTo>
                    <a:pt x="32423" y="32410"/>
                  </a:lnTo>
                  <a:lnTo>
                    <a:pt x="32423" y="0"/>
                  </a:lnTo>
                  <a:close/>
                </a:path>
              </a:pathLst>
            </a:custGeom>
            <a:solidFill>
              <a:srgbClr val="3854A1"/>
            </a:solidFill>
          </p:spPr>
          <p:txBody>
            <a:bodyPr wrap="square" lIns="0" tIns="0" rIns="0" bIns="0" rtlCol="0"/>
            <a:lstStyle/>
            <a:p>
              <a:endParaRPr/>
            </a:p>
          </p:txBody>
        </p:sp>
        <p:sp>
          <p:nvSpPr>
            <p:cNvPr id="32" name="object 32"/>
            <p:cNvSpPr/>
            <p:nvPr/>
          </p:nvSpPr>
          <p:spPr>
            <a:xfrm>
              <a:off x="469011" y="8787040"/>
              <a:ext cx="33020" cy="33020"/>
            </a:xfrm>
            <a:custGeom>
              <a:avLst/>
              <a:gdLst/>
              <a:ahLst/>
              <a:cxnLst/>
              <a:rect l="l" t="t" r="r" b="b"/>
              <a:pathLst>
                <a:path w="33020" h="33020">
                  <a:moveTo>
                    <a:pt x="32423" y="0"/>
                  </a:moveTo>
                  <a:lnTo>
                    <a:pt x="0" y="0"/>
                  </a:lnTo>
                  <a:lnTo>
                    <a:pt x="0" y="32410"/>
                  </a:lnTo>
                  <a:lnTo>
                    <a:pt x="32423" y="32410"/>
                  </a:lnTo>
                  <a:lnTo>
                    <a:pt x="32423" y="0"/>
                  </a:lnTo>
                  <a:close/>
                </a:path>
              </a:pathLst>
            </a:custGeom>
            <a:solidFill>
              <a:srgbClr val="2C95D2"/>
            </a:solidFill>
          </p:spPr>
          <p:txBody>
            <a:bodyPr wrap="square" lIns="0" tIns="0" rIns="0" bIns="0" rtlCol="0"/>
            <a:lstStyle/>
            <a:p>
              <a:endParaRPr/>
            </a:p>
          </p:txBody>
        </p:sp>
        <p:sp>
          <p:nvSpPr>
            <p:cNvPr id="33" name="object 33"/>
            <p:cNvSpPr/>
            <p:nvPr/>
          </p:nvSpPr>
          <p:spPr>
            <a:xfrm>
              <a:off x="469011" y="8844559"/>
              <a:ext cx="33020" cy="33020"/>
            </a:xfrm>
            <a:custGeom>
              <a:avLst/>
              <a:gdLst/>
              <a:ahLst/>
              <a:cxnLst/>
              <a:rect l="l" t="t" r="r" b="b"/>
              <a:pathLst>
                <a:path w="33020" h="33020">
                  <a:moveTo>
                    <a:pt x="32423" y="0"/>
                  </a:moveTo>
                  <a:lnTo>
                    <a:pt x="0" y="0"/>
                  </a:lnTo>
                  <a:lnTo>
                    <a:pt x="0" y="32410"/>
                  </a:lnTo>
                  <a:lnTo>
                    <a:pt x="32423" y="32410"/>
                  </a:lnTo>
                  <a:lnTo>
                    <a:pt x="32423" y="0"/>
                  </a:lnTo>
                  <a:close/>
                </a:path>
              </a:pathLst>
            </a:custGeom>
            <a:solidFill>
              <a:srgbClr val="3DBEEF"/>
            </a:solidFill>
          </p:spPr>
          <p:txBody>
            <a:bodyPr wrap="square" lIns="0" tIns="0" rIns="0" bIns="0" rtlCol="0"/>
            <a:lstStyle/>
            <a:p>
              <a:endParaRPr/>
            </a:p>
          </p:txBody>
        </p:sp>
        <p:sp>
          <p:nvSpPr>
            <p:cNvPr id="34" name="object 34"/>
            <p:cNvSpPr/>
            <p:nvPr/>
          </p:nvSpPr>
          <p:spPr>
            <a:xfrm>
              <a:off x="522300" y="8732976"/>
              <a:ext cx="180975" cy="140970"/>
            </a:xfrm>
            <a:custGeom>
              <a:avLst/>
              <a:gdLst/>
              <a:ahLst/>
              <a:cxnLst/>
              <a:rect l="l" t="t" r="r" b="b"/>
              <a:pathLst>
                <a:path w="180975" h="140970">
                  <a:moveTo>
                    <a:pt x="180568" y="136982"/>
                  </a:moveTo>
                  <a:lnTo>
                    <a:pt x="0" y="136982"/>
                  </a:lnTo>
                  <a:lnTo>
                    <a:pt x="0" y="139522"/>
                  </a:lnTo>
                  <a:lnTo>
                    <a:pt x="342" y="139522"/>
                  </a:lnTo>
                  <a:lnTo>
                    <a:pt x="342" y="140792"/>
                  </a:lnTo>
                  <a:lnTo>
                    <a:pt x="180213" y="140792"/>
                  </a:lnTo>
                  <a:lnTo>
                    <a:pt x="180213" y="139522"/>
                  </a:lnTo>
                  <a:lnTo>
                    <a:pt x="180568" y="139522"/>
                  </a:lnTo>
                  <a:lnTo>
                    <a:pt x="180568" y="136982"/>
                  </a:lnTo>
                  <a:close/>
                </a:path>
                <a:path w="180975" h="140970">
                  <a:moveTo>
                    <a:pt x="180568" y="115341"/>
                  </a:moveTo>
                  <a:lnTo>
                    <a:pt x="0" y="115341"/>
                  </a:lnTo>
                  <a:lnTo>
                    <a:pt x="0" y="117881"/>
                  </a:lnTo>
                  <a:lnTo>
                    <a:pt x="342" y="117881"/>
                  </a:lnTo>
                  <a:lnTo>
                    <a:pt x="342" y="119151"/>
                  </a:lnTo>
                  <a:lnTo>
                    <a:pt x="180213" y="119151"/>
                  </a:lnTo>
                  <a:lnTo>
                    <a:pt x="180213" y="117881"/>
                  </a:lnTo>
                  <a:lnTo>
                    <a:pt x="180568" y="117881"/>
                  </a:lnTo>
                  <a:lnTo>
                    <a:pt x="180568" y="115341"/>
                  </a:lnTo>
                  <a:close/>
                </a:path>
                <a:path w="180975" h="140970">
                  <a:moveTo>
                    <a:pt x="180568" y="79717"/>
                  </a:moveTo>
                  <a:lnTo>
                    <a:pt x="0" y="79717"/>
                  </a:lnTo>
                  <a:lnTo>
                    <a:pt x="0" y="82257"/>
                  </a:lnTo>
                  <a:lnTo>
                    <a:pt x="342" y="82257"/>
                  </a:lnTo>
                  <a:lnTo>
                    <a:pt x="342" y="83527"/>
                  </a:lnTo>
                  <a:lnTo>
                    <a:pt x="180213" y="83527"/>
                  </a:lnTo>
                  <a:lnTo>
                    <a:pt x="180213" y="82257"/>
                  </a:lnTo>
                  <a:lnTo>
                    <a:pt x="180568" y="82257"/>
                  </a:lnTo>
                  <a:lnTo>
                    <a:pt x="180568" y="79717"/>
                  </a:lnTo>
                  <a:close/>
                </a:path>
                <a:path w="180975" h="140970">
                  <a:moveTo>
                    <a:pt x="180568" y="58077"/>
                  </a:moveTo>
                  <a:lnTo>
                    <a:pt x="0" y="58077"/>
                  </a:lnTo>
                  <a:lnTo>
                    <a:pt x="0" y="60617"/>
                  </a:lnTo>
                  <a:lnTo>
                    <a:pt x="342" y="60617"/>
                  </a:lnTo>
                  <a:lnTo>
                    <a:pt x="342" y="61887"/>
                  </a:lnTo>
                  <a:lnTo>
                    <a:pt x="180213" y="61887"/>
                  </a:lnTo>
                  <a:lnTo>
                    <a:pt x="180213" y="60617"/>
                  </a:lnTo>
                  <a:lnTo>
                    <a:pt x="180568" y="60617"/>
                  </a:lnTo>
                  <a:lnTo>
                    <a:pt x="180568" y="58077"/>
                  </a:lnTo>
                  <a:close/>
                </a:path>
                <a:path w="180975" h="140970">
                  <a:moveTo>
                    <a:pt x="180568" y="21640"/>
                  </a:moveTo>
                  <a:lnTo>
                    <a:pt x="0" y="21640"/>
                  </a:lnTo>
                  <a:lnTo>
                    <a:pt x="0" y="24180"/>
                  </a:lnTo>
                  <a:lnTo>
                    <a:pt x="342" y="24180"/>
                  </a:lnTo>
                  <a:lnTo>
                    <a:pt x="342" y="25450"/>
                  </a:lnTo>
                  <a:lnTo>
                    <a:pt x="180213" y="25450"/>
                  </a:lnTo>
                  <a:lnTo>
                    <a:pt x="180213" y="24180"/>
                  </a:lnTo>
                  <a:lnTo>
                    <a:pt x="180568" y="24180"/>
                  </a:lnTo>
                  <a:lnTo>
                    <a:pt x="180568" y="21640"/>
                  </a:lnTo>
                  <a:close/>
                </a:path>
                <a:path w="180975" h="140970">
                  <a:moveTo>
                    <a:pt x="180568" y="0"/>
                  </a:moveTo>
                  <a:lnTo>
                    <a:pt x="0" y="0"/>
                  </a:lnTo>
                  <a:lnTo>
                    <a:pt x="0" y="2540"/>
                  </a:lnTo>
                  <a:lnTo>
                    <a:pt x="342" y="2540"/>
                  </a:lnTo>
                  <a:lnTo>
                    <a:pt x="342" y="3810"/>
                  </a:lnTo>
                  <a:lnTo>
                    <a:pt x="180213" y="3810"/>
                  </a:lnTo>
                  <a:lnTo>
                    <a:pt x="180213" y="2540"/>
                  </a:lnTo>
                  <a:lnTo>
                    <a:pt x="180568" y="2540"/>
                  </a:lnTo>
                  <a:lnTo>
                    <a:pt x="180568" y="0"/>
                  </a:lnTo>
                  <a:close/>
                </a:path>
              </a:pathLst>
            </a:custGeom>
            <a:solidFill>
              <a:srgbClr val="004754"/>
            </a:solidFill>
          </p:spPr>
          <p:txBody>
            <a:bodyPr wrap="square" lIns="0" tIns="0" rIns="0" bIns="0" rtlCol="0"/>
            <a:lstStyle/>
            <a:p>
              <a:endParaRPr/>
            </a:p>
          </p:txBody>
        </p:sp>
        <p:sp>
          <p:nvSpPr>
            <p:cNvPr id="35" name="object 35"/>
            <p:cNvSpPr/>
            <p:nvPr/>
          </p:nvSpPr>
          <p:spPr>
            <a:xfrm>
              <a:off x="829652" y="8432140"/>
              <a:ext cx="166814" cy="238199"/>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4860" y="8934173"/>
              <a:ext cx="262542" cy="259387"/>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127533" y="9199575"/>
              <a:ext cx="98864" cy="172262"/>
            </a:xfrm>
            <a:prstGeom prst="rect">
              <a:avLst/>
            </a:prstGeom>
            <a:blipFill>
              <a:blip r:embed="rId6" cstate="print"/>
              <a:stretch>
                <a:fillRect/>
              </a:stretch>
            </a:blipFill>
          </p:spPr>
          <p:txBody>
            <a:bodyPr wrap="square" lIns="0" tIns="0" rIns="0" bIns="0" rtlCol="0"/>
            <a:lstStyle/>
            <a:p>
              <a:endParaRPr/>
            </a:p>
          </p:txBody>
        </p:sp>
        <p:sp>
          <p:nvSpPr>
            <p:cNvPr id="38" name="object 38"/>
            <p:cNvSpPr/>
            <p:nvPr/>
          </p:nvSpPr>
          <p:spPr>
            <a:xfrm>
              <a:off x="504229" y="10047147"/>
              <a:ext cx="59690" cy="20955"/>
            </a:xfrm>
            <a:custGeom>
              <a:avLst/>
              <a:gdLst/>
              <a:ahLst/>
              <a:cxnLst/>
              <a:rect l="l" t="t" r="r" b="b"/>
              <a:pathLst>
                <a:path w="59690" h="20954">
                  <a:moveTo>
                    <a:pt x="2819" y="0"/>
                  </a:moveTo>
                  <a:lnTo>
                    <a:pt x="762" y="4165"/>
                  </a:lnTo>
                  <a:lnTo>
                    <a:pt x="88" y="10020"/>
                  </a:lnTo>
                  <a:lnTo>
                    <a:pt x="0" y="14046"/>
                  </a:lnTo>
                  <a:lnTo>
                    <a:pt x="9218" y="17839"/>
                  </a:lnTo>
                  <a:lnTo>
                    <a:pt x="29611" y="20367"/>
                  </a:lnTo>
                  <a:lnTo>
                    <a:pt x="50025" y="20043"/>
                  </a:lnTo>
                  <a:lnTo>
                    <a:pt x="59309" y="15278"/>
                  </a:lnTo>
                  <a:lnTo>
                    <a:pt x="56531" y="6411"/>
                  </a:lnTo>
                  <a:lnTo>
                    <a:pt x="49579" y="2898"/>
                  </a:lnTo>
                  <a:lnTo>
                    <a:pt x="40519" y="1790"/>
                  </a:lnTo>
                  <a:lnTo>
                    <a:pt x="31419" y="139"/>
                  </a:lnTo>
                  <a:lnTo>
                    <a:pt x="34747" y="2400"/>
                  </a:lnTo>
                  <a:lnTo>
                    <a:pt x="37998" y="5587"/>
                  </a:lnTo>
                  <a:lnTo>
                    <a:pt x="32600" y="6934"/>
                  </a:lnTo>
                  <a:lnTo>
                    <a:pt x="25309" y="7502"/>
                  </a:lnTo>
                  <a:lnTo>
                    <a:pt x="16581" y="6396"/>
                  </a:lnTo>
                  <a:lnTo>
                    <a:pt x="8417" y="3824"/>
                  </a:lnTo>
                  <a:lnTo>
                    <a:pt x="2819" y="0"/>
                  </a:lnTo>
                  <a:close/>
                </a:path>
              </a:pathLst>
            </a:custGeom>
            <a:solidFill>
              <a:srgbClr val="3A2B5B"/>
            </a:solidFill>
          </p:spPr>
          <p:txBody>
            <a:bodyPr wrap="square" lIns="0" tIns="0" rIns="0" bIns="0" rtlCol="0"/>
            <a:lstStyle/>
            <a:p>
              <a:endParaRPr/>
            </a:p>
          </p:txBody>
        </p:sp>
        <p:sp>
          <p:nvSpPr>
            <p:cNvPr id="39" name="object 39"/>
            <p:cNvSpPr/>
            <p:nvPr/>
          </p:nvSpPr>
          <p:spPr>
            <a:xfrm>
              <a:off x="507039" y="10036785"/>
              <a:ext cx="35560" cy="18415"/>
            </a:xfrm>
            <a:custGeom>
              <a:avLst/>
              <a:gdLst/>
              <a:ahLst/>
              <a:cxnLst/>
              <a:rect l="l" t="t" r="r" b="b"/>
              <a:pathLst>
                <a:path w="35559" h="18415">
                  <a:moveTo>
                    <a:pt x="6718" y="0"/>
                  </a:moveTo>
                  <a:lnTo>
                    <a:pt x="8851" y="5016"/>
                  </a:lnTo>
                  <a:lnTo>
                    <a:pt x="1015" y="7607"/>
                  </a:lnTo>
                  <a:lnTo>
                    <a:pt x="596" y="9144"/>
                  </a:lnTo>
                  <a:lnTo>
                    <a:pt x="0" y="10363"/>
                  </a:lnTo>
                  <a:lnTo>
                    <a:pt x="5605" y="14188"/>
                  </a:lnTo>
                  <a:lnTo>
                    <a:pt x="13773" y="16759"/>
                  </a:lnTo>
                  <a:lnTo>
                    <a:pt x="22502" y="17865"/>
                  </a:lnTo>
                  <a:lnTo>
                    <a:pt x="29794" y="17297"/>
                  </a:lnTo>
                  <a:lnTo>
                    <a:pt x="35178" y="15951"/>
                  </a:lnTo>
                  <a:lnTo>
                    <a:pt x="31927" y="12763"/>
                  </a:lnTo>
                  <a:lnTo>
                    <a:pt x="28613" y="10490"/>
                  </a:lnTo>
                  <a:lnTo>
                    <a:pt x="21640" y="8089"/>
                  </a:lnTo>
                  <a:lnTo>
                    <a:pt x="15786" y="6362"/>
                  </a:lnTo>
                  <a:lnTo>
                    <a:pt x="11125" y="4076"/>
                  </a:lnTo>
                  <a:lnTo>
                    <a:pt x="10261" y="863"/>
                  </a:lnTo>
                  <a:lnTo>
                    <a:pt x="6718" y="0"/>
                  </a:lnTo>
                  <a:close/>
                </a:path>
              </a:pathLst>
            </a:custGeom>
            <a:solidFill>
              <a:srgbClr val="FF96A5"/>
            </a:solidFill>
          </p:spPr>
          <p:txBody>
            <a:bodyPr wrap="square" lIns="0" tIns="0" rIns="0" bIns="0" rtlCol="0"/>
            <a:lstStyle/>
            <a:p>
              <a:endParaRPr/>
            </a:p>
          </p:txBody>
        </p:sp>
        <p:sp>
          <p:nvSpPr>
            <p:cNvPr id="40" name="object 40"/>
            <p:cNvSpPr/>
            <p:nvPr/>
          </p:nvSpPr>
          <p:spPr>
            <a:xfrm>
              <a:off x="212469" y="10040823"/>
              <a:ext cx="59690" cy="21590"/>
            </a:xfrm>
            <a:custGeom>
              <a:avLst/>
              <a:gdLst/>
              <a:ahLst/>
              <a:cxnLst/>
              <a:rect l="l" t="t" r="r" b="b"/>
              <a:pathLst>
                <a:path w="59689" h="21590">
                  <a:moveTo>
                    <a:pt x="3086" y="0"/>
                  </a:moveTo>
                  <a:lnTo>
                    <a:pt x="952" y="4127"/>
                  </a:lnTo>
                  <a:lnTo>
                    <a:pt x="165" y="9956"/>
                  </a:lnTo>
                  <a:lnTo>
                    <a:pt x="0" y="13995"/>
                  </a:lnTo>
                  <a:lnTo>
                    <a:pt x="9077" y="17967"/>
                  </a:lnTo>
                  <a:lnTo>
                    <a:pt x="29306" y="20889"/>
                  </a:lnTo>
                  <a:lnTo>
                    <a:pt x="49700" y="20962"/>
                  </a:lnTo>
                  <a:lnTo>
                    <a:pt x="59270" y="16382"/>
                  </a:lnTo>
                  <a:lnTo>
                    <a:pt x="57016" y="7124"/>
                  </a:lnTo>
                  <a:lnTo>
                    <a:pt x="50093" y="3511"/>
                  </a:lnTo>
                  <a:lnTo>
                    <a:pt x="40863" y="2413"/>
                  </a:lnTo>
                  <a:lnTo>
                    <a:pt x="31686" y="698"/>
                  </a:lnTo>
                  <a:lnTo>
                    <a:pt x="34963" y="3022"/>
                  </a:lnTo>
                  <a:lnTo>
                    <a:pt x="38150" y="6273"/>
                  </a:lnTo>
                  <a:lnTo>
                    <a:pt x="32740" y="7518"/>
                  </a:lnTo>
                  <a:lnTo>
                    <a:pt x="25433" y="7943"/>
                  </a:lnTo>
                  <a:lnTo>
                    <a:pt x="16727" y="6664"/>
                  </a:lnTo>
                  <a:lnTo>
                    <a:pt x="8614" y="3932"/>
                  </a:lnTo>
                  <a:lnTo>
                    <a:pt x="3086" y="0"/>
                  </a:lnTo>
                  <a:close/>
                </a:path>
              </a:pathLst>
            </a:custGeom>
            <a:solidFill>
              <a:srgbClr val="3A2B5B"/>
            </a:solidFill>
          </p:spPr>
          <p:txBody>
            <a:bodyPr wrap="square" lIns="0" tIns="0" rIns="0" bIns="0" rtlCol="0"/>
            <a:lstStyle/>
            <a:p>
              <a:endParaRPr/>
            </a:p>
          </p:txBody>
        </p:sp>
        <p:sp>
          <p:nvSpPr>
            <p:cNvPr id="41" name="object 41"/>
            <p:cNvSpPr/>
            <p:nvPr/>
          </p:nvSpPr>
          <p:spPr>
            <a:xfrm>
              <a:off x="215550" y="10030589"/>
              <a:ext cx="35560" cy="18415"/>
            </a:xfrm>
            <a:custGeom>
              <a:avLst/>
              <a:gdLst/>
              <a:ahLst/>
              <a:cxnLst/>
              <a:rect l="l" t="t" r="r" b="b"/>
              <a:pathLst>
                <a:path w="35560" h="18415">
                  <a:moveTo>
                    <a:pt x="6921" y="0"/>
                  </a:moveTo>
                  <a:lnTo>
                    <a:pt x="8966" y="5067"/>
                  </a:lnTo>
                  <a:lnTo>
                    <a:pt x="1079" y="7505"/>
                  </a:lnTo>
                  <a:lnTo>
                    <a:pt x="622" y="9042"/>
                  </a:lnTo>
                  <a:lnTo>
                    <a:pt x="0" y="10236"/>
                  </a:lnTo>
                  <a:lnTo>
                    <a:pt x="5530" y="14168"/>
                  </a:lnTo>
                  <a:lnTo>
                    <a:pt x="13646" y="16900"/>
                  </a:lnTo>
                  <a:lnTo>
                    <a:pt x="22352" y="18180"/>
                  </a:lnTo>
                  <a:lnTo>
                    <a:pt x="29654" y="17754"/>
                  </a:lnTo>
                  <a:lnTo>
                    <a:pt x="35064" y="16509"/>
                  </a:lnTo>
                  <a:lnTo>
                    <a:pt x="31877" y="13258"/>
                  </a:lnTo>
                  <a:lnTo>
                    <a:pt x="28613" y="10934"/>
                  </a:lnTo>
                  <a:lnTo>
                    <a:pt x="21691" y="8394"/>
                  </a:lnTo>
                  <a:lnTo>
                    <a:pt x="15862" y="6553"/>
                  </a:lnTo>
                  <a:lnTo>
                    <a:pt x="11239" y="4178"/>
                  </a:lnTo>
                  <a:lnTo>
                    <a:pt x="10452" y="939"/>
                  </a:lnTo>
                  <a:lnTo>
                    <a:pt x="6921" y="0"/>
                  </a:lnTo>
                  <a:close/>
                </a:path>
              </a:pathLst>
            </a:custGeom>
            <a:solidFill>
              <a:srgbClr val="FF96A5"/>
            </a:solidFill>
          </p:spPr>
          <p:txBody>
            <a:bodyPr wrap="square" lIns="0" tIns="0" rIns="0" bIns="0" rtlCol="0"/>
            <a:lstStyle/>
            <a:p>
              <a:endParaRPr/>
            </a:p>
          </p:txBody>
        </p:sp>
        <p:sp>
          <p:nvSpPr>
            <p:cNvPr id="42" name="object 42"/>
            <p:cNvSpPr/>
            <p:nvPr/>
          </p:nvSpPr>
          <p:spPr>
            <a:xfrm>
              <a:off x="187342" y="9312221"/>
              <a:ext cx="346710" cy="728345"/>
            </a:xfrm>
            <a:custGeom>
              <a:avLst/>
              <a:gdLst/>
              <a:ahLst/>
              <a:cxnLst/>
              <a:rect l="l" t="t" r="r" b="b"/>
              <a:pathLst>
                <a:path w="346709" h="728345">
                  <a:moveTo>
                    <a:pt x="67304" y="0"/>
                  </a:moveTo>
                  <a:lnTo>
                    <a:pt x="63832" y="5235"/>
                  </a:lnTo>
                  <a:lnTo>
                    <a:pt x="54707" y="18159"/>
                  </a:lnTo>
                  <a:lnTo>
                    <a:pt x="41231" y="38453"/>
                  </a:lnTo>
                  <a:lnTo>
                    <a:pt x="24708" y="65798"/>
                  </a:lnTo>
                  <a:lnTo>
                    <a:pt x="9725" y="103035"/>
                  </a:lnTo>
                  <a:lnTo>
                    <a:pt x="2237" y="146383"/>
                  </a:lnTo>
                  <a:lnTo>
                    <a:pt x="0" y="195307"/>
                  </a:lnTo>
                  <a:lnTo>
                    <a:pt x="1284" y="283728"/>
                  </a:lnTo>
                  <a:lnTo>
                    <a:pt x="1986" y="389071"/>
                  </a:lnTo>
                  <a:lnTo>
                    <a:pt x="2772" y="452018"/>
                  </a:lnTo>
                  <a:lnTo>
                    <a:pt x="4248" y="516521"/>
                  </a:lnTo>
                  <a:lnTo>
                    <a:pt x="6714" y="578609"/>
                  </a:lnTo>
                  <a:lnTo>
                    <a:pt x="10469" y="634309"/>
                  </a:lnTo>
                  <a:lnTo>
                    <a:pt x="15812" y="679652"/>
                  </a:lnTo>
                  <a:lnTo>
                    <a:pt x="27450" y="716874"/>
                  </a:lnTo>
                  <a:lnTo>
                    <a:pt x="33869" y="720393"/>
                  </a:lnTo>
                  <a:lnTo>
                    <a:pt x="39905" y="719823"/>
                  </a:lnTo>
                  <a:lnTo>
                    <a:pt x="43161" y="713765"/>
                  </a:lnTo>
                  <a:lnTo>
                    <a:pt x="45311" y="688992"/>
                  </a:lnTo>
                  <a:lnTo>
                    <a:pt x="51516" y="601316"/>
                  </a:lnTo>
                  <a:lnTo>
                    <a:pt x="55967" y="544444"/>
                  </a:lnTo>
                  <a:lnTo>
                    <a:pt x="61582" y="482903"/>
                  </a:lnTo>
                  <a:lnTo>
                    <a:pt x="68558" y="419707"/>
                  </a:lnTo>
                  <a:lnTo>
                    <a:pt x="77095" y="357873"/>
                  </a:lnTo>
                  <a:lnTo>
                    <a:pt x="92247" y="284389"/>
                  </a:lnTo>
                  <a:lnTo>
                    <a:pt x="109903" y="223221"/>
                  </a:lnTo>
                  <a:lnTo>
                    <a:pt x="124544" y="181379"/>
                  </a:lnTo>
                  <a:lnTo>
                    <a:pt x="130651" y="165874"/>
                  </a:lnTo>
                  <a:lnTo>
                    <a:pt x="201835" y="351129"/>
                  </a:lnTo>
                  <a:lnTo>
                    <a:pt x="323234" y="728256"/>
                  </a:lnTo>
                  <a:lnTo>
                    <a:pt x="346539" y="724560"/>
                  </a:lnTo>
                  <a:lnTo>
                    <a:pt x="344498" y="711112"/>
                  </a:lnTo>
                  <a:lnTo>
                    <a:pt x="324898" y="551549"/>
                  </a:lnTo>
                  <a:lnTo>
                    <a:pt x="315649" y="480954"/>
                  </a:lnTo>
                  <a:lnTo>
                    <a:pt x="305930" y="412819"/>
                  </a:lnTo>
                  <a:lnTo>
                    <a:pt x="296275" y="353845"/>
                  </a:lnTo>
                  <a:lnTo>
                    <a:pt x="287217" y="310730"/>
                  </a:lnTo>
                  <a:lnTo>
                    <a:pt x="277565" y="268020"/>
                  </a:lnTo>
                  <a:lnTo>
                    <a:pt x="270742" y="228779"/>
                  </a:lnTo>
                  <a:lnTo>
                    <a:pt x="264171" y="189063"/>
                  </a:lnTo>
                  <a:lnTo>
                    <a:pt x="255276" y="144932"/>
                  </a:lnTo>
                  <a:lnTo>
                    <a:pt x="241624" y="90046"/>
                  </a:lnTo>
                  <a:lnTo>
                    <a:pt x="225592" y="37040"/>
                  </a:lnTo>
                  <a:lnTo>
                    <a:pt x="222206" y="20573"/>
                  </a:lnTo>
                  <a:lnTo>
                    <a:pt x="195525" y="22013"/>
                  </a:lnTo>
                  <a:lnTo>
                    <a:pt x="149560" y="18164"/>
                  </a:lnTo>
                  <a:lnTo>
                    <a:pt x="101192" y="10376"/>
                  </a:lnTo>
                  <a:lnTo>
                    <a:pt x="67304" y="0"/>
                  </a:lnTo>
                  <a:close/>
                </a:path>
              </a:pathLst>
            </a:custGeom>
            <a:solidFill>
              <a:srgbClr val="30193A"/>
            </a:solidFill>
          </p:spPr>
          <p:txBody>
            <a:bodyPr wrap="square" lIns="0" tIns="0" rIns="0" bIns="0" rtlCol="0"/>
            <a:lstStyle/>
            <a:p>
              <a:endParaRPr/>
            </a:p>
          </p:txBody>
        </p:sp>
        <p:sp>
          <p:nvSpPr>
            <p:cNvPr id="43" name="object 43"/>
            <p:cNvSpPr/>
            <p:nvPr/>
          </p:nvSpPr>
          <p:spPr>
            <a:xfrm>
              <a:off x="187337" y="9312224"/>
              <a:ext cx="334645" cy="728345"/>
            </a:xfrm>
            <a:custGeom>
              <a:avLst/>
              <a:gdLst/>
              <a:ahLst/>
              <a:cxnLst/>
              <a:rect l="l" t="t" r="r" b="b"/>
              <a:pathLst>
                <a:path w="334645" h="728345">
                  <a:moveTo>
                    <a:pt x="334302" y="726503"/>
                  </a:moveTo>
                  <a:lnTo>
                    <a:pt x="215023" y="316471"/>
                  </a:lnTo>
                  <a:lnTo>
                    <a:pt x="151638" y="105549"/>
                  </a:lnTo>
                  <a:lnTo>
                    <a:pt x="122885" y="26949"/>
                  </a:lnTo>
                  <a:lnTo>
                    <a:pt x="92875" y="10820"/>
                  </a:lnTo>
                  <a:lnTo>
                    <a:pt x="82486" y="7493"/>
                  </a:lnTo>
                  <a:lnTo>
                    <a:pt x="74561" y="3886"/>
                  </a:lnTo>
                  <a:lnTo>
                    <a:pt x="67297" y="0"/>
                  </a:lnTo>
                  <a:lnTo>
                    <a:pt x="63830" y="5245"/>
                  </a:lnTo>
                  <a:lnTo>
                    <a:pt x="41224" y="38455"/>
                  </a:lnTo>
                  <a:lnTo>
                    <a:pt x="9728" y="103035"/>
                  </a:lnTo>
                  <a:lnTo>
                    <a:pt x="2235" y="146392"/>
                  </a:lnTo>
                  <a:lnTo>
                    <a:pt x="0" y="195313"/>
                  </a:lnTo>
                  <a:lnTo>
                    <a:pt x="1282" y="283730"/>
                  </a:lnTo>
                  <a:lnTo>
                    <a:pt x="1981" y="389077"/>
                  </a:lnTo>
                  <a:lnTo>
                    <a:pt x="2768" y="452018"/>
                  </a:lnTo>
                  <a:lnTo>
                    <a:pt x="4241" y="516521"/>
                  </a:lnTo>
                  <a:lnTo>
                    <a:pt x="6718" y="578612"/>
                  </a:lnTo>
                  <a:lnTo>
                    <a:pt x="10464" y="634314"/>
                  </a:lnTo>
                  <a:lnTo>
                    <a:pt x="15811" y="679653"/>
                  </a:lnTo>
                  <a:lnTo>
                    <a:pt x="27444" y="716876"/>
                  </a:lnTo>
                  <a:lnTo>
                    <a:pt x="33870" y="720394"/>
                  </a:lnTo>
                  <a:lnTo>
                    <a:pt x="39903" y="719823"/>
                  </a:lnTo>
                  <a:lnTo>
                    <a:pt x="43154" y="713765"/>
                  </a:lnTo>
                  <a:lnTo>
                    <a:pt x="46329" y="688822"/>
                  </a:lnTo>
                  <a:lnTo>
                    <a:pt x="51689" y="650189"/>
                  </a:lnTo>
                  <a:lnTo>
                    <a:pt x="58801" y="601484"/>
                  </a:lnTo>
                  <a:lnTo>
                    <a:pt x="67259" y="546328"/>
                  </a:lnTo>
                  <a:lnTo>
                    <a:pt x="76631" y="488315"/>
                  </a:lnTo>
                  <a:lnTo>
                    <a:pt x="86499" y="431063"/>
                  </a:lnTo>
                  <a:lnTo>
                    <a:pt x="96431" y="378180"/>
                  </a:lnTo>
                  <a:lnTo>
                    <a:pt x="109347" y="306895"/>
                  </a:lnTo>
                  <a:lnTo>
                    <a:pt x="120269" y="238150"/>
                  </a:lnTo>
                  <a:lnTo>
                    <a:pt x="130644" y="165874"/>
                  </a:lnTo>
                  <a:lnTo>
                    <a:pt x="176606" y="294995"/>
                  </a:lnTo>
                  <a:lnTo>
                    <a:pt x="187439" y="324192"/>
                  </a:lnTo>
                  <a:lnTo>
                    <a:pt x="198666" y="353237"/>
                  </a:lnTo>
                  <a:lnTo>
                    <a:pt x="230543" y="443687"/>
                  </a:lnTo>
                  <a:lnTo>
                    <a:pt x="271983" y="569061"/>
                  </a:lnTo>
                  <a:lnTo>
                    <a:pt x="323227" y="728256"/>
                  </a:lnTo>
                  <a:lnTo>
                    <a:pt x="334302" y="726503"/>
                  </a:lnTo>
                  <a:close/>
                </a:path>
              </a:pathLst>
            </a:custGeom>
            <a:solidFill>
              <a:srgbClr val="3A2B5B"/>
            </a:solidFill>
          </p:spPr>
          <p:txBody>
            <a:bodyPr wrap="square" lIns="0" tIns="0" rIns="0" bIns="0" rtlCol="0"/>
            <a:lstStyle/>
            <a:p>
              <a:endParaRPr/>
            </a:p>
          </p:txBody>
        </p:sp>
        <p:sp>
          <p:nvSpPr>
            <p:cNvPr id="44" name="object 44"/>
            <p:cNvSpPr/>
            <p:nvPr/>
          </p:nvSpPr>
          <p:spPr>
            <a:xfrm>
              <a:off x="314441" y="9120366"/>
              <a:ext cx="20955" cy="45720"/>
            </a:xfrm>
            <a:custGeom>
              <a:avLst/>
              <a:gdLst/>
              <a:ahLst/>
              <a:cxnLst/>
              <a:rect l="l" t="t" r="r" b="b"/>
              <a:pathLst>
                <a:path w="20954" h="45720">
                  <a:moveTo>
                    <a:pt x="5253" y="0"/>
                  </a:moveTo>
                  <a:lnTo>
                    <a:pt x="1625" y="18927"/>
                  </a:lnTo>
                  <a:lnTo>
                    <a:pt x="0" y="29027"/>
                  </a:lnTo>
                  <a:lnTo>
                    <a:pt x="0" y="33709"/>
                  </a:lnTo>
                  <a:lnTo>
                    <a:pt x="1252" y="36385"/>
                  </a:lnTo>
                  <a:lnTo>
                    <a:pt x="3576" y="40119"/>
                  </a:lnTo>
                  <a:lnTo>
                    <a:pt x="12453" y="45212"/>
                  </a:lnTo>
                  <a:lnTo>
                    <a:pt x="18003" y="37160"/>
                  </a:lnTo>
                  <a:lnTo>
                    <a:pt x="20559" y="28010"/>
                  </a:lnTo>
                  <a:lnTo>
                    <a:pt x="20770" y="15732"/>
                  </a:lnTo>
                  <a:lnTo>
                    <a:pt x="19941" y="4963"/>
                  </a:lnTo>
                  <a:lnTo>
                    <a:pt x="19375" y="342"/>
                  </a:lnTo>
                  <a:lnTo>
                    <a:pt x="5253" y="0"/>
                  </a:lnTo>
                  <a:close/>
                </a:path>
              </a:pathLst>
            </a:custGeom>
            <a:solidFill>
              <a:srgbClr val="FF96A5"/>
            </a:solidFill>
          </p:spPr>
          <p:txBody>
            <a:bodyPr wrap="square" lIns="0" tIns="0" rIns="0" bIns="0" rtlCol="0"/>
            <a:lstStyle/>
            <a:p>
              <a:endParaRPr/>
            </a:p>
          </p:txBody>
        </p:sp>
        <p:sp>
          <p:nvSpPr>
            <p:cNvPr id="45" name="object 45"/>
            <p:cNvSpPr/>
            <p:nvPr/>
          </p:nvSpPr>
          <p:spPr>
            <a:xfrm>
              <a:off x="317069" y="9127839"/>
              <a:ext cx="19050" cy="13335"/>
            </a:xfrm>
            <a:custGeom>
              <a:avLst/>
              <a:gdLst/>
              <a:ahLst/>
              <a:cxnLst/>
              <a:rect l="l" t="t" r="r" b="b"/>
              <a:pathLst>
                <a:path w="19050" h="13334">
                  <a:moveTo>
                    <a:pt x="1270" y="0"/>
                  </a:moveTo>
                  <a:lnTo>
                    <a:pt x="444" y="4699"/>
                  </a:lnTo>
                  <a:lnTo>
                    <a:pt x="647" y="1028"/>
                  </a:lnTo>
                  <a:lnTo>
                    <a:pt x="0" y="6515"/>
                  </a:lnTo>
                  <a:lnTo>
                    <a:pt x="5118" y="12611"/>
                  </a:lnTo>
                  <a:lnTo>
                    <a:pt x="13500" y="13220"/>
                  </a:lnTo>
                  <a:lnTo>
                    <a:pt x="18262" y="11468"/>
                  </a:lnTo>
                  <a:lnTo>
                    <a:pt x="18618" y="5499"/>
                  </a:lnTo>
                  <a:lnTo>
                    <a:pt x="18059" y="5435"/>
                  </a:lnTo>
                  <a:lnTo>
                    <a:pt x="17602" y="393"/>
                  </a:lnTo>
                  <a:lnTo>
                    <a:pt x="1270" y="0"/>
                  </a:lnTo>
                  <a:close/>
                </a:path>
              </a:pathLst>
            </a:custGeom>
            <a:solidFill>
              <a:srgbClr val="C95B77"/>
            </a:solidFill>
          </p:spPr>
          <p:txBody>
            <a:bodyPr wrap="square" lIns="0" tIns="0" rIns="0" bIns="0" rtlCol="0"/>
            <a:lstStyle/>
            <a:p>
              <a:endParaRPr/>
            </a:p>
          </p:txBody>
        </p:sp>
        <p:sp>
          <p:nvSpPr>
            <p:cNvPr id="46" name="object 46"/>
            <p:cNvSpPr/>
            <p:nvPr/>
          </p:nvSpPr>
          <p:spPr>
            <a:xfrm>
              <a:off x="303890" y="9084757"/>
              <a:ext cx="50165" cy="52069"/>
            </a:xfrm>
            <a:custGeom>
              <a:avLst/>
              <a:gdLst/>
              <a:ahLst/>
              <a:cxnLst/>
              <a:rect l="l" t="t" r="r" b="b"/>
              <a:pathLst>
                <a:path w="50164" h="52070">
                  <a:moveTo>
                    <a:pt x="32592" y="0"/>
                  </a:moveTo>
                  <a:lnTo>
                    <a:pt x="20980" y="1827"/>
                  </a:lnTo>
                  <a:lnTo>
                    <a:pt x="10568" y="5566"/>
                  </a:lnTo>
                  <a:lnTo>
                    <a:pt x="4406" y="9327"/>
                  </a:lnTo>
                  <a:lnTo>
                    <a:pt x="0" y="13925"/>
                  </a:lnTo>
                  <a:lnTo>
                    <a:pt x="1549" y="21431"/>
                  </a:lnTo>
                  <a:lnTo>
                    <a:pt x="3594" y="32645"/>
                  </a:lnTo>
                  <a:lnTo>
                    <a:pt x="7429" y="42297"/>
                  </a:lnTo>
                  <a:lnTo>
                    <a:pt x="15786" y="49802"/>
                  </a:lnTo>
                  <a:lnTo>
                    <a:pt x="25514" y="51606"/>
                  </a:lnTo>
                  <a:lnTo>
                    <a:pt x="30543" y="50374"/>
                  </a:lnTo>
                  <a:lnTo>
                    <a:pt x="50096" y="24123"/>
                  </a:lnTo>
                  <a:lnTo>
                    <a:pt x="48712" y="15344"/>
                  </a:lnTo>
                  <a:lnTo>
                    <a:pt x="46044" y="6989"/>
                  </a:lnTo>
                  <a:lnTo>
                    <a:pt x="42354" y="1974"/>
                  </a:lnTo>
                  <a:lnTo>
                    <a:pt x="32592" y="0"/>
                  </a:lnTo>
                  <a:close/>
                </a:path>
              </a:pathLst>
            </a:custGeom>
            <a:solidFill>
              <a:srgbClr val="FF96A5"/>
            </a:solidFill>
          </p:spPr>
          <p:txBody>
            <a:bodyPr wrap="square" lIns="0" tIns="0" rIns="0" bIns="0" rtlCol="0"/>
            <a:lstStyle/>
            <a:p>
              <a:endParaRPr/>
            </a:p>
          </p:txBody>
        </p:sp>
        <p:sp>
          <p:nvSpPr>
            <p:cNvPr id="47" name="object 47"/>
            <p:cNvSpPr/>
            <p:nvPr/>
          </p:nvSpPr>
          <p:spPr>
            <a:xfrm>
              <a:off x="236372" y="9051213"/>
              <a:ext cx="274955" cy="323850"/>
            </a:xfrm>
            <a:custGeom>
              <a:avLst/>
              <a:gdLst/>
              <a:ahLst/>
              <a:cxnLst/>
              <a:rect l="l" t="t" r="r" b="b"/>
              <a:pathLst>
                <a:path w="274955" h="323850">
                  <a:moveTo>
                    <a:pt x="274701" y="16522"/>
                  </a:moveTo>
                  <a:lnTo>
                    <a:pt x="270027" y="0"/>
                  </a:lnTo>
                  <a:lnTo>
                    <a:pt x="249758" y="9652"/>
                  </a:lnTo>
                  <a:lnTo>
                    <a:pt x="227571" y="28155"/>
                  </a:lnTo>
                  <a:lnTo>
                    <a:pt x="217131" y="38176"/>
                  </a:lnTo>
                  <a:lnTo>
                    <a:pt x="199402" y="78752"/>
                  </a:lnTo>
                  <a:lnTo>
                    <a:pt x="185204" y="99021"/>
                  </a:lnTo>
                  <a:lnTo>
                    <a:pt x="167093" y="105054"/>
                  </a:lnTo>
                  <a:lnTo>
                    <a:pt x="137604" y="102908"/>
                  </a:lnTo>
                  <a:lnTo>
                    <a:pt x="137528" y="103124"/>
                  </a:lnTo>
                  <a:lnTo>
                    <a:pt x="97370" y="97358"/>
                  </a:lnTo>
                  <a:lnTo>
                    <a:pt x="68275" y="96456"/>
                  </a:lnTo>
                  <a:lnTo>
                    <a:pt x="58242" y="96774"/>
                  </a:lnTo>
                  <a:lnTo>
                    <a:pt x="12992" y="108242"/>
                  </a:lnTo>
                  <a:lnTo>
                    <a:pt x="5727" y="204838"/>
                  </a:lnTo>
                  <a:lnTo>
                    <a:pt x="3594" y="255066"/>
                  </a:lnTo>
                  <a:lnTo>
                    <a:pt x="1968" y="277634"/>
                  </a:lnTo>
                  <a:lnTo>
                    <a:pt x="0" y="289344"/>
                  </a:lnTo>
                  <a:lnTo>
                    <a:pt x="21932" y="302018"/>
                  </a:lnTo>
                  <a:lnTo>
                    <a:pt x="44716" y="311264"/>
                  </a:lnTo>
                  <a:lnTo>
                    <a:pt x="67729" y="317538"/>
                  </a:lnTo>
                  <a:lnTo>
                    <a:pt x="90360" y="321271"/>
                  </a:lnTo>
                  <a:lnTo>
                    <a:pt x="122783" y="323253"/>
                  </a:lnTo>
                  <a:lnTo>
                    <a:pt x="150215" y="322059"/>
                  </a:lnTo>
                  <a:lnTo>
                    <a:pt x="170802" y="319239"/>
                  </a:lnTo>
                  <a:lnTo>
                    <a:pt x="182765" y="316306"/>
                  </a:lnTo>
                  <a:lnTo>
                    <a:pt x="177825" y="278993"/>
                  </a:lnTo>
                  <a:lnTo>
                    <a:pt x="174269" y="249377"/>
                  </a:lnTo>
                  <a:lnTo>
                    <a:pt x="172262" y="222694"/>
                  </a:lnTo>
                  <a:lnTo>
                    <a:pt x="172529" y="185496"/>
                  </a:lnTo>
                  <a:lnTo>
                    <a:pt x="174523" y="150888"/>
                  </a:lnTo>
                  <a:lnTo>
                    <a:pt x="174625" y="149707"/>
                  </a:lnTo>
                  <a:lnTo>
                    <a:pt x="222046" y="109194"/>
                  </a:lnTo>
                  <a:lnTo>
                    <a:pt x="251498" y="79082"/>
                  </a:lnTo>
                  <a:lnTo>
                    <a:pt x="265684" y="52539"/>
                  </a:lnTo>
                  <a:lnTo>
                    <a:pt x="274701" y="16522"/>
                  </a:lnTo>
                  <a:close/>
                </a:path>
              </a:pathLst>
            </a:custGeom>
            <a:solidFill>
              <a:srgbClr val="004D76"/>
            </a:solidFill>
          </p:spPr>
          <p:txBody>
            <a:bodyPr wrap="square" lIns="0" tIns="0" rIns="0" bIns="0" rtlCol="0"/>
            <a:lstStyle/>
            <a:p>
              <a:endParaRPr/>
            </a:p>
          </p:txBody>
        </p:sp>
        <p:sp>
          <p:nvSpPr>
            <p:cNvPr id="48" name="object 48"/>
            <p:cNvSpPr/>
            <p:nvPr/>
          </p:nvSpPr>
          <p:spPr>
            <a:xfrm>
              <a:off x="517950" y="8913045"/>
              <a:ext cx="22860" cy="40640"/>
            </a:xfrm>
            <a:custGeom>
              <a:avLst/>
              <a:gdLst/>
              <a:ahLst/>
              <a:cxnLst/>
              <a:rect l="l" t="t" r="r" b="b"/>
              <a:pathLst>
                <a:path w="22859" h="40640">
                  <a:moveTo>
                    <a:pt x="3543" y="14706"/>
                  </a:moveTo>
                  <a:lnTo>
                    <a:pt x="0" y="16446"/>
                  </a:lnTo>
                  <a:lnTo>
                    <a:pt x="1308" y="28435"/>
                  </a:lnTo>
                  <a:lnTo>
                    <a:pt x="3733" y="31432"/>
                  </a:lnTo>
                  <a:lnTo>
                    <a:pt x="4483" y="35826"/>
                  </a:lnTo>
                  <a:lnTo>
                    <a:pt x="6896" y="40284"/>
                  </a:lnTo>
                  <a:lnTo>
                    <a:pt x="9156" y="40220"/>
                  </a:lnTo>
                  <a:lnTo>
                    <a:pt x="13106" y="40220"/>
                  </a:lnTo>
                  <a:lnTo>
                    <a:pt x="14325" y="39319"/>
                  </a:lnTo>
                  <a:lnTo>
                    <a:pt x="15786" y="34531"/>
                  </a:lnTo>
                  <a:lnTo>
                    <a:pt x="16701" y="31432"/>
                  </a:lnTo>
                  <a:lnTo>
                    <a:pt x="18681" y="25133"/>
                  </a:lnTo>
                  <a:lnTo>
                    <a:pt x="19632" y="20751"/>
                  </a:lnTo>
                  <a:lnTo>
                    <a:pt x="4508" y="20751"/>
                  </a:lnTo>
                  <a:lnTo>
                    <a:pt x="3543" y="14706"/>
                  </a:lnTo>
                  <a:close/>
                </a:path>
                <a:path w="22859" h="40640">
                  <a:moveTo>
                    <a:pt x="9918" y="0"/>
                  </a:moveTo>
                  <a:lnTo>
                    <a:pt x="6261" y="2527"/>
                  </a:lnTo>
                  <a:lnTo>
                    <a:pt x="3848" y="15201"/>
                  </a:lnTo>
                  <a:lnTo>
                    <a:pt x="4508" y="20751"/>
                  </a:lnTo>
                  <a:lnTo>
                    <a:pt x="19632" y="20751"/>
                  </a:lnTo>
                  <a:lnTo>
                    <a:pt x="21482" y="12232"/>
                  </a:lnTo>
                  <a:lnTo>
                    <a:pt x="21756" y="9905"/>
                  </a:lnTo>
                  <a:lnTo>
                    <a:pt x="10921" y="9905"/>
                  </a:lnTo>
                  <a:lnTo>
                    <a:pt x="11150" y="1866"/>
                  </a:lnTo>
                  <a:lnTo>
                    <a:pt x="9918" y="0"/>
                  </a:lnTo>
                  <a:close/>
                </a:path>
                <a:path w="22859" h="40640">
                  <a:moveTo>
                    <a:pt x="13436" y="1282"/>
                  </a:moveTo>
                  <a:lnTo>
                    <a:pt x="10921" y="9905"/>
                  </a:lnTo>
                  <a:lnTo>
                    <a:pt x="21756" y="9905"/>
                  </a:lnTo>
                  <a:lnTo>
                    <a:pt x="22275" y="5508"/>
                  </a:lnTo>
                  <a:lnTo>
                    <a:pt x="20935" y="2780"/>
                  </a:lnTo>
                  <a:lnTo>
                    <a:pt x="17335" y="1866"/>
                  </a:lnTo>
                  <a:lnTo>
                    <a:pt x="13436" y="1282"/>
                  </a:lnTo>
                  <a:close/>
                </a:path>
              </a:pathLst>
            </a:custGeom>
            <a:solidFill>
              <a:srgbClr val="FF96A5"/>
            </a:solidFill>
          </p:spPr>
          <p:txBody>
            <a:bodyPr wrap="square" lIns="0" tIns="0" rIns="0" bIns="0" rtlCol="0"/>
            <a:lstStyle/>
            <a:p>
              <a:endParaRPr/>
            </a:p>
          </p:txBody>
        </p:sp>
        <p:sp>
          <p:nvSpPr>
            <p:cNvPr id="49" name="object 49"/>
            <p:cNvSpPr/>
            <p:nvPr/>
          </p:nvSpPr>
          <p:spPr>
            <a:xfrm>
              <a:off x="435483" y="8948465"/>
              <a:ext cx="114935" cy="182245"/>
            </a:xfrm>
            <a:custGeom>
              <a:avLst/>
              <a:gdLst/>
              <a:ahLst/>
              <a:cxnLst/>
              <a:rect l="l" t="t" r="r" b="b"/>
              <a:pathLst>
                <a:path w="114934" h="182245">
                  <a:moveTo>
                    <a:pt x="88269" y="0"/>
                  </a:moveTo>
                  <a:lnTo>
                    <a:pt x="81321" y="892"/>
                  </a:lnTo>
                  <a:lnTo>
                    <a:pt x="78590" y="1847"/>
                  </a:lnTo>
                  <a:lnTo>
                    <a:pt x="23701" y="101300"/>
                  </a:lnTo>
                  <a:lnTo>
                    <a:pt x="0" y="153196"/>
                  </a:lnTo>
                  <a:lnTo>
                    <a:pt x="2620" y="174408"/>
                  </a:lnTo>
                  <a:lnTo>
                    <a:pt x="26698" y="181806"/>
                  </a:lnTo>
                  <a:lnTo>
                    <a:pt x="48838" y="170053"/>
                  </a:lnTo>
                  <a:lnTo>
                    <a:pt x="76639" y="136054"/>
                  </a:lnTo>
                  <a:lnTo>
                    <a:pt x="101437" y="90774"/>
                  </a:lnTo>
                  <a:lnTo>
                    <a:pt x="114569" y="45178"/>
                  </a:lnTo>
                  <a:lnTo>
                    <a:pt x="107368" y="10229"/>
                  </a:lnTo>
                  <a:lnTo>
                    <a:pt x="97573" y="2126"/>
                  </a:lnTo>
                  <a:lnTo>
                    <a:pt x="88269" y="0"/>
                  </a:lnTo>
                  <a:close/>
                </a:path>
              </a:pathLst>
            </a:custGeom>
            <a:solidFill>
              <a:srgbClr val="004D76"/>
            </a:solidFill>
          </p:spPr>
          <p:txBody>
            <a:bodyPr wrap="square" lIns="0" tIns="0" rIns="0" bIns="0" rtlCol="0"/>
            <a:lstStyle/>
            <a:p>
              <a:endParaRPr/>
            </a:p>
          </p:txBody>
        </p:sp>
        <p:sp>
          <p:nvSpPr>
            <p:cNvPr id="50" name="object 50"/>
            <p:cNvSpPr/>
            <p:nvPr/>
          </p:nvSpPr>
          <p:spPr>
            <a:xfrm>
              <a:off x="133948" y="9146654"/>
              <a:ext cx="183119" cy="224116"/>
            </a:xfrm>
            <a:prstGeom prst="rect">
              <a:avLst/>
            </a:prstGeom>
            <a:blipFill>
              <a:blip r:embed="rId7" cstate="print"/>
              <a:stretch>
                <a:fillRect/>
              </a:stretch>
            </a:blipFill>
          </p:spPr>
          <p:txBody>
            <a:bodyPr wrap="square" lIns="0" tIns="0" rIns="0" bIns="0" rtlCol="0"/>
            <a:lstStyle/>
            <a:p>
              <a:endParaRPr/>
            </a:p>
          </p:txBody>
        </p:sp>
        <p:sp>
          <p:nvSpPr>
            <p:cNvPr id="51" name="object 51"/>
            <p:cNvSpPr/>
            <p:nvPr/>
          </p:nvSpPr>
          <p:spPr>
            <a:xfrm>
              <a:off x="304318" y="9139314"/>
              <a:ext cx="41910" cy="10795"/>
            </a:xfrm>
            <a:custGeom>
              <a:avLst/>
              <a:gdLst/>
              <a:ahLst/>
              <a:cxnLst/>
              <a:rect l="l" t="t" r="r" b="b"/>
              <a:pathLst>
                <a:path w="41910" h="10795">
                  <a:moveTo>
                    <a:pt x="7492" y="0"/>
                  </a:moveTo>
                  <a:lnTo>
                    <a:pt x="0" y="8293"/>
                  </a:lnTo>
                  <a:lnTo>
                    <a:pt x="41732" y="10414"/>
                  </a:lnTo>
                  <a:lnTo>
                    <a:pt x="37249" y="5067"/>
                  </a:lnTo>
                  <a:lnTo>
                    <a:pt x="23089" y="3659"/>
                  </a:lnTo>
                  <a:lnTo>
                    <a:pt x="15270" y="2662"/>
                  </a:lnTo>
                  <a:lnTo>
                    <a:pt x="11001" y="1600"/>
                  </a:lnTo>
                  <a:lnTo>
                    <a:pt x="7492" y="0"/>
                  </a:lnTo>
                  <a:close/>
                </a:path>
              </a:pathLst>
            </a:custGeom>
            <a:solidFill>
              <a:srgbClr val="FFD6A5"/>
            </a:solidFill>
          </p:spPr>
          <p:txBody>
            <a:bodyPr wrap="square" lIns="0" tIns="0" rIns="0" bIns="0" rtlCol="0"/>
            <a:lstStyle/>
            <a:p>
              <a:endParaRPr/>
            </a:p>
          </p:txBody>
        </p:sp>
        <p:sp>
          <p:nvSpPr>
            <p:cNvPr id="52" name="object 52"/>
            <p:cNvSpPr/>
            <p:nvPr/>
          </p:nvSpPr>
          <p:spPr>
            <a:xfrm>
              <a:off x="196950" y="9355271"/>
              <a:ext cx="25400" cy="33655"/>
            </a:xfrm>
            <a:custGeom>
              <a:avLst/>
              <a:gdLst/>
              <a:ahLst/>
              <a:cxnLst/>
              <a:rect l="l" t="t" r="r" b="b"/>
              <a:pathLst>
                <a:path w="25400" h="33654">
                  <a:moveTo>
                    <a:pt x="23961" y="14262"/>
                  </a:moveTo>
                  <a:lnTo>
                    <a:pt x="10795" y="14262"/>
                  </a:lnTo>
                  <a:lnTo>
                    <a:pt x="8293" y="23698"/>
                  </a:lnTo>
                  <a:lnTo>
                    <a:pt x="1765" y="28676"/>
                  </a:lnTo>
                  <a:lnTo>
                    <a:pt x="0" y="31178"/>
                  </a:lnTo>
                  <a:lnTo>
                    <a:pt x="3632" y="33185"/>
                  </a:lnTo>
                  <a:lnTo>
                    <a:pt x="14135" y="27393"/>
                  </a:lnTo>
                  <a:lnTo>
                    <a:pt x="20713" y="20332"/>
                  </a:lnTo>
                  <a:lnTo>
                    <a:pt x="23876" y="14744"/>
                  </a:lnTo>
                  <a:lnTo>
                    <a:pt x="23961" y="14262"/>
                  </a:lnTo>
                  <a:close/>
                </a:path>
                <a:path w="25400" h="33654">
                  <a:moveTo>
                    <a:pt x="22974" y="0"/>
                  </a:moveTo>
                  <a:lnTo>
                    <a:pt x="20307" y="1473"/>
                  </a:lnTo>
                  <a:lnTo>
                    <a:pt x="17907" y="3263"/>
                  </a:lnTo>
                  <a:lnTo>
                    <a:pt x="15646" y="8026"/>
                  </a:lnTo>
                  <a:lnTo>
                    <a:pt x="12623" y="8229"/>
                  </a:lnTo>
                  <a:lnTo>
                    <a:pt x="2844" y="13830"/>
                  </a:lnTo>
                  <a:lnTo>
                    <a:pt x="3746" y="16814"/>
                  </a:lnTo>
                  <a:lnTo>
                    <a:pt x="10795" y="14262"/>
                  </a:lnTo>
                  <a:lnTo>
                    <a:pt x="23961" y="14262"/>
                  </a:lnTo>
                  <a:lnTo>
                    <a:pt x="24676" y="10210"/>
                  </a:lnTo>
                  <a:lnTo>
                    <a:pt x="25082" y="2286"/>
                  </a:lnTo>
                  <a:lnTo>
                    <a:pt x="22974" y="0"/>
                  </a:lnTo>
                  <a:close/>
                </a:path>
              </a:pathLst>
            </a:custGeom>
            <a:solidFill>
              <a:srgbClr val="FF96A5"/>
            </a:solidFill>
          </p:spPr>
          <p:txBody>
            <a:bodyPr wrap="square" lIns="0" tIns="0" rIns="0" bIns="0" rtlCol="0"/>
            <a:lstStyle/>
            <a:p>
              <a:endParaRPr/>
            </a:p>
          </p:txBody>
        </p:sp>
        <p:sp>
          <p:nvSpPr>
            <p:cNvPr id="53" name="object 53"/>
            <p:cNvSpPr/>
            <p:nvPr/>
          </p:nvSpPr>
          <p:spPr>
            <a:xfrm>
              <a:off x="277365" y="9024073"/>
              <a:ext cx="86360" cy="102235"/>
            </a:xfrm>
            <a:custGeom>
              <a:avLst/>
              <a:gdLst/>
              <a:ahLst/>
              <a:cxnLst/>
              <a:rect l="l" t="t" r="r" b="b"/>
              <a:pathLst>
                <a:path w="86360" h="102234">
                  <a:moveTo>
                    <a:pt x="76834" y="0"/>
                  </a:moveTo>
                  <a:lnTo>
                    <a:pt x="72288" y="7010"/>
                  </a:lnTo>
                  <a:lnTo>
                    <a:pt x="70789" y="14668"/>
                  </a:lnTo>
                  <a:lnTo>
                    <a:pt x="65722" y="19100"/>
                  </a:lnTo>
                  <a:lnTo>
                    <a:pt x="66573" y="5499"/>
                  </a:lnTo>
                  <a:lnTo>
                    <a:pt x="64134" y="4000"/>
                  </a:lnTo>
                  <a:lnTo>
                    <a:pt x="57868" y="13105"/>
                  </a:lnTo>
                  <a:lnTo>
                    <a:pt x="45770" y="28693"/>
                  </a:lnTo>
                  <a:lnTo>
                    <a:pt x="41986" y="33832"/>
                  </a:lnTo>
                  <a:lnTo>
                    <a:pt x="42557" y="27457"/>
                  </a:lnTo>
                  <a:lnTo>
                    <a:pt x="45707" y="23367"/>
                  </a:lnTo>
                  <a:lnTo>
                    <a:pt x="48145" y="17487"/>
                  </a:lnTo>
                  <a:lnTo>
                    <a:pt x="45948" y="16001"/>
                  </a:lnTo>
                  <a:lnTo>
                    <a:pt x="44386" y="17068"/>
                  </a:lnTo>
                  <a:lnTo>
                    <a:pt x="35449" y="24334"/>
                  </a:lnTo>
                  <a:lnTo>
                    <a:pt x="27670" y="33374"/>
                  </a:lnTo>
                  <a:lnTo>
                    <a:pt x="21533" y="43734"/>
                  </a:lnTo>
                  <a:lnTo>
                    <a:pt x="17525" y="54965"/>
                  </a:lnTo>
                  <a:lnTo>
                    <a:pt x="11253" y="56933"/>
                  </a:lnTo>
                  <a:lnTo>
                    <a:pt x="5148" y="61606"/>
                  </a:lnTo>
                  <a:lnTo>
                    <a:pt x="850" y="67590"/>
                  </a:lnTo>
                  <a:lnTo>
                    <a:pt x="0" y="73494"/>
                  </a:lnTo>
                  <a:lnTo>
                    <a:pt x="3200" y="85674"/>
                  </a:lnTo>
                  <a:lnTo>
                    <a:pt x="15176" y="90690"/>
                  </a:lnTo>
                  <a:lnTo>
                    <a:pt x="18567" y="96532"/>
                  </a:lnTo>
                  <a:lnTo>
                    <a:pt x="22351" y="102133"/>
                  </a:lnTo>
                  <a:lnTo>
                    <a:pt x="30987" y="101447"/>
                  </a:lnTo>
                  <a:lnTo>
                    <a:pt x="31749" y="100329"/>
                  </a:lnTo>
                  <a:lnTo>
                    <a:pt x="30784" y="92760"/>
                  </a:lnTo>
                  <a:lnTo>
                    <a:pt x="30213" y="86131"/>
                  </a:lnTo>
                  <a:lnTo>
                    <a:pt x="29209" y="79578"/>
                  </a:lnTo>
                  <a:lnTo>
                    <a:pt x="29692" y="77152"/>
                  </a:lnTo>
                  <a:lnTo>
                    <a:pt x="56603" y="69959"/>
                  </a:lnTo>
                  <a:lnTo>
                    <a:pt x="69272" y="64452"/>
                  </a:lnTo>
                  <a:lnTo>
                    <a:pt x="78143" y="55689"/>
                  </a:lnTo>
                  <a:lnTo>
                    <a:pt x="84797" y="39479"/>
                  </a:lnTo>
                  <a:lnTo>
                    <a:pt x="85937" y="25852"/>
                  </a:lnTo>
                  <a:lnTo>
                    <a:pt x="83615" y="13703"/>
                  </a:lnTo>
                  <a:lnTo>
                    <a:pt x="79362" y="342"/>
                  </a:lnTo>
                  <a:lnTo>
                    <a:pt x="76834" y="0"/>
                  </a:lnTo>
                  <a:close/>
                </a:path>
              </a:pathLst>
            </a:custGeom>
            <a:solidFill>
              <a:srgbClr val="3A2B5B"/>
            </a:solidFill>
          </p:spPr>
          <p:txBody>
            <a:bodyPr wrap="square" lIns="0" tIns="0" rIns="0" bIns="0" rtlCol="0"/>
            <a:lstStyle/>
            <a:p>
              <a:endParaRPr/>
            </a:p>
          </p:txBody>
        </p:sp>
        <p:sp>
          <p:nvSpPr>
            <p:cNvPr id="54" name="object 54"/>
            <p:cNvSpPr/>
            <p:nvPr/>
          </p:nvSpPr>
          <p:spPr>
            <a:xfrm>
              <a:off x="275590" y="9026715"/>
              <a:ext cx="77470" cy="88265"/>
            </a:xfrm>
            <a:custGeom>
              <a:avLst/>
              <a:gdLst/>
              <a:ahLst/>
              <a:cxnLst/>
              <a:rect l="l" t="t" r="r" b="b"/>
              <a:pathLst>
                <a:path w="77470" h="88265">
                  <a:moveTo>
                    <a:pt x="45059" y="15189"/>
                  </a:moveTo>
                  <a:lnTo>
                    <a:pt x="38163" y="18732"/>
                  </a:lnTo>
                  <a:lnTo>
                    <a:pt x="32131" y="24117"/>
                  </a:lnTo>
                  <a:lnTo>
                    <a:pt x="27571" y="30543"/>
                  </a:lnTo>
                  <a:lnTo>
                    <a:pt x="22885" y="36931"/>
                  </a:lnTo>
                  <a:lnTo>
                    <a:pt x="19532" y="44119"/>
                  </a:lnTo>
                  <a:lnTo>
                    <a:pt x="17868" y="50660"/>
                  </a:lnTo>
                  <a:lnTo>
                    <a:pt x="13970" y="50990"/>
                  </a:lnTo>
                  <a:lnTo>
                    <a:pt x="0" y="73596"/>
                  </a:lnTo>
                  <a:lnTo>
                    <a:pt x="2692" y="77914"/>
                  </a:lnTo>
                  <a:lnTo>
                    <a:pt x="5854" y="80987"/>
                  </a:lnTo>
                  <a:lnTo>
                    <a:pt x="9118" y="84048"/>
                  </a:lnTo>
                  <a:lnTo>
                    <a:pt x="12903" y="86410"/>
                  </a:lnTo>
                  <a:lnTo>
                    <a:pt x="16941" y="88049"/>
                  </a:lnTo>
                  <a:lnTo>
                    <a:pt x="13322" y="85674"/>
                  </a:lnTo>
                  <a:lnTo>
                    <a:pt x="9855" y="83007"/>
                  </a:lnTo>
                  <a:lnTo>
                    <a:pt x="7200" y="79730"/>
                  </a:lnTo>
                  <a:lnTo>
                    <a:pt x="4445" y="76593"/>
                  </a:lnTo>
                  <a:lnTo>
                    <a:pt x="2590" y="72644"/>
                  </a:lnTo>
                  <a:lnTo>
                    <a:pt x="3073" y="68834"/>
                  </a:lnTo>
                  <a:lnTo>
                    <a:pt x="3517" y="64909"/>
                  </a:lnTo>
                  <a:lnTo>
                    <a:pt x="5613" y="61379"/>
                  </a:lnTo>
                  <a:lnTo>
                    <a:pt x="8737" y="58889"/>
                  </a:lnTo>
                  <a:lnTo>
                    <a:pt x="11645" y="56400"/>
                  </a:lnTo>
                  <a:lnTo>
                    <a:pt x="15976" y="54457"/>
                  </a:lnTo>
                  <a:lnTo>
                    <a:pt x="20205" y="54013"/>
                  </a:lnTo>
                  <a:lnTo>
                    <a:pt x="20866" y="53467"/>
                  </a:lnTo>
                  <a:lnTo>
                    <a:pt x="21234" y="51955"/>
                  </a:lnTo>
                  <a:lnTo>
                    <a:pt x="21564" y="50533"/>
                  </a:lnTo>
                  <a:lnTo>
                    <a:pt x="22771" y="45542"/>
                  </a:lnTo>
                  <a:lnTo>
                    <a:pt x="25882" y="38455"/>
                  </a:lnTo>
                  <a:lnTo>
                    <a:pt x="29794" y="32042"/>
                  </a:lnTo>
                  <a:lnTo>
                    <a:pt x="31724" y="28790"/>
                  </a:lnTo>
                  <a:lnTo>
                    <a:pt x="34061" y="25793"/>
                  </a:lnTo>
                  <a:lnTo>
                    <a:pt x="36614" y="22974"/>
                  </a:lnTo>
                  <a:lnTo>
                    <a:pt x="39052" y="20027"/>
                  </a:lnTo>
                  <a:lnTo>
                    <a:pt x="42062" y="17653"/>
                  </a:lnTo>
                  <a:lnTo>
                    <a:pt x="45059" y="15189"/>
                  </a:lnTo>
                  <a:close/>
                </a:path>
                <a:path w="77470" h="88265">
                  <a:moveTo>
                    <a:pt x="64782" y="3124"/>
                  </a:moveTo>
                  <a:lnTo>
                    <a:pt x="63017" y="5473"/>
                  </a:lnTo>
                  <a:lnTo>
                    <a:pt x="61061" y="7645"/>
                  </a:lnTo>
                  <a:lnTo>
                    <a:pt x="53809" y="16802"/>
                  </a:lnTo>
                  <a:lnTo>
                    <a:pt x="50342" y="21513"/>
                  </a:lnTo>
                  <a:lnTo>
                    <a:pt x="46786" y="26149"/>
                  </a:lnTo>
                  <a:lnTo>
                    <a:pt x="43751" y="31203"/>
                  </a:lnTo>
                  <a:lnTo>
                    <a:pt x="47967" y="27076"/>
                  </a:lnTo>
                  <a:lnTo>
                    <a:pt x="55245" y="17907"/>
                  </a:lnTo>
                  <a:lnTo>
                    <a:pt x="58674" y="13169"/>
                  </a:lnTo>
                  <a:lnTo>
                    <a:pt x="62318" y="8521"/>
                  </a:lnTo>
                  <a:lnTo>
                    <a:pt x="64782" y="3124"/>
                  </a:lnTo>
                  <a:close/>
                </a:path>
                <a:path w="77470" h="88265">
                  <a:moveTo>
                    <a:pt x="76962" y="0"/>
                  </a:moveTo>
                  <a:lnTo>
                    <a:pt x="74980" y="2590"/>
                  </a:lnTo>
                  <a:lnTo>
                    <a:pt x="73596" y="5435"/>
                  </a:lnTo>
                  <a:lnTo>
                    <a:pt x="72009" y="8153"/>
                  </a:lnTo>
                  <a:lnTo>
                    <a:pt x="69811" y="12331"/>
                  </a:lnTo>
                  <a:lnTo>
                    <a:pt x="69049" y="13703"/>
                  </a:lnTo>
                  <a:lnTo>
                    <a:pt x="68389" y="15138"/>
                  </a:lnTo>
                  <a:lnTo>
                    <a:pt x="67487" y="16471"/>
                  </a:lnTo>
                  <a:lnTo>
                    <a:pt x="70294" y="14668"/>
                  </a:lnTo>
                  <a:lnTo>
                    <a:pt x="71958" y="11734"/>
                  </a:lnTo>
                  <a:lnTo>
                    <a:pt x="73609" y="9017"/>
                  </a:lnTo>
                  <a:lnTo>
                    <a:pt x="75044" y="6134"/>
                  </a:lnTo>
                  <a:lnTo>
                    <a:pt x="76365" y="3213"/>
                  </a:lnTo>
                  <a:lnTo>
                    <a:pt x="76962" y="0"/>
                  </a:lnTo>
                  <a:close/>
                </a:path>
              </a:pathLst>
            </a:custGeom>
            <a:solidFill>
              <a:srgbClr val="7F66C1"/>
            </a:solidFill>
          </p:spPr>
          <p:txBody>
            <a:bodyPr wrap="square" lIns="0" tIns="0" rIns="0" bIns="0" rtlCol="0"/>
            <a:lstStyle/>
            <a:p>
              <a:endParaRPr/>
            </a:p>
          </p:txBody>
        </p:sp>
        <p:sp>
          <p:nvSpPr>
            <p:cNvPr id="55" name="object 55"/>
            <p:cNvSpPr/>
            <p:nvPr/>
          </p:nvSpPr>
          <p:spPr>
            <a:xfrm>
              <a:off x="294162" y="9076188"/>
              <a:ext cx="45720" cy="58419"/>
            </a:xfrm>
            <a:custGeom>
              <a:avLst/>
              <a:gdLst/>
              <a:ahLst/>
              <a:cxnLst/>
              <a:rect l="l" t="t" r="r" b="b"/>
              <a:pathLst>
                <a:path w="45720" h="58420">
                  <a:moveTo>
                    <a:pt x="33477" y="0"/>
                  </a:moveTo>
                  <a:lnTo>
                    <a:pt x="25624" y="3303"/>
                  </a:lnTo>
                  <a:lnTo>
                    <a:pt x="13462" y="13430"/>
                  </a:lnTo>
                  <a:lnTo>
                    <a:pt x="2937" y="27156"/>
                  </a:lnTo>
                  <a:lnTo>
                    <a:pt x="0" y="41262"/>
                  </a:lnTo>
                  <a:lnTo>
                    <a:pt x="7026" y="51937"/>
                  </a:lnTo>
                  <a:lnTo>
                    <a:pt x="19103" y="57559"/>
                  </a:lnTo>
                  <a:lnTo>
                    <a:pt x="31243" y="58214"/>
                  </a:lnTo>
                  <a:lnTo>
                    <a:pt x="38455" y="53987"/>
                  </a:lnTo>
                  <a:lnTo>
                    <a:pt x="43201" y="43256"/>
                  </a:lnTo>
                  <a:lnTo>
                    <a:pt x="45419" y="34717"/>
                  </a:lnTo>
                  <a:lnTo>
                    <a:pt x="45683" y="23903"/>
                  </a:lnTo>
                  <a:lnTo>
                    <a:pt x="44564" y="6350"/>
                  </a:lnTo>
                  <a:lnTo>
                    <a:pt x="38417" y="1574"/>
                  </a:lnTo>
                  <a:lnTo>
                    <a:pt x="33477" y="0"/>
                  </a:lnTo>
                  <a:close/>
                </a:path>
              </a:pathLst>
            </a:custGeom>
            <a:solidFill>
              <a:srgbClr val="3A2B5B"/>
            </a:solidFill>
          </p:spPr>
          <p:txBody>
            <a:bodyPr wrap="square" lIns="0" tIns="0" rIns="0" bIns="0" rtlCol="0"/>
            <a:lstStyle/>
            <a:p>
              <a:endParaRPr/>
            </a:p>
          </p:txBody>
        </p:sp>
        <p:sp>
          <p:nvSpPr>
            <p:cNvPr id="56" name="object 56"/>
            <p:cNvSpPr/>
            <p:nvPr/>
          </p:nvSpPr>
          <p:spPr>
            <a:xfrm>
              <a:off x="770765" y="9096870"/>
              <a:ext cx="450894" cy="987359"/>
            </a:xfrm>
            <a:prstGeom prst="rect">
              <a:avLst/>
            </a:prstGeom>
            <a:blipFill>
              <a:blip r:embed="rId8" cstate="print"/>
              <a:stretch>
                <a:fillRect/>
              </a:stretch>
            </a:blipFill>
          </p:spPr>
          <p:txBody>
            <a:bodyPr wrap="square" lIns="0" tIns="0" rIns="0" bIns="0" rtlCol="0"/>
            <a:lstStyle/>
            <a:p>
              <a:endParaRPr/>
            </a:p>
          </p:txBody>
        </p:sp>
        <p:sp>
          <p:nvSpPr>
            <p:cNvPr id="57" name="object 57"/>
            <p:cNvSpPr/>
            <p:nvPr/>
          </p:nvSpPr>
          <p:spPr>
            <a:xfrm>
              <a:off x="863997" y="8253331"/>
              <a:ext cx="297180" cy="297180"/>
            </a:xfrm>
            <a:custGeom>
              <a:avLst/>
              <a:gdLst/>
              <a:ahLst/>
              <a:cxnLst/>
              <a:rect l="l" t="t" r="r" b="b"/>
              <a:pathLst>
                <a:path w="297180" h="297179">
                  <a:moveTo>
                    <a:pt x="148336" y="0"/>
                  </a:moveTo>
                  <a:lnTo>
                    <a:pt x="101448" y="7563"/>
                  </a:lnTo>
                  <a:lnTo>
                    <a:pt x="60728" y="28622"/>
                  </a:lnTo>
                  <a:lnTo>
                    <a:pt x="28619" y="60734"/>
                  </a:lnTo>
                  <a:lnTo>
                    <a:pt x="7561" y="101453"/>
                  </a:lnTo>
                  <a:lnTo>
                    <a:pt x="0" y="148335"/>
                  </a:lnTo>
                  <a:lnTo>
                    <a:pt x="7561" y="195223"/>
                  </a:lnTo>
                  <a:lnTo>
                    <a:pt x="28619" y="235943"/>
                  </a:lnTo>
                  <a:lnTo>
                    <a:pt x="60728" y="268052"/>
                  </a:lnTo>
                  <a:lnTo>
                    <a:pt x="101448" y="289110"/>
                  </a:lnTo>
                  <a:lnTo>
                    <a:pt x="148336" y="296671"/>
                  </a:lnTo>
                  <a:lnTo>
                    <a:pt x="195223" y="289110"/>
                  </a:lnTo>
                  <a:lnTo>
                    <a:pt x="235943" y="268052"/>
                  </a:lnTo>
                  <a:lnTo>
                    <a:pt x="268052" y="235943"/>
                  </a:lnTo>
                  <a:lnTo>
                    <a:pt x="289110" y="195223"/>
                  </a:lnTo>
                  <a:lnTo>
                    <a:pt x="296672" y="148335"/>
                  </a:lnTo>
                  <a:lnTo>
                    <a:pt x="289110" y="101453"/>
                  </a:lnTo>
                  <a:lnTo>
                    <a:pt x="268052" y="60734"/>
                  </a:lnTo>
                  <a:lnTo>
                    <a:pt x="235943" y="28622"/>
                  </a:lnTo>
                  <a:lnTo>
                    <a:pt x="195223" y="7563"/>
                  </a:lnTo>
                  <a:lnTo>
                    <a:pt x="148336" y="0"/>
                  </a:lnTo>
                  <a:close/>
                </a:path>
              </a:pathLst>
            </a:custGeom>
            <a:solidFill>
              <a:srgbClr val="FFCA47"/>
            </a:solidFill>
          </p:spPr>
          <p:txBody>
            <a:bodyPr wrap="square" lIns="0" tIns="0" rIns="0" bIns="0" rtlCol="0"/>
            <a:lstStyle/>
            <a:p>
              <a:endParaRPr/>
            </a:p>
          </p:txBody>
        </p:sp>
        <p:sp>
          <p:nvSpPr>
            <p:cNvPr id="58" name="object 58"/>
            <p:cNvSpPr/>
            <p:nvPr/>
          </p:nvSpPr>
          <p:spPr>
            <a:xfrm>
              <a:off x="962357" y="8342243"/>
              <a:ext cx="98107" cy="128854"/>
            </a:xfrm>
            <a:prstGeom prst="rect">
              <a:avLst/>
            </a:prstGeom>
            <a:blipFill>
              <a:blip r:embed="rId9" cstate="print"/>
              <a:stretch>
                <a:fillRect/>
              </a:stretch>
            </a:blipFill>
          </p:spPr>
          <p:txBody>
            <a:bodyPr wrap="square" lIns="0" tIns="0" rIns="0" bIns="0" rtlCol="0"/>
            <a:lstStyle/>
            <a:p>
              <a:endParaRPr/>
            </a:p>
          </p:txBody>
        </p:sp>
      </p:grpSp>
      <p:sp>
        <p:nvSpPr>
          <p:cNvPr id="59" name="object 59"/>
          <p:cNvSpPr/>
          <p:nvPr/>
        </p:nvSpPr>
        <p:spPr>
          <a:xfrm>
            <a:off x="137847" y="4290152"/>
            <a:ext cx="1003795" cy="1604845"/>
          </a:xfrm>
          <a:prstGeom prst="rect">
            <a:avLst/>
          </a:prstGeom>
          <a:blipFill>
            <a:blip r:embed="rId10" cstate="print"/>
            <a:stretch>
              <a:fillRect/>
            </a:stretch>
          </a:blipFill>
        </p:spPr>
        <p:txBody>
          <a:bodyPr wrap="square" lIns="0" tIns="0" rIns="0" bIns="0" rtlCol="0"/>
          <a:lstStyle/>
          <a:p>
            <a:endParaRPr/>
          </a:p>
        </p:txBody>
      </p:sp>
      <p:sp>
        <p:nvSpPr>
          <p:cNvPr id="60" name="object 60"/>
          <p:cNvSpPr/>
          <p:nvPr/>
        </p:nvSpPr>
        <p:spPr>
          <a:xfrm>
            <a:off x="4726724" y="4266002"/>
            <a:ext cx="1448460" cy="1467333"/>
          </a:xfrm>
          <a:prstGeom prst="rect">
            <a:avLst/>
          </a:prstGeom>
          <a:blipFill dpi="0" rotWithShape="1">
            <a:blip r:embed="rId11" cstate="print"/>
            <a:srcRect/>
            <a:stretch>
              <a:fillRect/>
            </a:stretch>
          </a:blipFill>
        </p:spPr>
        <p:txBody>
          <a:bodyPr wrap="square" lIns="0" tIns="0" rIns="0" bIns="0" rtlCol="0"/>
          <a:lstStyle/>
          <a:p>
            <a:endParaRPr/>
          </a:p>
        </p:txBody>
      </p:sp>
      <p:sp>
        <p:nvSpPr>
          <p:cNvPr id="61" name="object 61"/>
          <p:cNvSpPr/>
          <p:nvPr/>
        </p:nvSpPr>
        <p:spPr>
          <a:xfrm>
            <a:off x="4931998" y="3681331"/>
            <a:ext cx="297180" cy="297180"/>
          </a:xfrm>
          <a:custGeom>
            <a:avLst/>
            <a:gdLst/>
            <a:ahLst/>
            <a:cxnLst/>
            <a:rect l="l" t="t" r="r" b="b"/>
            <a:pathLst>
              <a:path w="297179" h="297179">
                <a:moveTo>
                  <a:pt x="148336" y="0"/>
                </a:moveTo>
                <a:lnTo>
                  <a:pt x="101448" y="7563"/>
                </a:lnTo>
                <a:lnTo>
                  <a:pt x="60728" y="28622"/>
                </a:lnTo>
                <a:lnTo>
                  <a:pt x="28619" y="60734"/>
                </a:lnTo>
                <a:lnTo>
                  <a:pt x="7561" y="101453"/>
                </a:lnTo>
                <a:lnTo>
                  <a:pt x="0" y="148336"/>
                </a:lnTo>
                <a:lnTo>
                  <a:pt x="7561" y="195223"/>
                </a:lnTo>
                <a:lnTo>
                  <a:pt x="28619" y="235943"/>
                </a:lnTo>
                <a:lnTo>
                  <a:pt x="60728" y="268052"/>
                </a:lnTo>
                <a:lnTo>
                  <a:pt x="101448" y="289110"/>
                </a:lnTo>
                <a:lnTo>
                  <a:pt x="148336" y="296672"/>
                </a:lnTo>
                <a:lnTo>
                  <a:pt x="195223" y="289110"/>
                </a:lnTo>
                <a:lnTo>
                  <a:pt x="235943" y="268052"/>
                </a:lnTo>
                <a:lnTo>
                  <a:pt x="268052" y="235943"/>
                </a:lnTo>
                <a:lnTo>
                  <a:pt x="289110" y="195223"/>
                </a:lnTo>
                <a:lnTo>
                  <a:pt x="296672" y="148336"/>
                </a:lnTo>
                <a:lnTo>
                  <a:pt x="289110" y="101453"/>
                </a:lnTo>
                <a:lnTo>
                  <a:pt x="268052" y="60734"/>
                </a:lnTo>
                <a:lnTo>
                  <a:pt x="235943" y="28622"/>
                </a:lnTo>
                <a:lnTo>
                  <a:pt x="195223" y="7563"/>
                </a:lnTo>
                <a:lnTo>
                  <a:pt x="148336" y="0"/>
                </a:lnTo>
                <a:close/>
              </a:path>
            </a:pathLst>
          </a:custGeom>
          <a:solidFill>
            <a:srgbClr val="F05345"/>
          </a:solidFill>
        </p:spPr>
        <p:txBody>
          <a:bodyPr wrap="square" lIns="0" tIns="0" rIns="0" bIns="0" rtlCol="0"/>
          <a:lstStyle/>
          <a:p>
            <a:endParaRPr/>
          </a:p>
        </p:txBody>
      </p:sp>
      <p:sp>
        <p:nvSpPr>
          <p:cNvPr id="62" name="object 62"/>
          <p:cNvSpPr txBox="1"/>
          <p:nvPr/>
        </p:nvSpPr>
        <p:spPr>
          <a:xfrm>
            <a:off x="5012086" y="3701242"/>
            <a:ext cx="136525" cy="247650"/>
          </a:xfrm>
          <a:prstGeom prst="rect">
            <a:avLst/>
          </a:prstGeom>
        </p:spPr>
        <p:txBody>
          <a:bodyPr vert="horz" wrap="square" lIns="0" tIns="13335" rIns="0" bIns="0" rtlCol="0">
            <a:spAutoFit/>
          </a:bodyPr>
          <a:lstStyle/>
          <a:p>
            <a:pPr marL="12700">
              <a:lnSpc>
                <a:spcPct val="100000"/>
              </a:lnSpc>
              <a:spcBef>
                <a:spcPts val="105"/>
              </a:spcBef>
            </a:pPr>
            <a:r>
              <a:rPr sz="1450" b="1" dirty="0">
                <a:solidFill>
                  <a:srgbClr val="FFFFFF"/>
                </a:solidFill>
                <a:latin typeface="FranklinGothic-Heavy"/>
                <a:cs typeface="FranklinGothic-Heavy"/>
              </a:rPr>
              <a:t>3</a:t>
            </a:r>
            <a:endParaRPr sz="1450">
              <a:latin typeface="FranklinGothic-Heavy"/>
              <a:cs typeface="FranklinGothic-Heavy"/>
            </a:endParaRPr>
          </a:p>
        </p:txBody>
      </p:sp>
      <p:sp>
        <p:nvSpPr>
          <p:cNvPr id="64" name="object 64"/>
          <p:cNvSpPr txBox="1">
            <a:spLocks noGrp="1"/>
          </p:cNvSpPr>
          <p:nvPr>
            <p:ph type="ftr" sz="quarter" idx="5"/>
          </p:nvPr>
        </p:nvSpPr>
        <p:spPr>
          <a:prstGeom prst="rect">
            <a:avLst/>
          </a:prstGeom>
        </p:spPr>
        <p:txBody>
          <a:bodyPr vert="horz" wrap="square" lIns="0" tIns="5715" rIns="0" bIns="0" rtlCol="0">
            <a:spAutoFit/>
          </a:body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65" name="object 65"/>
          <p:cNvSpPr txBox="1"/>
          <p:nvPr/>
        </p:nvSpPr>
        <p:spPr>
          <a:xfrm>
            <a:off x="5459299" y="10287661"/>
            <a:ext cx="1830070" cy="206375"/>
          </a:xfrm>
          <a:prstGeom prst="rect">
            <a:avLst/>
          </a:prstGeom>
        </p:spPr>
        <p:txBody>
          <a:bodyPr vert="horz" wrap="square" lIns="0" tIns="2540" rIns="0" bIns="0" rtlCol="0">
            <a:spAutoFit/>
          </a:bodyPr>
          <a:lstStyle/>
          <a:p>
            <a:pPr marL="12700">
              <a:lnSpc>
                <a:spcPct val="100000"/>
              </a:lnSpc>
              <a:spcBef>
                <a:spcPts val="20"/>
              </a:spcBef>
            </a:pPr>
            <a:r>
              <a:rPr sz="1200" b="1" spc="-5" dirty="0">
                <a:solidFill>
                  <a:srgbClr val="FFFFFF"/>
                </a:solidFill>
                <a:latin typeface="ITC Franklin Gothic"/>
                <a:cs typeface="ITC Franklin Gothic"/>
                <a:hlinkClick r:id="rId12"/>
              </a:rPr>
              <a:t>www.ppi-ebrd-uncitral.com</a:t>
            </a:r>
            <a:endParaRPr sz="1200">
              <a:latin typeface="ITC Franklin Gothic"/>
              <a:cs typeface="ITC Franklin Gothic"/>
            </a:endParaRPr>
          </a:p>
        </p:txBody>
      </p:sp>
      <p:sp>
        <p:nvSpPr>
          <p:cNvPr id="63" name="object 63"/>
          <p:cNvSpPr txBox="1"/>
          <p:nvPr/>
        </p:nvSpPr>
        <p:spPr>
          <a:xfrm>
            <a:off x="5048999" y="7179945"/>
            <a:ext cx="2103120" cy="2205355"/>
          </a:xfrm>
          <a:prstGeom prst="rect">
            <a:avLst/>
          </a:prstGeom>
          <a:solidFill>
            <a:srgbClr val="00ACEE"/>
          </a:solidFill>
        </p:spPr>
        <p:txBody>
          <a:bodyPr vert="horz" wrap="square" lIns="0" tIns="88900" rIns="0" bIns="0" rtlCol="0">
            <a:spAutoFit/>
          </a:bodyPr>
          <a:lstStyle/>
          <a:p>
            <a:pPr marL="148590" marR="143510">
              <a:lnSpc>
                <a:spcPct val="100000"/>
              </a:lnSpc>
              <a:spcBef>
                <a:spcPts val="700"/>
              </a:spcBef>
            </a:pPr>
            <a:r>
              <a:rPr sz="1000" b="1" spc="-20" dirty="0">
                <a:solidFill>
                  <a:srgbClr val="FFFFFF"/>
                </a:solidFill>
                <a:latin typeface="ITC Franklin Gothic"/>
                <a:cs typeface="ITC Franklin Gothic"/>
              </a:rPr>
              <a:t>Depending </a:t>
            </a:r>
            <a:r>
              <a:rPr sz="1000" b="1" spc="-10" dirty="0">
                <a:solidFill>
                  <a:srgbClr val="FFFFFF"/>
                </a:solidFill>
                <a:latin typeface="ITC Franklin Gothic"/>
                <a:cs typeface="ITC Franklin Gothic"/>
              </a:rPr>
              <a:t>on </a:t>
            </a:r>
            <a:r>
              <a:rPr sz="1000" b="1" spc="-15" dirty="0">
                <a:solidFill>
                  <a:srgbClr val="FFFFFF"/>
                </a:solidFill>
                <a:latin typeface="ITC Franklin Gothic"/>
                <a:cs typeface="ITC Franklin Gothic"/>
              </a:rPr>
              <a:t>the </a:t>
            </a:r>
            <a:r>
              <a:rPr sz="1000" b="1" spc="-20" dirty="0">
                <a:solidFill>
                  <a:srgbClr val="FFFFFF"/>
                </a:solidFill>
                <a:latin typeface="ITC Franklin Gothic"/>
                <a:cs typeface="ITC Franklin Gothic"/>
              </a:rPr>
              <a:t>actual </a:t>
            </a:r>
            <a:r>
              <a:rPr sz="1000" b="1" spc="-15" dirty="0">
                <a:solidFill>
                  <a:srgbClr val="FFFFFF"/>
                </a:solidFill>
                <a:latin typeface="ITC Franklin Gothic"/>
                <a:cs typeface="ITC Franklin Gothic"/>
              </a:rPr>
              <a:t>reform  </a:t>
            </a:r>
            <a:r>
              <a:rPr sz="1000" b="1" spc="-20" dirty="0">
                <a:solidFill>
                  <a:srgbClr val="FFFFFF"/>
                </a:solidFill>
                <a:latin typeface="ITC Franklin Gothic"/>
                <a:cs typeface="ITC Franklin Gothic"/>
              </a:rPr>
              <a:t>needs</a:t>
            </a:r>
            <a:r>
              <a:rPr sz="1000" b="1" spc="-55" dirty="0">
                <a:solidFill>
                  <a:srgbClr val="FFFFFF"/>
                </a:solidFill>
                <a:latin typeface="ITC Franklin Gothic"/>
                <a:cs typeface="ITC Franklin Gothic"/>
              </a:rPr>
              <a:t> </a:t>
            </a:r>
            <a:r>
              <a:rPr sz="1000" b="1" spc="-10" dirty="0">
                <a:solidFill>
                  <a:srgbClr val="FFFFFF"/>
                </a:solidFill>
                <a:latin typeface="ITC Franklin Gothic"/>
                <a:cs typeface="ITC Franklin Gothic"/>
              </a:rPr>
              <a:t>in</a:t>
            </a:r>
            <a:r>
              <a:rPr sz="1000" b="1" spc="-55" dirty="0">
                <a:solidFill>
                  <a:srgbClr val="FFFFFF"/>
                </a:solidFill>
                <a:latin typeface="ITC Franklin Gothic"/>
                <a:cs typeface="ITC Franklin Gothic"/>
              </a:rPr>
              <a:t> </a:t>
            </a:r>
            <a:r>
              <a:rPr sz="1000" b="1" spc="-15" dirty="0">
                <a:solidFill>
                  <a:srgbClr val="FFFFFF"/>
                </a:solidFill>
                <a:latin typeface="ITC Franklin Gothic"/>
                <a:cs typeface="ITC Franklin Gothic"/>
              </a:rPr>
              <a:t>the</a:t>
            </a:r>
            <a:r>
              <a:rPr sz="1000" b="1" spc="-55" dirty="0">
                <a:solidFill>
                  <a:srgbClr val="FFFFFF"/>
                </a:solidFill>
                <a:latin typeface="ITC Franklin Gothic"/>
                <a:cs typeface="ITC Franklin Gothic"/>
              </a:rPr>
              <a:t> </a:t>
            </a:r>
            <a:r>
              <a:rPr sz="1000" b="1" spc="-25" dirty="0">
                <a:solidFill>
                  <a:srgbClr val="FFFFFF"/>
                </a:solidFill>
                <a:latin typeface="ITC Franklin Gothic"/>
                <a:cs typeface="ITC Franklin Gothic"/>
              </a:rPr>
              <a:t>country,</a:t>
            </a:r>
            <a:r>
              <a:rPr sz="1000" b="1" spc="-105" dirty="0">
                <a:solidFill>
                  <a:srgbClr val="FFFFFF"/>
                </a:solidFill>
                <a:latin typeface="ITC Franklin Gothic"/>
                <a:cs typeface="ITC Franklin Gothic"/>
              </a:rPr>
              <a:t> </a:t>
            </a:r>
            <a:r>
              <a:rPr sz="1000" b="1" spc="-15" dirty="0">
                <a:solidFill>
                  <a:srgbClr val="FFFFFF"/>
                </a:solidFill>
                <a:latin typeface="ITC Franklin Gothic"/>
                <a:cs typeface="ITC Franklin Gothic"/>
              </a:rPr>
              <a:t>the</a:t>
            </a:r>
            <a:r>
              <a:rPr sz="1000" b="1" spc="-50" dirty="0">
                <a:solidFill>
                  <a:srgbClr val="FFFFFF"/>
                </a:solidFill>
                <a:latin typeface="ITC Franklin Gothic"/>
                <a:cs typeface="ITC Franklin Gothic"/>
              </a:rPr>
              <a:t> </a:t>
            </a:r>
            <a:r>
              <a:rPr sz="1000" b="1" spc="-15" dirty="0">
                <a:solidFill>
                  <a:srgbClr val="FFFFFF"/>
                </a:solidFill>
                <a:latin typeface="ITC Franklin Gothic"/>
                <a:cs typeface="ITC Franklin Gothic"/>
              </a:rPr>
              <a:t>country  </a:t>
            </a:r>
            <a:r>
              <a:rPr sz="1000" b="1" spc="-20" dirty="0">
                <a:solidFill>
                  <a:srgbClr val="FFFFFF"/>
                </a:solidFill>
                <a:latin typeface="ITC Franklin Gothic"/>
                <a:cs typeface="ITC Franklin Gothic"/>
              </a:rPr>
              <a:t>project, based </a:t>
            </a:r>
            <a:r>
              <a:rPr sz="1000" b="1" spc="-10" dirty="0">
                <a:solidFill>
                  <a:srgbClr val="FFFFFF"/>
                </a:solidFill>
                <a:latin typeface="ITC Franklin Gothic"/>
                <a:cs typeface="ITC Franklin Gothic"/>
              </a:rPr>
              <a:t>on </a:t>
            </a:r>
            <a:r>
              <a:rPr sz="1000" b="1" spc="-15" dirty="0">
                <a:solidFill>
                  <a:srgbClr val="FFFFFF"/>
                </a:solidFill>
                <a:latin typeface="ITC Franklin Gothic"/>
                <a:cs typeface="ITC Franklin Gothic"/>
              </a:rPr>
              <a:t>the </a:t>
            </a:r>
            <a:r>
              <a:rPr sz="1000" b="1" spc="-20" dirty="0">
                <a:solidFill>
                  <a:srgbClr val="FFFFFF"/>
                </a:solidFill>
                <a:latin typeface="ITC Franklin Gothic"/>
                <a:cs typeface="ITC Franklin Gothic"/>
              </a:rPr>
              <a:t>2011  UNCITRAL Model </a:t>
            </a:r>
            <a:r>
              <a:rPr sz="1000" b="1" spc="-25" dirty="0">
                <a:solidFill>
                  <a:srgbClr val="FFFFFF"/>
                </a:solidFill>
                <a:latin typeface="ITC Franklin Gothic"/>
                <a:cs typeface="ITC Franklin Gothic"/>
              </a:rPr>
              <a:t>Law </a:t>
            </a:r>
            <a:r>
              <a:rPr sz="1000" b="1" spc="-20" dirty="0">
                <a:solidFill>
                  <a:srgbClr val="FFFFFF"/>
                </a:solidFill>
                <a:latin typeface="ITC Franklin Gothic"/>
                <a:cs typeface="ITC Franklin Gothic"/>
              </a:rPr>
              <a:t>policy  recommendations </a:t>
            </a:r>
            <a:r>
              <a:rPr sz="1000" b="1" spc="-25" dirty="0">
                <a:solidFill>
                  <a:srgbClr val="FFFFFF"/>
                </a:solidFill>
                <a:latin typeface="ITC Franklin Gothic"/>
                <a:cs typeface="ITC Franklin Gothic"/>
              </a:rPr>
              <a:t>may</a:t>
            </a:r>
            <a:r>
              <a:rPr sz="1000" b="1" spc="-90" dirty="0">
                <a:solidFill>
                  <a:srgbClr val="FFFFFF"/>
                </a:solidFill>
                <a:latin typeface="ITC Franklin Gothic"/>
                <a:cs typeface="ITC Franklin Gothic"/>
              </a:rPr>
              <a:t> </a:t>
            </a:r>
            <a:r>
              <a:rPr sz="1000" b="1" spc="-15" dirty="0">
                <a:solidFill>
                  <a:srgbClr val="FFFFFF"/>
                </a:solidFill>
                <a:latin typeface="ITC Franklin Gothic"/>
                <a:cs typeface="ITC Franklin Gothic"/>
              </a:rPr>
              <a:t>support:</a:t>
            </a:r>
            <a:endParaRPr sz="1000" dirty="0">
              <a:latin typeface="ITC Franklin Gothic"/>
              <a:cs typeface="ITC Franklin Gothic"/>
            </a:endParaRPr>
          </a:p>
          <a:p>
            <a:pPr marL="300990" indent="-153035">
              <a:lnSpc>
                <a:spcPct val="100000"/>
              </a:lnSpc>
              <a:spcBef>
                <a:spcPts val="565"/>
              </a:spcBef>
              <a:buAutoNum type="alphaLcParenR"/>
              <a:tabLst>
                <a:tab pos="301625" algn="l"/>
              </a:tabLst>
            </a:pPr>
            <a:r>
              <a:rPr sz="1000" spc="-25" dirty="0">
                <a:solidFill>
                  <a:srgbClr val="FFFFFF"/>
                </a:solidFill>
                <a:latin typeface="Franklin Gothic Book"/>
                <a:cs typeface="Franklin Gothic Book"/>
              </a:rPr>
              <a:t>legislative</a:t>
            </a:r>
            <a:r>
              <a:rPr sz="1000" spc="-45" dirty="0">
                <a:solidFill>
                  <a:srgbClr val="FFFFFF"/>
                </a:solidFill>
                <a:latin typeface="Franklin Gothic Book"/>
                <a:cs typeface="Franklin Gothic Book"/>
              </a:rPr>
              <a:t> </a:t>
            </a:r>
            <a:r>
              <a:rPr sz="1000" spc="-25" dirty="0">
                <a:solidFill>
                  <a:srgbClr val="FFFFFF"/>
                </a:solidFill>
                <a:latin typeface="Franklin Gothic Book"/>
                <a:cs typeface="Franklin Gothic Book"/>
              </a:rPr>
              <a:t>reform,</a:t>
            </a:r>
            <a:endParaRPr sz="1000" dirty="0">
              <a:latin typeface="Franklin Gothic Book"/>
              <a:cs typeface="Franklin Gothic Book"/>
            </a:endParaRPr>
          </a:p>
          <a:p>
            <a:pPr marL="300990" indent="-153035">
              <a:lnSpc>
                <a:spcPct val="100000"/>
              </a:lnSpc>
              <a:spcBef>
                <a:spcPts val="284"/>
              </a:spcBef>
              <a:buAutoNum type="alphaLcParenR"/>
              <a:tabLst>
                <a:tab pos="301625" algn="l"/>
              </a:tabLst>
            </a:pPr>
            <a:r>
              <a:rPr sz="1000" spc="-25" dirty="0">
                <a:solidFill>
                  <a:srgbClr val="FFFFFF"/>
                </a:solidFill>
                <a:latin typeface="Franklin Gothic Book"/>
                <a:cs typeface="Franklin Gothic Book"/>
              </a:rPr>
              <a:t>institutional </a:t>
            </a:r>
            <a:r>
              <a:rPr sz="1000" spc="-20" dirty="0">
                <a:solidFill>
                  <a:srgbClr val="FFFFFF"/>
                </a:solidFill>
                <a:latin typeface="Franklin Gothic Book"/>
                <a:cs typeface="Franklin Gothic Book"/>
              </a:rPr>
              <a:t>capacity</a:t>
            </a:r>
            <a:r>
              <a:rPr sz="1000" spc="-60" dirty="0">
                <a:solidFill>
                  <a:srgbClr val="FFFFFF"/>
                </a:solidFill>
                <a:latin typeface="Franklin Gothic Book"/>
                <a:cs typeface="Franklin Gothic Book"/>
              </a:rPr>
              <a:t> </a:t>
            </a:r>
            <a:r>
              <a:rPr sz="1000" spc="-25" dirty="0">
                <a:solidFill>
                  <a:srgbClr val="FFFFFF"/>
                </a:solidFill>
                <a:latin typeface="Franklin Gothic Book"/>
                <a:cs typeface="Franklin Gothic Book"/>
              </a:rPr>
              <a:t>building,</a:t>
            </a:r>
            <a:endParaRPr sz="1000" dirty="0">
              <a:latin typeface="Franklin Gothic Book"/>
              <a:cs typeface="Franklin Gothic Book"/>
            </a:endParaRPr>
          </a:p>
          <a:p>
            <a:pPr marL="269240" marR="167640" indent="-120650">
              <a:lnSpc>
                <a:spcPct val="100000"/>
              </a:lnSpc>
              <a:spcBef>
                <a:spcPts val="280"/>
              </a:spcBef>
              <a:buAutoNum type="alphaLcParenR"/>
              <a:tabLst>
                <a:tab pos="301625" algn="l"/>
              </a:tabLst>
            </a:pPr>
            <a:r>
              <a:rPr sz="1000" spc="-25" dirty="0">
                <a:solidFill>
                  <a:srgbClr val="FFFFFF"/>
                </a:solidFill>
                <a:latin typeface="Franklin Gothic Book"/>
                <a:cs typeface="Franklin Gothic Book"/>
              </a:rPr>
              <a:t>public procurement review </a:t>
            </a:r>
            <a:r>
              <a:rPr sz="1000" spc="-20" dirty="0">
                <a:solidFill>
                  <a:srgbClr val="FFFFFF"/>
                </a:solidFill>
                <a:latin typeface="Franklin Gothic Book"/>
                <a:cs typeface="Franklin Gothic Book"/>
              </a:rPr>
              <a:t>and  capacity </a:t>
            </a:r>
            <a:r>
              <a:rPr sz="1000" spc="-25" dirty="0">
                <a:solidFill>
                  <a:srgbClr val="FFFFFF"/>
                </a:solidFill>
                <a:latin typeface="Franklin Gothic Book"/>
                <a:cs typeface="Franklin Gothic Book"/>
              </a:rPr>
              <a:t>building </a:t>
            </a:r>
            <a:r>
              <a:rPr sz="1000" spc="-10" dirty="0">
                <a:solidFill>
                  <a:srgbClr val="FFFFFF"/>
                </a:solidFill>
                <a:latin typeface="Franklin Gothic Book"/>
                <a:cs typeface="Franklin Gothic Book"/>
              </a:rPr>
              <a:t>of </a:t>
            </a:r>
            <a:r>
              <a:rPr sz="1000" spc="-15" dirty="0">
                <a:solidFill>
                  <a:srgbClr val="FFFFFF"/>
                </a:solidFill>
                <a:latin typeface="Franklin Gothic Book"/>
                <a:cs typeface="Franklin Gothic Book"/>
              </a:rPr>
              <a:t>the</a:t>
            </a:r>
            <a:r>
              <a:rPr sz="1000" spc="-130" dirty="0">
                <a:solidFill>
                  <a:srgbClr val="FFFFFF"/>
                </a:solidFill>
                <a:latin typeface="Franklin Gothic Book"/>
                <a:cs typeface="Franklin Gothic Book"/>
              </a:rPr>
              <a:t> </a:t>
            </a:r>
            <a:r>
              <a:rPr sz="1000" spc="-25" dirty="0">
                <a:solidFill>
                  <a:srgbClr val="FFFFFF"/>
                </a:solidFill>
                <a:latin typeface="Franklin Gothic Book"/>
                <a:cs typeface="Franklin Gothic Book"/>
              </a:rPr>
              <a:t>remedial  system,</a:t>
            </a:r>
            <a:endParaRPr sz="1000" dirty="0">
              <a:latin typeface="Franklin Gothic Book"/>
              <a:cs typeface="Franklin Gothic Book"/>
            </a:endParaRPr>
          </a:p>
          <a:p>
            <a:pPr marL="300990" marR="621030" indent="-152400">
              <a:lnSpc>
                <a:spcPct val="100000"/>
              </a:lnSpc>
              <a:buAutoNum type="alphaLcParenR"/>
              <a:tabLst>
                <a:tab pos="301625" algn="l"/>
              </a:tabLst>
            </a:pPr>
            <a:r>
              <a:rPr sz="1000" spc="-25" dirty="0">
                <a:solidFill>
                  <a:srgbClr val="FFFFFF"/>
                </a:solidFill>
                <a:latin typeface="Franklin Gothic Book"/>
                <a:cs typeface="Franklin Gothic Book"/>
              </a:rPr>
              <a:t>procurement </a:t>
            </a:r>
            <a:r>
              <a:rPr sz="1000" spc="-20" dirty="0">
                <a:solidFill>
                  <a:srgbClr val="FFFFFF"/>
                </a:solidFill>
                <a:latin typeface="Franklin Gothic Book"/>
                <a:cs typeface="Franklin Gothic Book"/>
              </a:rPr>
              <a:t>function  </a:t>
            </a:r>
            <a:r>
              <a:rPr sz="1000" spc="-25" dirty="0">
                <a:solidFill>
                  <a:srgbClr val="FFFFFF"/>
                </a:solidFill>
                <a:latin typeface="Franklin Gothic Book"/>
                <a:cs typeface="Franklin Gothic Book"/>
              </a:rPr>
              <a:t>development</a:t>
            </a:r>
            <a:r>
              <a:rPr sz="1000" spc="-70" dirty="0">
                <a:solidFill>
                  <a:srgbClr val="FFFFFF"/>
                </a:solidFill>
                <a:latin typeface="Franklin Gothic Book"/>
                <a:cs typeface="Franklin Gothic Book"/>
              </a:rPr>
              <a:t> </a:t>
            </a:r>
            <a:r>
              <a:rPr sz="1000" spc="-25" dirty="0">
                <a:solidFill>
                  <a:srgbClr val="FFFFFF"/>
                </a:solidFill>
                <a:latin typeface="Franklin Gothic Book"/>
                <a:cs typeface="Franklin Gothic Book"/>
              </a:rPr>
              <a:t>activities.</a:t>
            </a:r>
            <a:endParaRPr sz="1000" dirty="0">
              <a:latin typeface="Franklin Gothic Book"/>
              <a:cs typeface="Franklin Gothic Boo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3F12254D-B813-6541-99CD-A0575CAD3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45259"/>
            <a:ext cx="7556500" cy="591649"/>
          </a:xfrm>
          <a:prstGeom prst="rect">
            <a:avLst/>
          </a:prstGeom>
        </p:spPr>
      </p:pic>
      <p:sp>
        <p:nvSpPr>
          <p:cNvPr id="130" name="object 130"/>
          <p:cNvSpPr txBox="1"/>
          <p:nvPr/>
        </p:nvSpPr>
        <p:spPr>
          <a:xfrm>
            <a:off x="4765942" y="1353185"/>
            <a:ext cx="2488628" cy="8783723"/>
          </a:xfrm>
          <a:prstGeom prst="rect">
            <a:avLst/>
          </a:prstGeom>
          <a:solidFill>
            <a:srgbClr val="00ACEE"/>
          </a:solidFill>
        </p:spPr>
        <p:txBody>
          <a:bodyPr vert="horz" wrap="square" lIns="0" tIns="135890" rIns="0" bIns="0" rtlCol="0">
            <a:noAutofit/>
          </a:bodyPr>
          <a:lstStyle/>
          <a:p>
            <a:pPr marL="116839" marR="592455">
              <a:lnSpc>
                <a:spcPts val="1600"/>
              </a:lnSpc>
              <a:spcBef>
                <a:spcPts val="1070"/>
              </a:spcBef>
            </a:pPr>
            <a:r>
              <a:rPr sz="1400" b="1" spc="-45" dirty="0">
                <a:solidFill>
                  <a:srgbClr val="FFFFFF"/>
                </a:solidFill>
                <a:latin typeface="ITC Franklin Gothic"/>
                <a:cs typeface="ITC Franklin Gothic"/>
              </a:rPr>
              <a:t>INTEGRITY,</a:t>
            </a:r>
            <a:r>
              <a:rPr sz="1400" b="1" spc="-195" dirty="0">
                <a:solidFill>
                  <a:srgbClr val="FFFFFF"/>
                </a:solidFill>
                <a:latin typeface="ITC Franklin Gothic"/>
                <a:cs typeface="ITC Franklin Gothic"/>
              </a:rPr>
              <a:t> </a:t>
            </a:r>
            <a:r>
              <a:rPr sz="1400" b="1" spc="-50" dirty="0">
                <a:solidFill>
                  <a:srgbClr val="FFFFFF"/>
                </a:solidFill>
                <a:latin typeface="ITC Franklin Gothic"/>
                <a:cs typeface="ITC Franklin Gothic"/>
              </a:rPr>
              <a:t>FAIRNESS,  </a:t>
            </a:r>
            <a:r>
              <a:rPr sz="1400" b="1" spc="-25" dirty="0">
                <a:solidFill>
                  <a:srgbClr val="FFFFFF"/>
                </a:solidFill>
                <a:latin typeface="ITC Franklin Gothic"/>
                <a:cs typeface="ITC Franklin Gothic"/>
              </a:rPr>
              <a:t>AND</a:t>
            </a:r>
            <a:r>
              <a:rPr sz="1400" b="1" spc="-80" dirty="0">
                <a:solidFill>
                  <a:srgbClr val="FFFFFF"/>
                </a:solidFill>
                <a:latin typeface="ITC Franklin Gothic"/>
                <a:cs typeface="ITC Franklin Gothic"/>
              </a:rPr>
              <a:t> </a:t>
            </a:r>
            <a:r>
              <a:rPr sz="1400" b="1" spc="-35" dirty="0">
                <a:solidFill>
                  <a:srgbClr val="FFFFFF"/>
                </a:solidFill>
                <a:latin typeface="ITC Franklin Gothic"/>
                <a:cs typeface="ITC Franklin Gothic"/>
              </a:rPr>
              <a:t>EFFICIENCY</a:t>
            </a:r>
            <a:endParaRPr sz="1400" dirty="0">
              <a:latin typeface="ITC Franklin Gothic"/>
              <a:cs typeface="ITC Franklin Gothic"/>
            </a:endParaRPr>
          </a:p>
          <a:p>
            <a:pPr marL="116839" marR="254000">
              <a:lnSpc>
                <a:spcPct val="101899"/>
              </a:lnSpc>
              <a:spcBef>
                <a:spcPts val="430"/>
              </a:spcBef>
            </a:pPr>
            <a:r>
              <a:rPr sz="900" b="1" spc="-15" dirty="0">
                <a:solidFill>
                  <a:srgbClr val="FFFFFF"/>
                </a:solidFill>
                <a:latin typeface="ITC Franklin Gothic"/>
                <a:cs typeface="ITC Franklin Gothic"/>
              </a:rPr>
              <a:t>The EBRD and </a:t>
            </a:r>
            <a:r>
              <a:rPr sz="900" b="1" spc="-20" dirty="0">
                <a:solidFill>
                  <a:srgbClr val="FFFFFF"/>
                </a:solidFill>
                <a:latin typeface="ITC Franklin Gothic"/>
                <a:cs typeface="ITC Franklin Gothic"/>
              </a:rPr>
              <a:t>UNCITRAL share their  understanding </a:t>
            </a:r>
            <a:r>
              <a:rPr sz="900" b="1" spc="-10" dirty="0">
                <a:solidFill>
                  <a:srgbClr val="FFFFFF"/>
                </a:solidFill>
                <a:latin typeface="ITC Franklin Gothic"/>
                <a:cs typeface="ITC Franklin Gothic"/>
              </a:rPr>
              <a:t>of </a:t>
            </a:r>
            <a:r>
              <a:rPr sz="900" b="1" spc="-20" dirty="0">
                <a:solidFill>
                  <a:srgbClr val="FFFFFF"/>
                </a:solidFill>
                <a:latin typeface="ITC Franklin Gothic"/>
                <a:cs typeface="ITC Franklin Gothic"/>
              </a:rPr>
              <a:t>public procurement</a:t>
            </a:r>
            <a:r>
              <a:rPr sz="900" b="1" spc="-135" dirty="0">
                <a:solidFill>
                  <a:srgbClr val="FFFFFF"/>
                </a:solidFill>
                <a:latin typeface="ITC Franklin Gothic"/>
                <a:cs typeface="ITC Franklin Gothic"/>
              </a:rPr>
              <a:t> </a:t>
            </a:r>
            <a:r>
              <a:rPr sz="900" b="1" spc="-20" dirty="0">
                <a:solidFill>
                  <a:srgbClr val="FFFFFF"/>
                </a:solidFill>
                <a:latin typeface="ITC Franklin Gothic"/>
                <a:cs typeface="ITC Franklin Gothic"/>
              </a:rPr>
              <a:t>core  principles.</a:t>
            </a:r>
            <a:endParaRPr sz="900" dirty="0">
              <a:latin typeface="ITC Franklin Gothic"/>
              <a:cs typeface="ITC Franklin Gothic"/>
            </a:endParaRPr>
          </a:p>
          <a:p>
            <a:pPr marL="247015" indent="-130810">
              <a:lnSpc>
                <a:spcPct val="100000"/>
              </a:lnSpc>
              <a:spcBef>
                <a:spcPts val="300"/>
              </a:spcBef>
              <a:buAutoNum type="arabicPeriod"/>
              <a:tabLst>
                <a:tab pos="247650" algn="l"/>
              </a:tabLst>
            </a:pPr>
            <a:r>
              <a:rPr sz="900" b="1" spc="-20" dirty="0">
                <a:solidFill>
                  <a:srgbClr val="FFFFFF"/>
                </a:solidFill>
                <a:latin typeface="ITC Franklin Gothic"/>
                <a:cs typeface="ITC Franklin Gothic"/>
              </a:rPr>
              <a:t>Accountability </a:t>
            </a:r>
            <a:r>
              <a:rPr sz="900" b="1" spc="-10" dirty="0">
                <a:solidFill>
                  <a:srgbClr val="FFFFFF"/>
                </a:solidFill>
                <a:latin typeface="ITC Franklin Gothic"/>
                <a:cs typeface="ITC Franklin Gothic"/>
              </a:rPr>
              <a:t>of </a:t>
            </a:r>
            <a:r>
              <a:rPr sz="900" b="1" spc="-20" dirty="0">
                <a:solidFill>
                  <a:srgbClr val="FFFFFF"/>
                </a:solidFill>
                <a:latin typeface="ITC Franklin Gothic"/>
                <a:cs typeface="ITC Franklin Gothic"/>
              </a:rPr>
              <a:t>public sector</a:t>
            </a:r>
            <a:r>
              <a:rPr sz="900" b="1" spc="-114" dirty="0">
                <a:solidFill>
                  <a:srgbClr val="FFFFFF"/>
                </a:solidFill>
                <a:latin typeface="ITC Franklin Gothic"/>
                <a:cs typeface="ITC Franklin Gothic"/>
              </a:rPr>
              <a:t> </a:t>
            </a:r>
            <a:r>
              <a:rPr sz="900" b="1" spc="-20" dirty="0">
                <a:solidFill>
                  <a:srgbClr val="FFFFFF"/>
                </a:solidFill>
                <a:latin typeface="ITC Franklin Gothic"/>
                <a:cs typeface="ITC Franklin Gothic"/>
              </a:rPr>
              <a:t>spending.</a:t>
            </a:r>
            <a:endParaRPr sz="900" dirty="0">
              <a:latin typeface="ITC Franklin Gothic"/>
              <a:cs typeface="ITC Franklin Gothic"/>
            </a:endParaRPr>
          </a:p>
          <a:p>
            <a:pPr marL="116839" marR="138430">
              <a:lnSpc>
                <a:spcPct val="101899"/>
              </a:lnSpc>
              <a:spcBef>
                <a:spcPts val="285"/>
              </a:spcBef>
              <a:buAutoNum type="arabicPeriod"/>
              <a:tabLst>
                <a:tab pos="244475" algn="l"/>
              </a:tabLst>
            </a:pPr>
            <a:r>
              <a:rPr lang="en-GB" sz="900" b="1" spc="-30" dirty="0">
                <a:solidFill>
                  <a:srgbClr val="FFFFFF"/>
                </a:solidFill>
                <a:latin typeface="ITC Franklin Gothic"/>
                <a:cs typeface="ITC Franklin Gothic"/>
              </a:rPr>
              <a:t> </a:t>
            </a:r>
            <a:r>
              <a:rPr sz="900" b="1" spc="-30" dirty="0">
                <a:solidFill>
                  <a:srgbClr val="FFFFFF"/>
                </a:solidFill>
                <a:latin typeface="ITC Franklin Gothic"/>
                <a:cs typeface="ITC Franklin Gothic"/>
              </a:rPr>
              <a:t>Integrity </a:t>
            </a:r>
            <a:r>
              <a:rPr sz="900" b="1" spc="-15" dirty="0">
                <a:solidFill>
                  <a:srgbClr val="FFFFFF"/>
                </a:solidFill>
                <a:latin typeface="ITC Franklin Gothic"/>
                <a:cs typeface="ITC Franklin Gothic"/>
              </a:rPr>
              <a:t>of </a:t>
            </a:r>
            <a:r>
              <a:rPr sz="900" b="1" spc="-20" dirty="0">
                <a:solidFill>
                  <a:srgbClr val="FFFFFF"/>
                </a:solidFill>
                <a:latin typeface="ITC Franklin Gothic"/>
                <a:cs typeface="ITC Franklin Gothic"/>
              </a:rPr>
              <a:t>the </a:t>
            </a:r>
            <a:r>
              <a:rPr sz="900" b="1" spc="-30" dirty="0">
                <a:solidFill>
                  <a:srgbClr val="FFFFFF"/>
                </a:solidFill>
                <a:latin typeface="ITC Franklin Gothic"/>
                <a:cs typeface="ITC Franklin Gothic"/>
              </a:rPr>
              <a:t>procurement process. </a:t>
            </a:r>
            <a:r>
              <a:rPr sz="900" spc="-30" dirty="0">
                <a:solidFill>
                  <a:srgbClr val="FFFFFF"/>
                </a:solidFill>
                <a:latin typeface="Franklin Gothic Book"/>
                <a:cs typeface="Franklin Gothic Book"/>
              </a:rPr>
              <a:t>The  </a:t>
            </a:r>
            <a:r>
              <a:rPr sz="900" spc="-25" dirty="0">
                <a:solidFill>
                  <a:srgbClr val="FFFFFF"/>
                </a:solidFill>
                <a:latin typeface="Franklin Gothic Book"/>
                <a:cs typeface="Franklin Gothic Book"/>
              </a:rPr>
              <a:t>legal</a:t>
            </a:r>
            <a:r>
              <a:rPr sz="900" spc="-65" dirty="0">
                <a:solidFill>
                  <a:srgbClr val="FFFFFF"/>
                </a:solidFill>
                <a:latin typeface="Franklin Gothic Book"/>
                <a:cs typeface="Franklin Gothic Book"/>
              </a:rPr>
              <a:t> </a:t>
            </a:r>
            <a:r>
              <a:rPr sz="900" spc="-30" dirty="0">
                <a:solidFill>
                  <a:srgbClr val="FFFFFF"/>
                </a:solidFill>
                <a:latin typeface="Franklin Gothic Book"/>
                <a:cs typeface="Franklin Gothic Book"/>
              </a:rPr>
              <a:t>framework</a:t>
            </a:r>
            <a:r>
              <a:rPr sz="900" spc="-65" dirty="0">
                <a:solidFill>
                  <a:srgbClr val="FFFFFF"/>
                </a:solidFill>
                <a:latin typeface="Franklin Gothic Book"/>
                <a:cs typeface="Franklin Gothic Book"/>
              </a:rPr>
              <a:t> </a:t>
            </a:r>
            <a:r>
              <a:rPr sz="900" spc="-25" dirty="0">
                <a:solidFill>
                  <a:srgbClr val="FFFFFF"/>
                </a:solidFill>
                <a:latin typeface="Franklin Gothic Book"/>
                <a:cs typeface="Franklin Gothic Book"/>
              </a:rPr>
              <a:t>should</a:t>
            </a:r>
            <a:r>
              <a:rPr sz="900" spc="-65" dirty="0">
                <a:solidFill>
                  <a:srgbClr val="FFFFFF"/>
                </a:solidFill>
                <a:latin typeface="Franklin Gothic Book"/>
                <a:cs typeface="Franklin Gothic Book"/>
              </a:rPr>
              <a:t> </a:t>
            </a:r>
            <a:r>
              <a:rPr sz="900" spc="-35" dirty="0">
                <a:solidFill>
                  <a:srgbClr val="FFFFFF"/>
                </a:solidFill>
                <a:latin typeface="Franklin Gothic Book"/>
                <a:cs typeface="Franklin Gothic Book"/>
              </a:rPr>
              <a:t>promote</a:t>
            </a:r>
            <a:r>
              <a:rPr sz="900" spc="-60" dirty="0">
                <a:solidFill>
                  <a:srgbClr val="FFFFFF"/>
                </a:solidFill>
                <a:latin typeface="Franklin Gothic Book"/>
                <a:cs typeface="Franklin Gothic Book"/>
              </a:rPr>
              <a:t> </a:t>
            </a:r>
            <a:r>
              <a:rPr sz="900" spc="-30" dirty="0">
                <a:solidFill>
                  <a:srgbClr val="FFFFFF"/>
                </a:solidFill>
                <a:latin typeface="Franklin Gothic Book"/>
                <a:cs typeface="Franklin Gothic Book"/>
              </a:rPr>
              <a:t>integrity</a:t>
            </a:r>
            <a:r>
              <a:rPr sz="900" spc="-65" dirty="0">
                <a:solidFill>
                  <a:srgbClr val="FFFFFF"/>
                </a:solidFill>
                <a:latin typeface="Franklin Gothic Book"/>
                <a:cs typeface="Franklin Gothic Book"/>
              </a:rPr>
              <a:t> </a:t>
            </a:r>
            <a:r>
              <a:rPr sz="900" spc="-30" dirty="0">
                <a:solidFill>
                  <a:srgbClr val="FFFFFF"/>
                </a:solidFill>
                <a:latin typeface="Franklin Gothic Book"/>
                <a:cs typeface="Franklin Gothic Book"/>
              </a:rPr>
              <a:t>among  </a:t>
            </a:r>
            <a:r>
              <a:rPr sz="900" spc="-20" dirty="0">
                <a:solidFill>
                  <a:srgbClr val="FFFFFF"/>
                </a:solidFill>
                <a:latin typeface="Franklin Gothic Book"/>
                <a:cs typeface="Franklin Gothic Book"/>
              </a:rPr>
              <a:t>the </a:t>
            </a:r>
            <a:r>
              <a:rPr sz="900" spc="-30" dirty="0">
                <a:solidFill>
                  <a:srgbClr val="FFFFFF"/>
                </a:solidFill>
                <a:latin typeface="Franklin Gothic Book"/>
                <a:cs typeface="Franklin Gothic Book"/>
              </a:rPr>
              <a:t>procurement function, transparency in  delivering government </a:t>
            </a:r>
            <a:r>
              <a:rPr sz="900" spc="-25" dirty="0">
                <a:solidFill>
                  <a:srgbClr val="FFFFFF"/>
                </a:solidFill>
                <a:latin typeface="Franklin Gothic Book"/>
                <a:cs typeface="Franklin Gothic Book"/>
              </a:rPr>
              <a:t>policy </a:t>
            </a:r>
            <a:r>
              <a:rPr sz="900" spc="-20" dirty="0">
                <a:solidFill>
                  <a:srgbClr val="FFFFFF"/>
                </a:solidFill>
                <a:latin typeface="Franklin Gothic Book"/>
                <a:cs typeface="Franklin Gothic Book"/>
              </a:rPr>
              <a:t>and </a:t>
            </a:r>
            <a:r>
              <a:rPr sz="900" spc="-30" dirty="0">
                <a:solidFill>
                  <a:srgbClr val="FFFFFF"/>
                </a:solidFill>
                <a:latin typeface="Franklin Gothic Book"/>
                <a:cs typeface="Franklin Gothic Book"/>
              </a:rPr>
              <a:t>value </a:t>
            </a:r>
            <a:r>
              <a:rPr sz="900" spc="-40" dirty="0">
                <a:solidFill>
                  <a:srgbClr val="FFFFFF"/>
                </a:solidFill>
                <a:latin typeface="Franklin Gothic Book"/>
                <a:cs typeface="Franklin Gothic Book"/>
              </a:rPr>
              <a:t>for  </a:t>
            </a:r>
            <a:r>
              <a:rPr sz="900" spc="-35" dirty="0">
                <a:solidFill>
                  <a:srgbClr val="FFFFFF"/>
                </a:solidFill>
                <a:latin typeface="Franklin Gothic Book"/>
                <a:cs typeface="Franklin Gothic Book"/>
              </a:rPr>
              <a:t>money.</a:t>
            </a:r>
            <a:endParaRPr sz="900" dirty="0">
              <a:latin typeface="Franklin Gothic Book"/>
              <a:cs typeface="Franklin Gothic Book"/>
            </a:endParaRPr>
          </a:p>
          <a:p>
            <a:pPr marL="116839" marR="91440">
              <a:lnSpc>
                <a:spcPct val="101899"/>
              </a:lnSpc>
              <a:spcBef>
                <a:spcPts val="284"/>
              </a:spcBef>
              <a:buAutoNum type="arabicPeriod"/>
              <a:tabLst>
                <a:tab pos="244475" algn="l"/>
              </a:tabLst>
            </a:pPr>
            <a:r>
              <a:rPr lang="en-GB" sz="900" b="1" spc="-30" dirty="0">
                <a:solidFill>
                  <a:srgbClr val="FFFFFF"/>
                </a:solidFill>
                <a:latin typeface="ITC Franklin Gothic"/>
                <a:cs typeface="ITC Franklin Gothic"/>
              </a:rPr>
              <a:t> </a:t>
            </a:r>
            <a:r>
              <a:rPr sz="900" b="1" spc="-30" dirty="0">
                <a:solidFill>
                  <a:srgbClr val="FFFFFF"/>
                </a:solidFill>
                <a:latin typeface="ITC Franklin Gothic"/>
                <a:cs typeface="ITC Franklin Gothic"/>
              </a:rPr>
              <a:t>Adequate level </a:t>
            </a:r>
            <a:r>
              <a:rPr sz="900" b="1" spc="-15" dirty="0">
                <a:solidFill>
                  <a:srgbClr val="FFFFFF"/>
                </a:solidFill>
                <a:latin typeface="ITC Franklin Gothic"/>
                <a:cs typeface="ITC Franklin Gothic"/>
              </a:rPr>
              <a:t>of </a:t>
            </a:r>
            <a:r>
              <a:rPr sz="900" b="1" spc="-35" dirty="0">
                <a:solidFill>
                  <a:srgbClr val="FFFFFF"/>
                </a:solidFill>
                <a:latin typeface="ITC Franklin Gothic"/>
                <a:cs typeface="ITC Franklin Gothic"/>
              </a:rPr>
              <a:t>transparency. </a:t>
            </a:r>
            <a:r>
              <a:rPr sz="900" spc="-25" dirty="0">
                <a:solidFill>
                  <a:srgbClr val="FFFFFF"/>
                </a:solidFill>
                <a:latin typeface="Franklin Gothic Book"/>
                <a:cs typeface="Franklin Gothic Book"/>
              </a:rPr>
              <a:t>For </a:t>
            </a:r>
            <a:r>
              <a:rPr sz="900" spc="-30" dirty="0">
                <a:solidFill>
                  <a:srgbClr val="FFFFFF"/>
                </a:solidFill>
                <a:latin typeface="Franklin Gothic Book"/>
                <a:cs typeface="Franklin Gothic Book"/>
              </a:rPr>
              <a:t>public  procurement</a:t>
            </a:r>
            <a:r>
              <a:rPr sz="900" spc="-70" dirty="0">
                <a:solidFill>
                  <a:srgbClr val="FFFFFF"/>
                </a:solidFill>
                <a:latin typeface="Franklin Gothic Book"/>
                <a:cs typeface="Franklin Gothic Book"/>
              </a:rPr>
              <a:t> </a:t>
            </a:r>
            <a:r>
              <a:rPr sz="900" spc="-25" dirty="0">
                <a:solidFill>
                  <a:srgbClr val="FFFFFF"/>
                </a:solidFill>
                <a:latin typeface="Franklin Gothic Book"/>
                <a:cs typeface="Franklin Gothic Book"/>
              </a:rPr>
              <a:t>to</a:t>
            </a:r>
            <a:r>
              <a:rPr sz="900" spc="-70" dirty="0">
                <a:solidFill>
                  <a:srgbClr val="FFFFFF"/>
                </a:solidFill>
                <a:latin typeface="Franklin Gothic Book"/>
                <a:cs typeface="Franklin Gothic Book"/>
              </a:rPr>
              <a:t> </a:t>
            </a:r>
            <a:r>
              <a:rPr sz="900" spc="-15" dirty="0">
                <a:solidFill>
                  <a:srgbClr val="FFFFFF"/>
                </a:solidFill>
                <a:latin typeface="Franklin Gothic Book"/>
                <a:cs typeface="Franklin Gothic Book"/>
              </a:rPr>
              <a:t>be</a:t>
            </a:r>
            <a:r>
              <a:rPr sz="900" spc="-70" dirty="0">
                <a:solidFill>
                  <a:srgbClr val="FFFFFF"/>
                </a:solidFill>
                <a:latin typeface="Franklin Gothic Book"/>
                <a:cs typeface="Franklin Gothic Book"/>
              </a:rPr>
              <a:t> </a:t>
            </a:r>
            <a:r>
              <a:rPr sz="900" spc="-30" dirty="0">
                <a:solidFill>
                  <a:srgbClr val="FFFFFF"/>
                </a:solidFill>
                <a:latin typeface="Franklin Gothic Book"/>
                <a:cs typeface="Franklin Gothic Book"/>
              </a:rPr>
              <a:t>acceptable</a:t>
            </a:r>
            <a:r>
              <a:rPr sz="900" spc="-70" dirty="0">
                <a:solidFill>
                  <a:srgbClr val="FFFFFF"/>
                </a:solidFill>
                <a:latin typeface="Franklin Gothic Book"/>
                <a:cs typeface="Franklin Gothic Book"/>
              </a:rPr>
              <a:t> </a:t>
            </a:r>
            <a:r>
              <a:rPr sz="900" spc="-25" dirty="0">
                <a:solidFill>
                  <a:srgbClr val="FFFFFF"/>
                </a:solidFill>
                <a:latin typeface="Franklin Gothic Book"/>
                <a:cs typeface="Franklin Gothic Book"/>
              </a:rPr>
              <a:t>by</a:t>
            </a:r>
            <a:r>
              <a:rPr sz="900" spc="-70" dirty="0">
                <a:solidFill>
                  <a:srgbClr val="FFFFFF"/>
                </a:solidFill>
                <a:latin typeface="Franklin Gothic Book"/>
                <a:cs typeface="Franklin Gothic Book"/>
              </a:rPr>
              <a:t> </a:t>
            </a:r>
            <a:r>
              <a:rPr sz="900" spc="-20" dirty="0">
                <a:solidFill>
                  <a:srgbClr val="FFFFFF"/>
                </a:solidFill>
                <a:latin typeface="Franklin Gothic Book"/>
                <a:cs typeface="Franklin Gothic Book"/>
              </a:rPr>
              <a:t>all</a:t>
            </a:r>
            <a:r>
              <a:rPr sz="900" spc="-65" dirty="0">
                <a:solidFill>
                  <a:srgbClr val="FFFFFF"/>
                </a:solidFill>
                <a:latin typeface="Franklin Gothic Book"/>
                <a:cs typeface="Franklin Gothic Book"/>
              </a:rPr>
              <a:t> </a:t>
            </a:r>
            <a:r>
              <a:rPr sz="900" spc="-30" dirty="0">
                <a:solidFill>
                  <a:srgbClr val="FFFFFF"/>
                </a:solidFill>
                <a:latin typeface="Franklin Gothic Book"/>
                <a:cs typeface="Franklin Gothic Book"/>
              </a:rPr>
              <a:t>stakeholders  </a:t>
            </a:r>
            <a:r>
              <a:rPr sz="900" spc="-15" dirty="0">
                <a:solidFill>
                  <a:srgbClr val="FFFFFF"/>
                </a:solidFill>
                <a:latin typeface="Franklin Gothic Book"/>
                <a:cs typeface="Franklin Gothic Book"/>
              </a:rPr>
              <a:t>it </a:t>
            </a:r>
            <a:r>
              <a:rPr sz="900" spc="-25" dirty="0">
                <a:solidFill>
                  <a:srgbClr val="FFFFFF"/>
                </a:solidFill>
                <a:latin typeface="Franklin Gothic Book"/>
                <a:cs typeface="Franklin Gothic Book"/>
              </a:rPr>
              <a:t>should </a:t>
            </a:r>
            <a:r>
              <a:rPr sz="900" spc="-15" dirty="0">
                <a:solidFill>
                  <a:srgbClr val="FFFFFF"/>
                </a:solidFill>
                <a:latin typeface="Franklin Gothic Book"/>
                <a:cs typeface="Franklin Gothic Book"/>
              </a:rPr>
              <a:t>be </a:t>
            </a:r>
            <a:r>
              <a:rPr sz="900" spc="-30" dirty="0">
                <a:solidFill>
                  <a:srgbClr val="FFFFFF"/>
                </a:solidFill>
                <a:latin typeface="Franklin Gothic Book"/>
                <a:cs typeface="Franklin Gothic Book"/>
              </a:rPr>
              <a:t>regarded </a:t>
            </a:r>
            <a:r>
              <a:rPr sz="900" spc="-15" dirty="0">
                <a:solidFill>
                  <a:srgbClr val="FFFFFF"/>
                </a:solidFill>
                <a:latin typeface="Franklin Gothic Book"/>
                <a:cs typeface="Franklin Gothic Book"/>
              </a:rPr>
              <a:t>as </a:t>
            </a:r>
            <a:r>
              <a:rPr sz="900" spc="-30" dirty="0">
                <a:solidFill>
                  <a:srgbClr val="FFFFFF"/>
                </a:solidFill>
                <a:latin typeface="Franklin Gothic Book"/>
                <a:cs typeface="Franklin Gothic Book"/>
              </a:rPr>
              <a:t>public, transparent, and  objective. </a:t>
            </a:r>
            <a:r>
              <a:rPr sz="900" spc="-25" dirty="0">
                <a:solidFill>
                  <a:srgbClr val="FFFFFF"/>
                </a:solidFill>
                <a:latin typeface="Franklin Gothic Book"/>
                <a:cs typeface="Franklin Gothic Book"/>
              </a:rPr>
              <a:t>Any </a:t>
            </a:r>
            <a:r>
              <a:rPr sz="900" spc="-30" dirty="0">
                <a:solidFill>
                  <a:srgbClr val="FFFFFF"/>
                </a:solidFill>
                <a:latin typeface="Franklin Gothic Book"/>
                <a:cs typeface="Franklin Gothic Book"/>
              </a:rPr>
              <a:t>suggestion </a:t>
            </a:r>
            <a:r>
              <a:rPr sz="900" spc="-15" dirty="0">
                <a:solidFill>
                  <a:srgbClr val="FFFFFF"/>
                </a:solidFill>
                <a:latin typeface="Franklin Gothic Book"/>
                <a:cs typeface="Franklin Gothic Book"/>
              </a:rPr>
              <a:t>of an </a:t>
            </a:r>
            <a:r>
              <a:rPr sz="900" spc="-30" dirty="0">
                <a:solidFill>
                  <a:srgbClr val="FFFFFF"/>
                </a:solidFill>
                <a:latin typeface="Franklin Gothic Book"/>
                <a:cs typeface="Franklin Gothic Book"/>
              </a:rPr>
              <a:t>un-disclosed  resolution </a:t>
            </a:r>
            <a:r>
              <a:rPr sz="900" spc="-25" dirty="0">
                <a:solidFill>
                  <a:srgbClr val="FFFFFF"/>
                </a:solidFill>
                <a:latin typeface="Franklin Gothic Book"/>
                <a:cs typeface="Franklin Gothic Book"/>
              </a:rPr>
              <a:t>must </a:t>
            </a:r>
            <a:r>
              <a:rPr sz="900" spc="-15" dirty="0">
                <a:solidFill>
                  <a:srgbClr val="FFFFFF"/>
                </a:solidFill>
                <a:latin typeface="Franklin Gothic Book"/>
                <a:cs typeface="Franklin Gothic Book"/>
              </a:rPr>
              <a:t>be</a:t>
            </a:r>
            <a:r>
              <a:rPr sz="900" spc="-114" dirty="0">
                <a:solidFill>
                  <a:srgbClr val="FFFFFF"/>
                </a:solidFill>
                <a:latin typeface="Franklin Gothic Book"/>
                <a:cs typeface="Franklin Gothic Book"/>
              </a:rPr>
              <a:t> </a:t>
            </a:r>
            <a:r>
              <a:rPr sz="900" spc="-30" dirty="0">
                <a:solidFill>
                  <a:srgbClr val="FFFFFF"/>
                </a:solidFill>
                <a:latin typeface="Franklin Gothic Book"/>
                <a:cs typeface="Franklin Gothic Book"/>
              </a:rPr>
              <a:t>avoided.</a:t>
            </a:r>
            <a:endParaRPr sz="900" dirty="0">
              <a:latin typeface="Franklin Gothic Book"/>
              <a:cs typeface="Franklin Gothic Book"/>
            </a:endParaRPr>
          </a:p>
          <a:p>
            <a:pPr marL="116839" marR="246379">
              <a:lnSpc>
                <a:spcPct val="101899"/>
              </a:lnSpc>
              <a:spcBef>
                <a:spcPts val="280"/>
              </a:spcBef>
              <a:buAutoNum type="arabicPeriod"/>
              <a:tabLst>
                <a:tab pos="247650" algn="l"/>
              </a:tabLst>
            </a:pPr>
            <a:r>
              <a:rPr lang="en-GB" sz="900" b="1" spc="-20" dirty="0">
                <a:solidFill>
                  <a:srgbClr val="FFFFFF"/>
                </a:solidFill>
                <a:latin typeface="ITC Franklin Gothic"/>
                <a:cs typeface="ITC Franklin Gothic"/>
              </a:rPr>
              <a:t> </a:t>
            </a:r>
            <a:r>
              <a:rPr sz="900" b="1" spc="-20" dirty="0">
                <a:solidFill>
                  <a:srgbClr val="FFFFFF"/>
                </a:solidFill>
                <a:latin typeface="ITC Franklin Gothic"/>
                <a:cs typeface="ITC Franklin Gothic"/>
              </a:rPr>
              <a:t>Enabled competition. </a:t>
            </a:r>
            <a:r>
              <a:rPr sz="900" spc="-10" dirty="0">
                <a:solidFill>
                  <a:srgbClr val="FFFFFF"/>
                </a:solidFill>
                <a:latin typeface="Franklin Gothic Book"/>
                <a:cs typeface="Franklin Gothic Book"/>
              </a:rPr>
              <a:t>As </a:t>
            </a:r>
            <a:r>
              <a:rPr sz="900" dirty="0">
                <a:solidFill>
                  <a:srgbClr val="FFFFFF"/>
                </a:solidFill>
                <a:latin typeface="Franklin Gothic Book"/>
                <a:cs typeface="Franklin Gothic Book"/>
              </a:rPr>
              <a:t>a </a:t>
            </a:r>
            <a:r>
              <a:rPr sz="900" spc="-20" dirty="0">
                <a:solidFill>
                  <a:srgbClr val="FFFFFF"/>
                </a:solidFill>
                <a:latin typeface="Franklin Gothic Book"/>
                <a:cs typeface="Franklin Gothic Book"/>
              </a:rPr>
              <a:t>general rule,  tenders</a:t>
            </a:r>
            <a:r>
              <a:rPr sz="900" spc="-50" dirty="0">
                <a:solidFill>
                  <a:srgbClr val="FFFFFF"/>
                </a:solidFill>
                <a:latin typeface="Franklin Gothic Book"/>
                <a:cs typeface="Franklin Gothic Book"/>
              </a:rPr>
              <a:t> </a:t>
            </a:r>
            <a:r>
              <a:rPr sz="900" spc="-15" dirty="0">
                <a:solidFill>
                  <a:srgbClr val="FFFFFF"/>
                </a:solidFill>
                <a:latin typeface="Franklin Gothic Book"/>
                <a:cs typeface="Franklin Gothic Book"/>
              </a:rPr>
              <a:t>and</a:t>
            </a:r>
            <a:r>
              <a:rPr sz="900" spc="-45" dirty="0">
                <a:solidFill>
                  <a:srgbClr val="FFFFFF"/>
                </a:solidFill>
                <a:latin typeface="Franklin Gothic Book"/>
                <a:cs typeface="Franklin Gothic Book"/>
              </a:rPr>
              <a:t> </a:t>
            </a:r>
            <a:r>
              <a:rPr sz="900" spc="-20" dirty="0">
                <a:solidFill>
                  <a:srgbClr val="FFFFFF"/>
                </a:solidFill>
                <a:latin typeface="Franklin Gothic Book"/>
                <a:cs typeface="Franklin Gothic Book"/>
              </a:rPr>
              <a:t>tenderers</a:t>
            </a:r>
            <a:r>
              <a:rPr sz="900" spc="-45" dirty="0">
                <a:solidFill>
                  <a:srgbClr val="FFFFFF"/>
                </a:solidFill>
                <a:latin typeface="Franklin Gothic Book"/>
                <a:cs typeface="Franklin Gothic Book"/>
              </a:rPr>
              <a:t> </a:t>
            </a:r>
            <a:r>
              <a:rPr sz="900" spc="-20" dirty="0">
                <a:solidFill>
                  <a:srgbClr val="FFFFFF"/>
                </a:solidFill>
                <a:latin typeface="Franklin Gothic Book"/>
                <a:cs typeface="Franklin Gothic Book"/>
              </a:rPr>
              <a:t>should</a:t>
            </a:r>
            <a:r>
              <a:rPr sz="900" spc="-45" dirty="0">
                <a:solidFill>
                  <a:srgbClr val="FFFFFF"/>
                </a:solidFill>
                <a:latin typeface="Franklin Gothic Book"/>
                <a:cs typeface="Franklin Gothic Book"/>
              </a:rPr>
              <a:t> </a:t>
            </a:r>
            <a:r>
              <a:rPr sz="900" spc="-10" dirty="0">
                <a:solidFill>
                  <a:srgbClr val="FFFFFF"/>
                </a:solidFill>
                <a:latin typeface="Franklin Gothic Book"/>
                <a:cs typeface="Franklin Gothic Book"/>
              </a:rPr>
              <a:t>be</a:t>
            </a:r>
            <a:r>
              <a:rPr sz="900" spc="-45" dirty="0">
                <a:solidFill>
                  <a:srgbClr val="FFFFFF"/>
                </a:solidFill>
                <a:latin typeface="Franklin Gothic Book"/>
                <a:cs typeface="Franklin Gothic Book"/>
              </a:rPr>
              <a:t> </a:t>
            </a:r>
            <a:r>
              <a:rPr sz="900" spc="-20" dirty="0">
                <a:solidFill>
                  <a:srgbClr val="FFFFFF"/>
                </a:solidFill>
                <a:latin typeface="Franklin Gothic Book"/>
                <a:cs typeface="Franklin Gothic Book"/>
              </a:rPr>
              <a:t>given</a:t>
            </a:r>
            <a:r>
              <a:rPr sz="900" spc="-45" dirty="0">
                <a:solidFill>
                  <a:srgbClr val="FFFFFF"/>
                </a:solidFill>
                <a:latin typeface="Franklin Gothic Book"/>
                <a:cs typeface="Franklin Gothic Book"/>
              </a:rPr>
              <a:t> </a:t>
            </a:r>
            <a:r>
              <a:rPr sz="900" spc="-25" dirty="0">
                <a:solidFill>
                  <a:srgbClr val="FFFFFF"/>
                </a:solidFill>
                <a:latin typeface="Franklin Gothic Book"/>
                <a:cs typeface="Franklin Gothic Book"/>
              </a:rPr>
              <a:t>equal  </a:t>
            </a:r>
            <a:r>
              <a:rPr sz="900" spc="-20" dirty="0">
                <a:solidFill>
                  <a:srgbClr val="FFFFFF"/>
                </a:solidFill>
                <a:latin typeface="Franklin Gothic Book"/>
                <a:cs typeface="Franklin Gothic Book"/>
              </a:rPr>
              <a:t>treatment, without regard to </a:t>
            </a:r>
            <a:r>
              <a:rPr sz="900" spc="-25" dirty="0">
                <a:solidFill>
                  <a:srgbClr val="FFFFFF"/>
                </a:solidFill>
                <a:latin typeface="Franklin Gothic Book"/>
                <a:cs typeface="Franklin Gothic Book"/>
              </a:rPr>
              <a:t>nationality,  residency, </a:t>
            </a:r>
            <a:r>
              <a:rPr sz="900" spc="-10" dirty="0">
                <a:solidFill>
                  <a:srgbClr val="FFFFFF"/>
                </a:solidFill>
                <a:latin typeface="Franklin Gothic Book"/>
                <a:cs typeface="Franklin Gothic Book"/>
              </a:rPr>
              <a:t>or </a:t>
            </a:r>
            <a:r>
              <a:rPr sz="900" spc="-20" dirty="0">
                <a:solidFill>
                  <a:srgbClr val="FFFFFF"/>
                </a:solidFill>
                <a:latin typeface="Franklin Gothic Book"/>
                <a:cs typeface="Franklin Gothic Book"/>
              </a:rPr>
              <a:t>political</a:t>
            </a:r>
            <a:r>
              <a:rPr sz="900" spc="-90" dirty="0">
                <a:solidFill>
                  <a:srgbClr val="FFFFFF"/>
                </a:solidFill>
                <a:latin typeface="Franklin Gothic Book"/>
                <a:cs typeface="Franklin Gothic Book"/>
              </a:rPr>
              <a:t> </a:t>
            </a:r>
            <a:r>
              <a:rPr sz="900" spc="-25" dirty="0">
                <a:solidFill>
                  <a:srgbClr val="FFFFFF"/>
                </a:solidFill>
                <a:latin typeface="Franklin Gothic Book"/>
                <a:cs typeface="Franklin Gothic Book"/>
              </a:rPr>
              <a:t>affiliation.</a:t>
            </a:r>
            <a:endParaRPr sz="900" dirty="0">
              <a:latin typeface="Franklin Gothic Book"/>
              <a:cs typeface="Franklin Gothic Book"/>
            </a:endParaRPr>
          </a:p>
          <a:p>
            <a:pPr marL="116839" marR="178435">
              <a:lnSpc>
                <a:spcPct val="101899"/>
              </a:lnSpc>
              <a:spcBef>
                <a:spcPts val="285"/>
              </a:spcBef>
              <a:buAutoNum type="arabicPeriod"/>
              <a:tabLst>
                <a:tab pos="247650" algn="l"/>
              </a:tabLst>
            </a:pPr>
            <a:r>
              <a:rPr lang="en-GB" sz="900" b="1" spc="-25" dirty="0">
                <a:solidFill>
                  <a:srgbClr val="FFFFFF"/>
                </a:solidFill>
                <a:latin typeface="ITC Franklin Gothic"/>
                <a:cs typeface="ITC Franklin Gothic"/>
              </a:rPr>
              <a:t> </a:t>
            </a:r>
            <a:r>
              <a:rPr sz="900" b="1" spc="-25" dirty="0">
                <a:solidFill>
                  <a:srgbClr val="FFFFFF"/>
                </a:solidFill>
                <a:latin typeface="ITC Franklin Gothic"/>
                <a:cs typeface="ITC Franklin Gothic"/>
              </a:rPr>
              <a:t>Economy </a:t>
            </a:r>
            <a:r>
              <a:rPr sz="900" b="1" spc="-10" dirty="0">
                <a:solidFill>
                  <a:srgbClr val="FFFFFF"/>
                </a:solidFill>
                <a:latin typeface="ITC Franklin Gothic"/>
                <a:cs typeface="ITC Franklin Gothic"/>
              </a:rPr>
              <a:t>in </a:t>
            </a:r>
            <a:r>
              <a:rPr sz="900" b="1" spc="-15" dirty="0">
                <a:solidFill>
                  <a:srgbClr val="FFFFFF"/>
                </a:solidFill>
                <a:latin typeface="ITC Franklin Gothic"/>
                <a:cs typeface="ITC Franklin Gothic"/>
              </a:rPr>
              <a:t>the </a:t>
            </a:r>
            <a:r>
              <a:rPr sz="900" b="1" spc="-20" dirty="0">
                <a:solidFill>
                  <a:srgbClr val="FFFFFF"/>
                </a:solidFill>
                <a:latin typeface="ITC Franklin Gothic"/>
                <a:cs typeface="ITC Franklin Gothic"/>
              </a:rPr>
              <a:t>procurement process.  </a:t>
            </a:r>
            <a:r>
              <a:rPr sz="900" spc="-20" dirty="0">
                <a:solidFill>
                  <a:srgbClr val="FFFFFF"/>
                </a:solidFill>
                <a:latin typeface="Franklin Gothic Book"/>
                <a:cs typeface="Franklin Gothic Book"/>
              </a:rPr>
              <a:t>The </a:t>
            </a:r>
            <a:r>
              <a:rPr sz="900" spc="-30" dirty="0">
                <a:solidFill>
                  <a:srgbClr val="FFFFFF"/>
                </a:solidFill>
                <a:latin typeface="Franklin Gothic Book"/>
                <a:cs typeface="Franklin Gothic Book"/>
              </a:rPr>
              <a:t>law </a:t>
            </a:r>
            <a:r>
              <a:rPr sz="900" spc="-25" dirty="0">
                <a:solidFill>
                  <a:srgbClr val="FFFFFF"/>
                </a:solidFill>
                <a:latin typeface="Franklin Gothic Book"/>
                <a:cs typeface="Franklin Gothic Book"/>
              </a:rPr>
              <a:t>should enable public </a:t>
            </a:r>
            <a:r>
              <a:rPr sz="900" spc="-30" dirty="0">
                <a:solidFill>
                  <a:srgbClr val="FFFFFF"/>
                </a:solidFill>
                <a:latin typeface="Franklin Gothic Book"/>
                <a:cs typeface="Franklin Gothic Book"/>
              </a:rPr>
              <a:t>procurement </a:t>
            </a:r>
            <a:r>
              <a:rPr sz="900" spc="-25" dirty="0">
                <a:solidFill>
                  <a:srgbClr val="FFFFFF"/>
                </a:solidFill>
                <a:latin typeface="Franklin Gothic Book"/>
                <a:cs typeface="Franklin Gothic Book"/>
              </a:rPr>
              <a:t>to  </a:t>
            </a:r>
            <a:r>
              <a:rPr sz="900" spc="-15" dirty="0">
                <a:solidFill>
                  <a:srgbClr val="FFFFFF"/>
                </a:solidFill>
                <a:latin typeface="Franklin Gothic Book"/>
                <a:cs typeface="Franklin Gothic Book"/>
              </a:rPr>
              <a:t>be</a:t>
            </a:r>
            <a:r>
              <a:rPr sz="900" spc="-60" dirty="0">
                <a:solidFill>
                  <a:srgbClr val="FFFFFF"/>
                </a:solidFill>
                <a:latin typeface="Franklin Gothic Book"/>
                <a:cs typeface="Franklin Gothic Book"/>
              </a:rPr>
              <a:t> </a:t>
            </a:r>
            <a:r>
              <a:rPr sz="900" spc="-30" dirty="0">
                <a:solidFill>
                  <a:srgbClr val="FFFFFF"/>
                </a:solidFill>
                <a:latin typeface="Franklin Gothic Book"/>
                <a:cs typeface="Franklin Gothic Book"/>
              </a:rPr>
              <a:t>accomplished</a:t>
            </a:r>
            <a:r>
              <a:rPr sz="900" spc="-55" dirty="0">
                <a:solidFill>
                  <a:srgbClr val="FFFFFF"/>
                </a:solidFill>
                <a:latin typeface="Franklin Gothic Book"/>
                <a:cs typeface="Franklin Gothic Book"/>
              </a:rPr>
              <a:t> </a:t>
            </a:r>
            <a:r>
              <a:rPr sz="900" spc="-35" dirty="0">
                <a:solidFill>
                  <a:srgbClr val="FFFFFF"/>
                </a:solidFill>
                <a:latin typeface="Franklin Gothic Book"/>
                <a:cs typeface="Franklin Gothic Book"/>
              </a:rPr>
              <a:t>professionally</a:t>
            </a:r>
            <a:r>
              <a:rPr sz="900" spc="-60" dirty="0">
                <a:solidFill>
                  <a:srgbClr val="FFFFFF"/>
                </a:solidFill>
                <a:latin typeface="Franklin Gothic Book"/>
                <a:cs typeface="Franklin Gothic Book"/>
              </a:rPr>
              <a:t> </a:t>
            </a:r>
            <a:r>
              <a:rPr sz="900" spc="-15" dirty="0">
                <a:solidFill>
                  <a:srgbClr val="FFFFFF"/>
                </a:solidFill>
                <a:latin typeface="Franklin Gothic Book"/>
                <a:cs typeface="Franklin Gothic Book"/>
              </a:rPr>
              <a:t>in</a:t>
            </a:r>
            <a:r>
              <a:rPr sz="900" spc="-55" dirty="0">
                <a:solidFill>
                  <a:srgbClr val="FFFFFF"/>
                </a:solidFill>
                <a:latin typeface="Franklin Gothic Book"/>
                <a:cs typeface="Franklin Gothic Book"/>
              </a:rPr>
              <a:t> </a:t>
            </a:r>
            <a:r>
              <a:rPr sz="900" dirty="0">
                <a:solidFill>
                  <a:srgbClr val="FFFFFF"/>
                </a:solidFill>
                <a:latin typeface="Franklin Gothic Book"/>
                <a:cs typeface="Franklin Gothic Book"/>
              </a:rPr>
              <a:t>a</a:t>
            </a:r>
            <a:r>
              <a:rPr sz="900" spc="-55" dirty="0">
                <a:solidFill>
                  <a:srgbClr val="FFFFFF"/>
                </a:solidFill>
                <a:latin typeface="Franklin Gothic Book"/>
                <a:cs typeface="Franklin Gothic Book"/>
              </a:rPr>
              <a:t> </a:t>
            </a:r>
            <a:r>
              <a:rPr sz="900" spc="-30" dirty="0">
                <a:solidFill>
                  <a:srgbClr val="FFFFFF"/>
                </a:solidFill>
                <a:latin typeface="Franklin Gothic Book"/>
                <a:cs typeface="Franklin Gothic Book"/>
              </a:rPr>
              <a:t>reasonable  </a:t>
            </a:r>
            <a:r>
              <a:rPr sz="900" spc="-25" dirty="0">
                <a:solidFill>
                  <a:srgbClr val="FFFFFF"/>
                </a:solidFill>
                <a:latin typeface="Franklin Gothic Book"/>
                <a:cs typeface="Franklin Gothic Book"/>
              </a:rPr>
              <a:t>time.</a:t>
            </a:r>
            <a:endParaRPr sz="900" dirty="0">
              <a:latin typeface="Franklin Gothic Book"/>
              <a:cs typeface="Franklin Gothic Book"/>
            </a:endParaRPr>
          </a:p>
          <a:p>
            <a:pPr marL="116839" marR="132080">
              <a:lnSpc>
                <a:spcPct val="101899"/>
              </a:lnSpc>
              <a:spcBef>
                <a:spcPts val="280"/>
              </a:spcBef>
              <a:buAutoNum type="arabicPeriod"/>
              <a:tabLst>
                <a:tab pos="247650" algn="l"/>
              </a:tabLst>
            </a:pPr>
            <a:r>
              <a:rPr lang="en-GB" sz="900" b="1" spc="-20" dirty="0">
                <a:solidFill>
                  <a:srgbClr val="FFFFFF"/>
                </a:solidFill>
                <a:latin typeface="ITC Franklin Gothic"/>
                <a:cs typeface="ITC Franklin Gothic"/>
              </a:rPr>
              <a:t> </a:t>
            </a:r>
            <a:r>
              <a:rPr sz="900" b="1" spc="-20" dirty="0">
                <a:solidFill>
                  <a:srgbClr val="FFFFFF"/>
                </a:solidFill>
                <a:latin typeface="ITC Franklin Gothic"/>
                <a:cs typeface="ITC Franklin Gothic"/>
              </a:rPr>
              <a:t>Promote efficiency </a:t>
            </a:r>
            <a:r>
              <a:rPr sz="900" b="1" spc="-10" dirty="0">
                <a:solidFill>
                  <a:srgbClr val="FFFFFF"/>
                </a:solidFill>
                <a:latin typeface="ITC Franklin Gothic"/>
                <a:cs typeface="ITC Franklin Gothic"/>
              </a:rPr>
              <a:t>of </a:t>
            </a:r>
            <a:r>
              <a:rPr sz="900" b="1" spc="-15" dirty="0">
                <a:solidFill>
                  <a:srgbClr val="FFFFFF"/>
                </a:solidFill>
                <a:latin typeface="ITC Franklin Gothic"/>
                <a:cs typeface="ITC Franklin Gothic"/>
              </a:rPr>
              <a:t>the </a:t>
            </a:r>
            <a:r>
              <a:rPr sz="900" b="1" spc="-20" dirty="0">
                <a:solidFill>
                  <a:srgbClr val="FFFFFF"/>
                </a:solidFill>
                <a:latin typeface="ITC Franklin Gothic"/>
                <a:cs typeface="ITC Franklin Gothic"/>
              </a:rPr>
              <a:t>public</a:t>
            </a:r>
            <a:r>
              <a:rPr sz="900" b="1" spc="-150" dirty="0">
                <a:solidFill>
                  <a:srgbClr val="FFFFFF"/>
                </a:solidFill>
                <a:latin typeface="ITC Franklin Gothic"/>
                <a:cs typeface="ITC Franklin Gothic"/>
              </a:rPr>
              <a:t> </a:t>
            </a:r>
            <a:r>
              <a:rPr sz="900" b="1" spc="-20" dirty="0">
                <a:solidFill>
                  <a:srgbClr val="FFFFFF"/>
                </a:solidFill>
                <a:latin typeface="ITC Franklin Gothic"/>
                <a:cs typeface="ITC Franklin Gothic"/>
              </a:rPr>
              <a:t>contract.  </a:t>
            </a:r>
            <a:r>
              <a:rPr sz="900" spc="-20" dirty="0">
                <a:solidFill>
                  <a:srgbClr val="FFFFFF"/>
                </a:solidFill>
                <a:latin typeface="Franklin Gothic Book"/>
                <a:cs typeface="Franklin Gothic Book"/>
              </a:rPr>
              <a:t>Sound programming </a:t>
            </a:r>
            <a:r>
              <a:rPr sz="900" spc="-15" dirty="0">
                <a:solidFill>
                  <a:srgbClr val="FFFFFF"/>
                </a:solidFill>
                <a:latin typeface="Franklin Gothic Book"/>
                <a:cs typeface="Franklin Gothic Book"/>
              </a:rPr>
              <a:t>and </a:t>
            </a:r>
            <a:r>
              <a:rPr sz="900" spc="-20" dirty="0">
                <a:solidFill>
                  <a:srgbClr val="FFFFFF"/>
                </a:solidFill>
                <a:latin typeface="Franklin Gothic Book"/>
                <a:cs typeface="Franklin Gothic Book"/>
              </a:rPr>
              <a:t>planning </a:t>
            </a:r>
            <a:r>
              <a:rPr sz="900" spc="-10" dirty="0">
                <a:solidFill>
                  <a:srgbClr val="FFFFFF"/>
                </a:solidFill>
                <a:latin typeface="Franklin Gothic Book"/>
                <a:cs typeface="Franklin Gothic Book"/>
              </a:rPr>
              <a:t>of  </a:t>
            </a:r>
            <a:r>
              <a:rPr sz="900" spc="-20" dirty="0">
                <a:solidFill>
                  <a:srgbClr val="FFFFFF"/>
                </a:solidFill>
                <a:latin typeface="Franklin Gothic Book"/>
                <a:cs typeface="Franklin Gothic Book"/>
              </a:rPr>
              <a:t>procurement </a:t>
            </a:r>
            <a:r>
              <a:rPr sz="900" spc="-10" dirty="0">
                <a:solidFill>
                  <a:srgbClr val="FFFFFF"/>
                </a:solidFill>
                <a:latin typeface="Franklin Gothic Book"/>
                <a:cs typeface="Franklin Gothic Book"/>
              </a:rPr>
              <a:t>is </a:t>
            </a:r>
            <a:r>
              <a:rPr sz="900" spc="-20" dirty="0">
                <a:solidFill>
                  <a:srgbClr val="FFFFFF"/>
                </a:solidFill>
                <a:latin typeface="Franklin Gothic Book"/>
                <a:cs typeface="Franklin Gothic Book"/>
              </a:rPr>
              <a:t>crucial to conclude </a:t>
            </a:r>
            <a:r>
              <a:rPr sz="900" dirty="0">
                <a:solidFill>
                  <a:srgbClr val="FFFFFF"/>
                </a:solidFill>
                <a:latin typeface="Franklin Gothic Book"/>
                <a:cs typeface="Franklin Gothic Book"/>
              </a:rPr>
              <a:t>a </a:t>
            </a:r>
            <a:r>
              <a:rPr sz="900" spc="-20" dirty="0">
                <a:solidFill>
                  <a:srgbClr val="FFFFFF"/>
                </a:solidFill>
                <a:latin typeface="Franklin Gothic Book"/>
                <a:cs typeface="Franklin Gothic Book"/>
              </a:rPr>
              <a:t>cost  effective </a:t>
            </a:r>
            <a:r>
              <a:rPr sz="900" spc="-15" dirty="0">
                <a:solidFill>
                  <a:srgbClr val="FFFFFF"/>
                </a:solidFill>
                <a:latin typeface="Franklin Gothic Book"/>
                <a:cs typeface="Franklin Gothic Book"/>
              </a:rPr>
              <a:t>and </a:t>
            </a:r>
            <a:r>
              <a:rPr sz="900" spc="-20" dirty="0">
                <a:solidFill>
                  <a:srgbClr val="FFFFFF"/>
                </a:solidFill>
                <a:latin typeface="Franklin Gothic Book"/>
                <a:cs typeface="Franklin Gothic Book"/>
              </a:rPr>
              <a:t>accurate public contract. Legal  </a:t>
            </a:r>
            <a:r>
              <a:rPr sz="900" spc="-25" dirty="0">
                <a:solidFill>
                  <a:srgbClr val="FFFFFF"/>
                </a:solidFill>
                <a:latin typeface="Franklin Gothic Book"/>
                <a:cs typeface="Franklin Gothic Book"/>
              </a:rPr>
              <a:t>framework </a:t>
            </a:r>
            <a:r>
              <a:rPr sz="900" spc="-20" dirty="0">
                <a:solidFill>
                  <a:srgbClr val="FFFFFF"/>
                </a:solidFill>
                <a:latin typeface="Franklin Gothic Book"/>
                <a:cs typeface="Franklin Gothic Book"/>
              </a:rPr>
              <a:t>should ensure </a:t>
            </a:r>
            <a:r>
              <a:rPr sz="900" spc="-15" dirty="0">
                <a:solidFill>
                  <a:srgbClr val="FFFFFF"/>
                </a:solidFill>
                <a:latin typeface="Franklin Gothic Book"/>
                <a:cs typeface="Franklin Gothic Book"/>
              </a:rPr>
              <a:t>that </a:t>
            </a:r>
            <a:r>
              <a:rPr sz="900" spc="-20" dirty="0">
                <a:solidFill>
                  <a:srgbClr val="FFFFFF"/>
                </a:solidFill>
                <a:latin typeface="Franklin Gothic Book"/>
                <a:cs typeface="Franklin Gothic Book"/>
              </a:rPr>
              <a:t>value for money  </a:t>
            </a:r>
            <a:r>
              <a:rPr sz="900" spc="-10" dirty="0">
                <a:solidFill>
                  <a:srgbClr val="FFFFFF"/>
                </a:solidFill>
                <a:latin typeface="Franklin Gothic Book"/>
                <a:cs typeface="Franklin Gothic Book"/>
              </a:rPr>
              <a:t>is </a:t>
            </a:r>
            <a:r>
              <a:rPr sz="900" spc="-25" dirty="0">
                <a:solidFill>
                  <a:srgbClr val="FFFFFF"/>
                </a:solidFill>
                <a:latin typeface="Franklin Gothic Book"/>
                <a:cs typeface="Franklin Gothic Book"/>
              </a:rPr>
              <a:t>achieved, </a:t>
            </a:r>
            <a:r>
              <a:rPr sz="900" spc="-15" dirty="0">
                <a:solidFill>
                  <a:srgbClr val="FFFFFF"/>
                </a:solidFill>
                <a:latin typeface="Franklin Gothic Book"/>
                <a:cs typeface="Franklin Gothic Book"/>
              </a:rPr>
              <a:t>and </a:t>
            </a:r>
            <a:r>
              <a:rPr sz="900" spc="-25" dirty="0">
                <a:solidFill>
                  <a:srgbClr val="FFFFFF"/>
                </a:solidFill>
                <a:latin typeface="Franklin Gothic Book"/>
                <a:cs typeface="Franklin Gothic Book"/>
              </a:rPr>
              <a:t>promote </a:t>
            </a:r>
            <a:r>
              <a:rPr sz="900" spc="-20" dirty="0">
                <a:solidFill>
                  <a:srgbClr val="FFFFFF"/>
                </a:solidFill>
                <a:latin typeface="Franklin Gothic Book"/>
                <a:cs typeface="Franklin Gothic Book"/>
              </a:rPr>
              <a:t>methods </a:t>
            </a:r>
            <a:r>
              <a:rPr sz="900" spc="-10" dirty="0">
                <a:solidFill>
                  <a:srgbClr val="FFFFFF"/>
                </a:solidFill>
                <a:latin typeface="Franklin Gothic Book"/>
                <a:cs typeface="Franklin Gothic Book"/>
              </a:rPr>
              <a:t>of </a:t>
            </a:r>
            <a:r>
              <a:rPr sz="900" spc="-25" dirty="0">
                <a:solidFill>
                  <a:srgbClr val="FFFFFF"/>
                </a:solidFill>
                <a:latin typeface="Franklin Gothic Book"/>
                <a:cs typeface="Franklin Gothic Book"/>
              </a:rPr>
              <a:t>tender  evaluation </a:t>
            </a:r>
            <a:r>
              <a:rPr sz="900" spc="-15" dirty="0">
                <a:solidFill>
                  <a:srgbClr val="FFFFFF"/>
                </a:solidFill>
                <a:latin typeface="Franklin Gothic Book"/>
                <a:cs typeface="Franklin Gothic Book"/>
              </a:rPr>
              <a:t>with </a:t>
            </a:r>
            <a:r>
              <a:rPr sz="900" spc="-20" dirty="0">
                <a:solidFill>
                  <a:srgbClr val="FFFFFF"/>
                </a:solidFill>
                <a:latin typeface="Franklin Gothic Book"/>
                <a:cs typeface="Franklin Gothic Book"/>
              </a:rPr>
              <a:t>regard to both </a:t>
            </a:r>
            <a:r>
              <a:rPr sz="900" spc="-15" dirty="0">
                <a:solidFill>
                  <a:srgbClr val="FFFFFF"/>
                </a:solidFill>
                <a:latin typeface="Franklin Gothic Book"/>
                <a:cs typeface="Franklin Gothic Book"/>
              </a:rPr>
              <a:t>the </a:t>
            </a:r>
            <a:r>
              <a:rPr sz="900" spc="-20" dirty="0">
                <a:solidFill>
                  <a:srgbClr val="FFFFFF"/>
                </a:solidFill>
                <a:latin typeface="Franklin Gothic Book"/>
                <a:cs typeface="Franklin Gothic Book"/>
              </a:rPr>
              <a:t>quality and  </a:t>
            </a:r>
            <a:r>
              <a:rPr sz="900" spc="-15" dirty="0">
                <a:solidFill>
                  <a:srgbClr val="FFFFFF"/>
                </a:solidFill>
                <a:latin typeface="Franklin Gothic Book"/>
                <a:cs typeface="Franklin Gothic Book"/>
              </a:rPr>
              <a:t>cost </a:t>
            </a:r>
            <a:r>
              <a:rPr sz="900" spc="-10" dirty="0">
                <a:solidFill>
                  <a:srgbClr val="FFFFFF"/>
                </a:solidFill>
                <a:latin typeface="Franklin Gothic Book"/>
                <a:cs typeface="Franklin Gothic Book"/>
              </a:rPr>
              <a:t>of</a:t>
            </a:r>
            <a:r>
              <a:rPr sz="900" spc="-70" dirty="0">
                <a:solidFill>
                  <a:srgbClr val="FFFFFF"/>
                </a:solidFill>
                <a:latin typeface="Franklin Gothic Book"/>
                <a:cs typeface="Franklin Gothic Book"/>
              </a:rPr>
              <a:t> </a:t>
            </a:r>
            <a:r>
              <a:rPr sz="900" spc="-20" dirty="0">
                <a:solidFill>
                  <a:srgbClr val="FFFFFF"/>
                </a:solidFill>
                <a:latin typeface="Franklin Gothic Book"/>
                <a:cs typeface="Franklin Gothic Book"/>
              </a:rPr>
              <a:t>purchase.</a:t>
            </a:r>
            <a:endParaRPr sz="900" dirty="0">
              <a:latin typeface="Franklin Gothic Book"/>
              <a:cs typeface="Franklin Gothic Book"/>
            </a:endParaRPr>
          </a:p>
          <a:p>
            <a:pPr marL="116839" marR="221615">
              <a:lnSpc>
                <a:spcPct val="101899"/>
              </a:lnSpc>
              <a:spcBef>
                <a:spcPts val="285"/>
              </a:spcBef>
              <a:buAutoNum type="arabicPeriod"/>
              <a:tabLst>
                <a:tab pos="247650" algn="l"/>
              </a:tabLst>
            </a:pPr>
            <a:r>
              <a:rPr lang="en-GB" sz="900" b="1" spc="-25" dirty="0">
                <a:solidFill>
                  <a:srgbClr val="FFFFFF"/>
                </a:solidFill>
                <a:latin typeface="ITC Franklin Gothic"/>
                <a:cs typeface="ITC Franklin Gothic"/>
              </a:rPr>
              <a:t> </a:t>
            </a:r>
            <a:r>
              <a:rPr sz="900" b="1" spc="-25" dirty="0">
                <a:solidFill>
                  <a:srgbClr val="FFFFFF"/>
                </a:solidFill>
                <a:latin typeface="ITC Franklin Gothic"/>
                <a:cs typeface="ITC Franklin Gothic"/>
              </a:rPr>
              <a:t>Value </a:t>
            </a:r>
            <a:r>
              <a:rPr sz="900" b="1" spc="-10" dirty="0">
                <a:solidFill>
                  <a:srgbClr val="FFFFFF"/>
                </a:solidFill>
                <a:latin typeface="ITC Franklin Gothic"/>
                <a:cs typeface="ITC Franklin Gothic"/>
              </a:rPr>
              <a:t>of </a:t>
            </a:r>
            <a:r>
              <a:rPr sz="900" b="1" spc="-25" dirty="0">
                <a:solidFill>
                  <a:srgbClr val="FFFFFF"/>
                </a:solidFill>
                <a:latin typeface="ITC Franklin Gothic"/>
                <a:cs typeface="ITC Franklin Gothic"/>
              </a:rPr>
              <a:t>proportionality. </a:t>
            </a:r>
            <a:r>
              <a:rPr sz="900" spc="-15" dirty="0">
                <a:solidFill>
                  <a:srgbClr val="FFFFFF"/>
                </a:solidFill>
                <a:latin typeface="Franklin Gothic Book"/>
                <a:cs typeface="Franklin Gothic Book"/>
              </a:rPr>
              <a:t>The </a:t>
            </a:r>
            <a:r>
              <a:rPr sz="900" spc="-20" dirty="0">
                <a:solidFill>
                  <a:srgbClr val="FFFFFF"/>
                </a:solidFill>
                <a:latin typeface="Franklin Gothic Book"/>
                <a:cs typeface="Franklin Gothic Book"/>
              </a:rPr>
              <a:t>contracting  entity</a:t>
            </a:r>
            <a:r>
              <a:rPr sz="900" spc="-40" dirty="0">
                <a:solidFill>
                  <a:srgbClr val="FFFFFF"/>
                </a:solidFill>
                <a:latin typeface="Franklin Gothic Book"/>
                <a:cs typeface="Franklin Gothic Book"/>
              </a:rPr>
              <a:t> </a:t>
            </a:r>
            <a:r>
              <a:rPr sz="900" spc="-20" dirty="0">
                <a:solidFill>
                  <a:srgbClr val="FFFFFF"/>
                </a:solidFill>
                <a:latin typeface="Franklin Gothic Book"/>
                <a:cs typeface="Franklin Gothic Book"/>
              </a:rPr>
              <a:t>should</a:t>
            </a:r>
            <a:r>
              <a:rPr sz="900" spc="-40" dirty="0">
                <a:solidFill>
                  <a:srgbClr val="FFFFFF"/>
                </a:solidFill>
                <a:latin typeface="Franklin Gothic Book"/>
                <a:cs typeface="Franklin Gothic Book"/>
              </a:rPr>
              <a:t> </a:t>
            </a:r>
            <a:r>
              <a:rPr sz="900" spc="-20" dirty="0">
                <a:solidFill>
                  <a:srgbClr val="FFFFFF"/>
                </a:solidFill>
                <a:latin typeface="Franklin Gothic Book"/>
                <a:cs typeface="Franklin Gothic Book"/>
              </a:rPr>
              <a:t>align</a:t>
            </a:r>
            <a:r>
              <a:rPr sz="900" spc="-40" dirty="0">
                <a:solidFill>
                  <a:srgbClr val="FFFFFF"/>
                </a:solidFill>
                <a:latin typeface="Franklin Gothic Book"/>
                <a:cs typeface="Franklin Gothic Book"/>
              </a:rPr>
              <a:t> </a:t>
            </a:r>
            <a:r>
              <a:rPr sz="900" spc="-15" dirty="0">
                <a:solidFill>
                  <a:srgbClr val="FFFFFF"/>
                </a:solidFill>
                <a:latin typeface="Franklin Gothic Book"/>
                <a:cs typeface="Franklin Gothic Book"/>
              </a:rPr>
              <a:t>the</a:t>
            </a:r>
            <a:r>
              <a:rPr sz="900" spc="-40" dirty="0">
                <a:solidFill>
                  <a:srgbClr val="FFFFFF"/>
                </a:solidFill>
                <a:latin typeface="Franklin Gothic Book"/>
                <a:cs typeface="Franklin Gothic Book"/>
              </a:rPr>
              <a:t> </a:t>
            </a:r>
            <a:r>
              <a:rPr sz="900" spc="-20" dirty="0">
                <a:solidFill>
                  <a:srgbClr val="FFFFFF"/>
                </a:solidFill>
                <a:latin typeface="Franklin Gothic Book"/>
                <a:cs typeface="Franklin Gothic Book"/>
              </a:rPr>
              <a:t>value</a:t>
            </a:r>
            <a:r>
              <a:rPr sz="900" spc="-40" dirty="0">
                <a:solidFill>
                  <a:srgbClr val="FFFFFF"/>
                </a:solidFill>
                <a:latin typeface="Franklin Gothic Book"/>
                <a:cs typeface="Franklin Gothic Book"/>
              </a:rPr>
              <a:t> </a:t>
            </a:r>
            <a:r>
              <a:rPr sz="900" spc="-15" dirty="0">
                <a:solidFill>
                  <a:srgbClr val="FFFFFF"/>
                </a:solidFill>
                <a:latin typeface="Franklin Gothic Book"/>
                <a:cs typeface="Franklin Gothic Book"/>
              </a:rPr>
              <a:t>and</a:t>
            </a:r>
            <a:r>
              <a:rPr sz="900" spc="-40" dirty="0">
                <a:solidFill>
                  <a:srgbClr val="FFFFFF"/>
                </a:solidFill>
                <a:latin typeface="Franklin Gothic Book"/>
                <a:cs typeface="Franklin Gothic Book"/>
              </a:rPr>
              <a:t> </a:t>
            </a:r>
            <a:r>
              <a:rPr sz="900" spc="-20" dirty="0">
                <a:solidFill>
                  <a:srgbClr val="FFFFFF"/>
                </a:solidFill>
                <a:latin typeface="Franklin Gothic Book"/>
                <a:cs typeface="Franklin Gothic Book"/>
              </a:rPr>
              <a:t>scope</a:t>
            </a:r>
            <a:r>
              <a:rPr sz="900" spc="-40" dirty="0">
                <a:solidFill>
                  <a:srgbClr val="FFFFFF"/>
                </a:solidFill>
                <a:latin typeface="Franklin Gothic Book"/>
                <a:cs typeface="Franklin Gothic Book"/>
              </a:rPr>
              <a:t> </a:t>
            </a:r>
            <a:r>
              <a:rPr sz="900" spc="-10" dirty="0">
                <a:solidFill>
                  <a:srgbClr val="FFFFFF"/>
                </a:solidFill>
                <a:latin typeface="Franklin Gothic Book"/>
                <a:cs typeface="Franklin Gothic Book"/>
              </a:rPr>
              <a:t>of</a:t>
            </a:r>
            <a:r>
              <a:rPr sz="900" spc="-40" dirty="0">
                <a:solidFill>
                  <a:srgbClr val="FFFFFF"/>
                </a:solidFill>
                <a:latin typeface="Franklin Gothic Book"/>
                <a:cs typeface="Franklin Gothic Book"/>
              </a:rPr>
              <a:t> </a:t>
            </a:r>
            <a:r>
              <a:rPr sz="900" spc="-20" dirty="0">
                <a:solidFill>
                  <a:srgbClr val="FFFFFF"/>
                </a:solidFill>
                <a:latin typeface="Franklin Gothic Book"/>
                <a:cs typeface="Franklin Gothic Book"/>
              </a:rPr>
              <a:t>the  contract </a:t>
            </a:r>
            <a:r>
              <a:rPr sz="900" spc="-15" dirty="0">
                <a:solidFill>
                  <a:srgbClr val="FFFFFF"/>
                </a:solidFill>
                <a:latin typeface="Franklin Gothic Book"/>
                <a:cs typeface="Franklin Gothic Book"/>
              </a:rPr>
              <a:t>with </a:t>
            </a:r>
            <a:r>
              <a:rPr sz="900" spc="-20" dirty="0">
                <a:solidFill>
                  <a:srgbClr val="FFFFFF"/>
                </a:solidFill>
                <a:latin typeface="Franklin Gothic Book"/>
                <a:cs typeface="Franklin Gothic Book"/>
              </a:rPr>
              <a:t>choice </a:t>
            </a:r>
            <a:r>
              <a:rPr sz="900" spc="-10" dirty="0">
                <a:solidFill>
                  <a:srgbClr val="FFFFFF"/>
                </a:solidFill>
                <a:latin typeface="Franklin Gothic Book"/>
                <a:cs typeface="Franklin Gothic Book"/>
              </a:rPr>
              <a:t>of </a:t>
            </a:r>
            <a:r>
              <a:rPr sz="900" spc="-15" dirty="0">
                <a:solidFill>
                  <a:srgbClr val="FFFFFF"/>
                </a:solidFill>
                <a:latin typeface="Franklin Gothic Book"/>
                <a:cs typeface="Franklin Gothic Book"/>
              </a:rPr>
              <a:t>the </a:t>
            </a:r>
            <a:r>
              <a:rPr sz="900" spc="-20" dirty="0">
                <a:solidFill>
                  <a:srgbClr val="FFFFFF"/>
                </a:solidFill>
                <a:latin typeface="Franklin Gothic Book"/>
                <a:cs typeface="Franklin Gothic Book"/>
              </a:rPr>
              <a:t>contract </a:t>
            </a:r>
            <a:r>
              <a:rPr sz="900" spc="-15" dirty="0">
                <a:solidFill>
                  <a:srgbClr val="FFFFFF"/>
                </a:solidFill>
                <a:latin typeface="Franklin Gothic Book"/>
                <a:cs typeface="Franklin Gothic Book"/>
              </a:rPr>
              <a:t>type </a:t>
            </a:r>
            <a:r>
              <a:rPr sz="900" spc="-20" dirty="0">
                <a:solidFill>
                  <a:srgbClr val="FFFFFF"/>
                </a:solidFill>
                <a:latin typeface="Franklin Gothic Book"/>
                <a:cs typeface="Franklin Gothic Book"/>
              </a:rPr>
              <a:t>and  formal tendering</a:t>
            </a:r>
            <a:r>
              <a:rPr sz="900" spc="-65" dirty="0">
                <a:solidFill>
                  <a:srgbClr val="FFFFFF"/>
                </a:solidFill>
                <a:latin typeface="Franklin Gothic Book"/>
                <a:cs typeface="Franklin Gothic Book"/>
              </a:rPr>
              <a:t> </a:t>
            </a:r>
            <a:r>
              <a:rPr sz="900" spc="-20" dirty="0">
                <a:solidFill>
                  <a:srgbClr val="FFFFFF"/>
                </a:solidFill>
                <a:latin typeface="Franklin Gothic Book"/>
                <a:cs typeface="Franklin Gothic Book"/>
              </a:rPr>
              <a:t>procedure.</a:t>
            </a:r>
            <a:endParaRPr sz="900" dirty="0">
              <a:latin typeface="Franklin Gothic Book"/>
              <a:cs typeface="Franklin Gothic Book"/>
            </a:endParaRPr>
          </a:p>
          <a:p>
            <a:pPr marL="116839" marR="89535">
              <a:lnSpc>
                <a:spcPct val="101899"/>
              </a:lnSpc>
              <a:spcBef>
                <a:spcPts val="284"/>
              </a:spcBef>
              <a:buAutoNum type="arabicPeriod"/>
              <a:tabLst>
                <a:tab pos="244475" algn="l"/>
              </a:tabLst>
            </a:pPr>
            <a:r>
              <a:rPr lang="en-GB" sz="900" b="1" spc="-35" dirty="0">
                <a:solidFill>
                  <a:srgbClr val="FFFFFF"/>
                </a:solidFill>
                <a:latin typeface="ITC Franklin Gothic"/>
                <a:cs typeface="ITC Franklin Gothic"/>
              </a:rPr>
              <a:t> </a:t>
            </a:r>
            <a:r>
              <a:rPr sz="900" b="1" spc="-35" dirty="0">
                <a:solidFill>
                  <a:srgbClr val="FFFFFF"/>
                </a:solidFill>
                <a:latin typeface="ITC Franklin Gothic"/>
                <a:cs typeface="ITC Franklin Gothic"/>
              </a:rPr>
              <a:t>Uniformity. </a:t>
            </a:r>
            <a:r>
              <a:rPr sz="900" spc="-25" dirty="0">
                <a:solidFill>
                  <a:srgbClr val="FFFFFF"/>
                </a:solidFill>
                <a:latin typeface="Franklin Gothic Book"/>
                <a:cs typeface="Franklin Gothic Book"/>
              </a:rPr>
              <a:t>For public </a:t>
            </a:r>
            <a:r>
              <a:rPr sz="900" spc="-30" dirty="0">
                <a:solidFill>
                  <a:srgbClr val="FFFFFF"/>
                </a:solidFill>
                <a:latin typeface="Franklin Gothic Book"/>
                <a:cs typeface="Franklin Gothic Book"/>
              </a:rPr>
              <a:t>procurement </a:t>
            </a:r>
            <a:r>
              <a:rPr sz="900" spc="-25" dirty="0">
                <a:solidFill>
                  <a:srgbClr val="FFFFFF"/>
                </a:solidFill>
                <a:latin typeface="Franklin Gothic Book"/>
                <a:cs typeface="Franklin Gothic Book"/>
              </a:rPr>
              <a:t>to </a:t>
            </a:r>
            <a:r>
              <a:rPr sz="900" spc="-30" dirty="0">
                <a:solidFill>
                  <a:srgbClr val="FFFFFF"/>
                </a:solidFill>
                <a:latin typeface="Franklin Gothic Book"/>
                <a:cs typeface="Franklin Gothic Book"/>
              </a:rPr>
              <a:t>be  efficient, </a:t>
            </a:r>
            <a:r>
              <a:rPr sz="900" spc="-20" dirty="0">
                <a:solidFill>
                  <a:srgbClr val="FFFFFF"/>
                </a:solidFill>
                <a:latin typeface="Franklin Gothic Book"/>
                <a:cs typeface="Franklin Gothic Book"/>
              </a:rPr>
              <a:t>the </a:t>
            </a:r>
            <a:r>
              <a:rPr sz="900" spc="-30" dirty="0">
                <a:solidFill>
                  <a:srgbClr val="FFFFFF"/>
                </a:solidFill>
                <a:latin typeface="Franklin Gothic Book"/>
                <a:cs typeface="Franklin Gothic Book"/>
              </a:rPr>
              <a:t>laws </a:t>
            </a:r>
            <a:r>
              <a:rPr sz="900" spc="-25" dirty="0">
                <a:solidFill>
                  <a:srgbClr val="FFFFFF"/>
                </a:solidFill>
                <a:latin typeface="Franklin Gothic Book"/>
                <a:cs typeface="Franklin Gothic Book"/>
              </a:rPr>
              <a:t>should </a:t>
            </a:r>
            <a:r>
              <a:rPr sz="900" spc="-15" dirty="0">
                <a:solidFill>
                  <a:srgbClr val="FFFFFF"/>
                </a:solidFill>
                <a:latin typeface="Franklin Gothic Book"/>
                <a:cs typeface="Franklin Gothic Book"/>
              </a:rPr>
              <a:t>be </a:t>
            </a:r>
            <a:r>
              <a:rPr sz="900" spc="-30" dirty="0">
                <a:solidFill>
                  <a:srgbClr val="FFFFFF"/>
                </a:solidFill>
                <a:latin typeface="Franklin Gothic Book"/>
                <a:cs typeface="Franklin Gothic Book"/>
              </a:rPr>
              <a:t>unitary,  comprehensive, </a:t>
            </a:r>
            <a:r>
              <a:rPr sz="900" spc="-20" dirty="0">
                <a:solidFill>
                  <a:srgbClr val="FFFFFF"/>
                </a:solidFill>
                <a:latin typeface="Franklin Gothic Book"/>
                <a:cs typeface="Franklin Gothic Book"/>
              </a:rPr>
              <a:t>and </a:t>
            </a:r>
            <a:r>
              <a:rPr sz="900" spc="-25" dirty="0">
                <a:solidFill>
                  <a:srgbClr val="FFFFFF"/>
                </a:solidFill>
                <a:latin typeface="Franklin Gothic Book"/>
                <a:cs typeface="Franklin Gothic Book"/>
              </a:rPr>
              <a:t>should </a:t>
            </a:r>
            <a:r>
              <a:rPr sz="900" spc="-30" dirty="0">
                <a:solidFill>
                  <a:srgbClr val="FFFFFF"/>
                </a:solidFill>
                <a:latin typeface="Franklin Gothic Book"/>
                <a:cs typeface="Franklin Gothic Book"/>
              </a:rPr>
              <a:t>cover </a:t>
            </a:r>
            <a:r>
              <a:rPr sz="900" spc="-20" dirty="0">
                <a:solidFill>
                  <a:srgbClr val="FFFFFF"/>
                </a:solidFill>
                <a:latin typeface="Franklin Gothic Book"/>
                <a:cs typeface="Franklin Gothic Book"/>
              </a:rPr>
              <a:t>all </a:t>
            </a:r>
            <a:r>
              <a:rPr sz="900" spc="-30" dirty="0">
                <a:solidFill>
                  <a:srgbClr val="FFFFFF"/>
                </a:solidFill>
                <a:latin typeface="Franklin Gothic Book"/>
                <a:cs typeface="Franklin Gothic Book"/>
              </a:rPr>
              <a:t>public  contracts. State </a:t>
            </a:r>
            <a:r>
              <a:rPr sz="900" spc="-15" dirty="0">
                <a:solidFill>
                  <a:srgbClr val="FFFFFF"/>
                </a:solidFill>
                <a:latin typeface="Franklin Gothic Book"/>
                <a:cs typeface="Franklin Gothic Book"/>
              </a:rPr>
              <a:t>or </a:t>
            </a:r>
            <a:r>
              <a:rPr sz="900" spc="-30" dirty="0">
                <a:solidFill>
                  <a:srgbClr val="FFFFFF"/>
                </a:solidFill>
                <a:latin typeface="Franklin Gothic Book"/>
                <a:cs typeface="Franklin Gothic Book"/>
              </a:rPr>
              <a:t>municipal contracting  authorities</a:t>
            </a:r>
            <a:r>
              <a:rPr sz="900" spc="-60" dirty="0">
                <a:solidFill>
                  <a:srgbClr val="FFFFFF"/>
                </a:solidFill>
                <a:latin typeface="Franklin Gothic Book"/>
                <a:cs typeface="Franklin Gothic Book"/>
              </a:rPr>
              <a:t> </a:t>
            </a:r>
            <a:r>
              <a:rPr sz="900" spc="-20" dirty="0">
                <a:solidFill>
                  <a:srgbClr val="FFFFFF"/>
                </a:solidFill>
                <a:latin typeface="Franklin Gothic Book"/>
                <a:cs typeface="Franklin Gothic Book"/>
              </a:rPr>
              <a:t>and</a:t>
            </a:r>
            <a:r>
              <a:rPr sz="900" spc="-60" dirty="0">
                <a:solidFill>
                  <a:srgbClr val="FFFFFF"/>
                </a:solidFill>
                <a:latin typeface="Franklin Gothic Book"/>
                <a:cs typeface="Franklin Gothic Book"/>
              </a:rPr>
              <a:t> </a:t>
            </a:r>
            <a:r>
              <a:rPr sz="900" spc="-20" dirty="0">
                <a:solidFill>
                  <a:srgbClr val="FFFFFF"/>
                </a:solidFill>
                <a:latin typeface="Franklin Gothic Book"/>
                <a:cs typeface="Franklin Gothic Book"/>
              </a:rPr>
              <a:t>the</a:t>
            </a:r>
            <a:r>
              <a:rPr sz="900" spc="-55" dirty="0">
                <a:solidFill>
                  <a:srgbClr val="FFFFFF"/>
                </a:solidFill>
                <a:latin typeface="Franklin Gothic Book"/>
                <a:cs typeface="Franklin Gothic Book"/>
              </a:rPr>
              <a:t> </a:t>
            </a:r>
            <a:r>
              <a:rPr sz="900" spc="-25" dirty="0">
                <a:solidFill>
                  <a:srgbClr val="FFFFFF"/>
                </a:solidFill>
                <a:latin typeface="Franklin Gothic Book"/>
                <a:cs typeface="Franklin Gothic Book"/>
              </a:rPr>
              <a:t>public</a:t>
            </a:r>
            <a:r>
              <a:rPr sz="900" spc="-60" dirty="0">
                <a:solidFill>
                  <a:srgbClr val="FFFFFF"/>
                </a:solidFill>
                <a:latin typeface="Franklin Gothic Book"/>
                <a:cs typeface="Franklin Gothic Book"/>
              </a:rPr>
              <a:t> </a:t>
            </a:r>
            <a:r>
              <a:rPr sz="900" spc="-30" dirty="0">
                <a:solidFill>
                  <a:srgbClr val="FFFFFF"/>
                </a:solidFill>
                <a:latin typeface="Franklin Gothic Book"/>
                <a:cs typeface="Franklin Gothic Book"/>
              </a:rPr>
              <a:t>utility</a:t>
            </a:r>
            <a:r>
              <a:rPr sz="900" spc="-60" dirty="0">
                <a:solidFill>
                  <a:srgbClr val="FFFFFF"/>
                </a:solidFill>
                <a:latin typeface="Franklin Gothic Book"/>
                <a:cs typeface="Franklin Gothic Book"/>
              </a:rPr>
              <a:t> </a:t>
            </a:r>
            <a:r>
              <a:rPr sz="900" spc="-30" dirty="0">
                <a:solidFill>
                  <a:srgbClr val="FFFFFF"/>
                </a:solidFill>
                <a:latin typeface="Franklin Gothic Book"/>
                <a:cs typeface="Franklin Gothic Book"/>
              </a:rPr>
              <a:t>entities</a:t>
            </a:r>
            <a:r>
              <a:rPr sz="900" spc="-55" dirty="0">
                <a:solidFill>
                  <a:srgbClr val="FFFFFF"/>
                </a:solidFill>
                <a:latin typeface="Franklin Gothic Book"/>
                <a:cs typeface="Franklin Gothic Book"/>
              </a:rPr>
              <a:t> </a:t>
            </a:r>
            <a:r>
              <a:rPr sz="900" spc="-30" dirty="0">
                <a:solidFill>
                  <a:srgbClr val="FFFFFF"/>
                </a:solidFill>
                <a:latin typeface="Franklin Gothic Book"/>
                <a:cs typeface="Franklin Gothic Book"/>
              </a:rPr>
              <a:t>may</a:t>
            </a:r>
            <a:r>
              <a:rPr sz="900" spc="-60" dirty="0">
                <a:solidFill>
                  <a:srgbClr val="FFFFFF"/>
                </a:solidFill>
                <a:latin typeface="Franklin Gothic Book"/>
                <a:cs typeface="Franklin Gothic Book"/>
              </a:rPr>
              <a:t> </a:t>
            </a:r>
            <a:r>
              <a:rPr sz="900" spc="-35" dirty="0">
                <a:solidFill>
                  <a:srgbClr val="FFFFFF"/>
                </a:solidFill>
                <a:latin typeface="Franklin Gothic Book"/>
                <a:cs typeface="Franklin Gothic Book"/>
              </a:rPr>
              <a:t>have  </a:t>
            </a:r>
            <a:r>
              <a:rPr sz="900" spc="-20" dirty="0">
                <a:solidFill>
                  <a:srgbClr val="FFFFFF"/>
                </a:solidFill>
                <a:latin typeface="Franklin Gothic Book"/>
                <a:cs typeface="Franklin Gothic Book"/>
              </a:rPr>
              <a:t>very </a:t>
            </a:r>
            <a:r>
              <a:rPr sz="900" spc="-30" dirty="0">
                <a:solidFill>
                  <a:srgbClr val="FFFFFF"/>
                </a:solidFill>
                <a:latin typeface="Franklin Gothic Book"/>
                <a:cs typeface="Franklin Gothic Book"/>
              </a:rPr>
              <a:t>different requirements </a:t>
            </a:r>
            <a:r>
              <a:rPr sz="900" spc="-15" dirty="0">
                <a:solidFill>
                  <a:srgbClr val="FFFFFF"/>
                </a:solidFill>
                <a:latin typeface="Franklin Gothic Book"/>
                <a:cs typeface="Franklin Gothic Book"/>
              </a:rPr>
              <a:t>in </a:t>
            </a:r>
            <a:r>
              <a:rPr sz="900" spc="-30" dirty="0">
                <a:solidFill>
                  <a:srgbClr val="FFFFFF"/>
                </a:solidFill>
                <a:latin typeface="Franklin Gothic Book"/>
                <a:cs typeface="Franklin Gothic Book"/>
              </a:rPr>
              <a:t>terms </a:t>
            </a:r>
            <a:r>
              <a:rPr sz="900" spc="-15" dirty="0">
                <a:solidFill>
                  <a:srgbClr val="FFFFFF"/>
                </a:solidFill>
                <a:latin typeface="Franklin Gothic Book"/>
                <a:cs typeface="Franklin Gothic Book"/>
              </a:rPr>
              <a:t>of </a:t>
            </a:r>
            <a:r>
              <a:rPr sz="900" spc="-30" dirty="0">
                <a:solidFill>
                  <a:srgbClr val="FFFFFF"/>
                </a:solidFill>
                <a:latin typeface="Franklin Gothic Book"/>
                <a:cs typeface="Franklin Gothic Book"/>
              </a:rPr>
              <a:t>function  </a:t>
            </a:r>
            <a:r>
              <a:rPr sz="900" spc="-20" dirty="0">
                <a:solidFill>
                  <a:srgbClr val="FFFFFF"/>
                </a:solidFill>
                <a:latin typeface="Franklin Gothic Book"/>
                <a:cs typeface="Franklin Gothic Book"/>
              </a:rPr>
              <a:t>and </a:t>
            </a:r>
            <a:r>
              <a:rPr sz="900" spc="-30" dirty="0">
                <a:solidFill>
                  <a:srgbClr val="FFFFFF"/>
                </a:solidFill>
                <a:latin typeface="Franklin Gothic Book"/>
                <a:cs typeface="Franklin Gothic Book"/>
              </a:rPr>
              <a:t>commitments. </a:t>
            </a:r>
            <a:r>
              <a:rPr sz="900" spc="-15" dirty="0">
                <a:solidFill>
                  <a:srgbClr val="FFFFFF"/>
                </a:solidFill>
                <a:latin typeface="Franklin Gothic Book"/>
                <a:cs typeface="Franklin Gothic Book"/>
              </a:rPr>
              <a:t>An </a:t>
            </a:r>
            <a:r>
              <a:rPr sz="900" spc="-30" dirty="0">
                <a:solidFill>
                  <a:srgbClr val="FFFFFF"/>
                </a:solidFill>
                <a:latin typeface="Franklin Gothic Book"/>
                <a:cs typeface="Franklin Gothic Book"/>
              </a:rPr>
              <a:t>effective </a:t>
            </a:r>
            <a:r>
              <a:rPr sz="900" spc="-15" dirty="0">
                <a:solidFill>
                  <a:srgbClr val="FFFFFF"/>
                </a:solidFill>
                <a:latin typeface="Franklin Gothic Book"/>
                <a:cs typeface="Franklin Gothic Book"/>
              </a:rPr>
              <a:t>PP </a:t>
            </a:r>
            <a:r>
              <a:rPr sz="900" spc="-30" dirty="0">
                <a:solidFill>
                  <a:srgbClr val="FFFFFF"/>
                </a:solidFill>
                <a:latin typeface="Franklin Gothic Book"/>
                <a:cs typeface="Franklin Gothic Book"/>
              </a:rPr>
              <a:t>framework  </a:t>
            </a:r>
            <a:r>
              <a:rPr sz="900" spc="-25" dirty="0">
                <a:solidFill>
                  <a:srgbClr val="FFFFFF"/>
                </a:solidFill>
                <a:latin typeface="Franklin Gothic Book"/>
                <a:cs typeface="Franklin Gothic Book"/>
              </a:rPr>
              <a:t>should </a:t>
            </a:r>
            <a:r>
              <a:rPr sz="900" spc="-15" dirty="0">
                <a:solidFill>
                  <a:srgbClr val="FFFFFF"/>
                </a:solidFill>
                <a:latin typeface="Franklin Gothic Book"/>
                <a:cs typeface="Franklin Gothic Book"/>
              </a:rPr>
              <a:t>be </a:t>
            </a:r>
            <a:r>
              <a:rPr sz="900" spc="-25" dirty="0">
                <a:solidFill>
                  <a:srgbClr val="FFFFFF"/>
                </a:solidFill>
                <a:latin typeface="Franklin Gothic Book"/>
                <a:cs typeface="Franklin Gothic Book"/>
              </a:rPr>
              <a:t>clear </a:t>
            </a:r>
            <a:r>
              <a:rPr sz="900" spc="-15" dirty="0">
                <a:solidFill>
                  <a:srgbClr val="FFFFFF"/>
                </a:solidFill>
                <a:latin typeface="Franklin Gothic Book"/>
                <a:cs typeface="Franklin Gothic Book"/>
              </a:rPr>
              <a:t>in </a:t>
            </a:r>
            <a:r>
              <a:rPr sz="900" spc="-30" dirty="0">
                <a:solidFill>
                  <a:srgbClr val="FFFFFF"/>
                </a:solidFill>
                <a:latin typeface="Franklin Gothic Book"/>
                <a:cs typeface="Franklin Gothic Book"/>
              </a:rPr>
              <a:t>determining </a:t>
            </a:r>
            <a:r>
              <a:rPr sz="900" spc="-20" dirty="0">
                <a:solidFill>
                  <a:srgbClr val="FFFFFF"/>
                </a:solidFill>
                <a:latin typeface="Franklin Gothic Book"/>
                <a:cs typeface="Franklin Gothic Book"/>
              </a:rPr>
              <a:t>the </a:t>
            </a:r>
            <a:r>
              <a:rPr sz="900" spc="-35" dirty="0">
                <a:solidFill>
                  <a:srgbClr val="FFFFFF"/>
                </a:solidFill>
                <a:latin typeface="Franklin Gothic Book"/>
                <a:cs typeface="Franklin Gothic Book"/>
              </a:rPr>
              <a:t>requirements  </a:t>
            </a:r>
            <a:r>
              <a:rPr sz="900" spc="-15" dirty="0">
                <a:solidFill>
                  <a:srgbClr val="FFFFFF"/>
                </a:solidFill>
                <a:latin typeface="Franklin Gothic Book"/>
                <a:cs typeface="Franklin Gothic Book"/>
              </a:rPr>
              <a:t>of </a:t>
            </a:r>
            <a:r>
              <a:rPr sz="900" spc="-30" dirty="0">
                <a:solidFill>
                  <a:srgbClr val="FFFFFF"/>
                </a:solidFill>
                <a:latin typeface="Franklin Gothic Book"/>
                <a:cs typeface="Franklin Gothic Book"/>
              </a:rPr>
              <a:t>contracting entities </a:t>
            </a:r>
            <a:r>
              <a:rPr sz="900" spc="-25" dirty="0">
                <a:solidFill>
                  <a:srgbClr val="FFFFFF"/>
                </a:solidFill>
                <a:latin typeface="Franklin Gothic Book"/>
                <a:cs typeface="Franklin Gothic Book"/>
              </a:rPr>
              <a:t>with </a:t>
            </a:r>
            <a:r>
              <a:rPr sz="900" spc="-30" dirty="0">
                <a:solidFill>
                  <a:srgbClr val="FFFFFF"/>
                </a:solidFill>
                <a:latin typeface="Franklin Gothic Book"/>
                <a:cs typeface="Franklin Gothic Book"/>
              </a:rPr>
              <a:t>different</a:t>
            </a:r>
            <a:r>
              <a:rPr sz="900" spc="-175" dirty="0">
                <a:solidFill>
                  <a:srgbClr val="FFFFFF"/>
                </a:solidFill>
                <a:latin typeface="Franklin Gothic Book"/>
                <a:cs typeface="Franklin Gothic Book"/>
              </a:rPr>
              <a:t> </a:t>
            </a:r>
            <a:r>
              <a:rPr sz="900" spc="-30" dirty="0">
                <a:solidFill>
                  <a:srgbClr val="FFFFFF"/>
                </a:solidFill>
                <a:latin typeface="Franklin Gothic Book"/>
                <a:cs typeface="Franklin Gothic Book"/>
              </a:rPr>
              <a:t>status.</a:t>
            </a:r>
            <a:endParaRPr sz="900" dirty="0">
              <a:latin typeface="Franklin Gothic Book"/>
              <a:cs typeface="Franklin Gothic Book"/>
            </a:endParaRPr>
          </a:p>
          <a:p>
            <a:pPr marL="116839" marR="98425">
              <a:lnSpc>
                <a:spcPct val="101899"/>
              </a:lnSpc>
              <a:spcBef>
                <a:spcPts val="280"/>
              </a:spcBef>
              <a:buAutoNum type="arabicPeriod"/>
              <a:tabLst>
                <a:tab pos="245110" algn="l"/>
              </a:tabLst>
            </a:pPr>
            <a:r>
              <a:rPr lang="en-GB" sz="900" b="1" spc="-30" dirty="0">
                <a:solidFill>
                  <a:srgbClr val="FFFFFF"/>
                </a:solidFill>
                <a:latin typeface="ITC Franklin Gothic"/>
                <a:cs typeface="ITC Franklin Gothic"/>
              </a:rPr>
              <a:t> </a:t>
            </a:r>
            <a:r>
              <a:rPr sz="900" b="1" spc="-30" dirty="0">
                <a:solidFill>
                  <a:srgbClr val="FFFFFF"/>
                </a:solidFill>
                <a:latin typeface="ITC Franklin Gothic"/>
                <a:cs typeface="ITC Franklin Gothic"/>
              </a:rPr>
              <a:t>Stable, </a:t>
            </a:r>
            <a:r>
              <a:rPr sz="900" b="1" spc="-25" dirty="0">
                <a:solidFill>
                  <a:srgbClr val="FFFFFF"/>
                </a:solidFill>
                <a:latin typeface="ITC Franklin Gothic"/>
                <a:cs typeface="ITC Franklin Gothic"/>
              </a:rPr>
              <a:t>but flexible. </a:t>
            </a:r>
            <a:r>
              <a:rPr sz="900" spc="-50" dirty="0">
                <a:solidFill>
                  <a:srgbClr val="FFFFFF"/>
                </a:solidFill>
                <a:latin typeface="Franklin Gothic Book"/>
                <a:cs typeface="Franklin Gothic Book"/>
              </a:rPr>
              <a:t>To </a:t>
            </a:r>
            <a:r>
              <a:rPr sz="900" spc="-35" dirty="0">
                <a:solidFill>
                  <a:srgbClr val="FFFFFF"/>
                </a:solidFill>
                <a:latin typeface="Franklin Gothic Book"/>
                <a:cs typeface="Franklin Gothic Book"/>
              </a:rPr>
              <a:t>make </a:t>
            </a:r>
            <a:r>
              <a:rPr sz="900" spc="-25" dirty="0">
                <a:solidFill>
                  <a:srgbClr val="FFFFFF"/>
                </a:solidFill>
                <a:latin typeface="Franklin Gothic Book"/>
                <a:cs typeface="Franklin Gothic Book"/>
              </a:rPr>
              <a:t>the </a:t>
            </a:r>
            <a:r>
              <a:rPr sz="900" spc="-35" dirty="0">
                <a:solidFill>
                  <a:srgbClr val="FFFFFF"/>
                </a:solidFill>
                <a:latin typeface="Franklin Gothic Book"/>
                <a:cs typeface="Franklin Gothic Book"/>
              </a:rPr>
              <a:t>process  </a:t>
            </a:r>
            <a:r>
              <a:rPr sz="900" spc="-30" dirty="0">
                <a:solidFill>
                  <a:srgbClr val="FFFFFF"/>
                </a:solidFill>
                <a:latin typeface="Franklin Gothic Book"/>
                <a:cs typeface="Franklin Gothic Book"/>
              </a:rPr>
              <a:t>efficient, stakeholders </a:t>
            </a:r>
            <a:r>
              <a:rPr sz="900" spc="-25" dirty="0">
                <a:solidFill>
                  <a:srgbClr val="FFFFFF"/>
                </a:solidFill>
                <a:latin typeface="Franklin Gothic Book"/>
                <a:cs typeface="Franklin Gothic Book"/>
              </a:rPr>
              <a:t>must learn their </a:t>
            </a:r>
            <a:r>
              <a:rPr sz="900" spc="-30" dirty="0">
                <a:solidFill>
                  <a:srgbClr val="FFFFFF"/>
                </a:solidFill>
                <a:latin typeface="Franklin Gothic Book"/>
                <a:cs typeface="Franklin Gothic Book"/>
              </a:rPr>
              <a:t>roles,  </a:t>
            </a:r>
            <a:r>
              <a:rPr sz="900" spc="-25" dirty="0">
                <a:solidFill>
                  <a:srgbClr val="FFFFFF"/>
                </a:solidFill>
                <a:latin typeface="Franklin Gothic Book"/>
                <a:cs typeface="Franklin Gothic Book"/>
              </a:rPr>
              <a:t>rights and </a:t>
            </a:r>
            <a:r>
              <a:rPr sz="900" spc="-30" dirty="0">
                <a:solidFill>
                  <a:srgbClr val="FFFFFF"/>
                </a:solidFill>
                <a:latin typeface="Franklin Gothic Book"/>
                <a:cs typeface="Franklin Gothic Book"/>
              </a:rPr>
              <a:t>obligations </a:t>
            </a:r>
            <a:r>
              <a:rPr sz="900" spc="-25" dirty="0">
                <a:solidFill>
                  <a:srgbClr val="FFFFFF"/>
                </a:solidFill>
                <a:latin typeface="Franklin Gothic Book"/>
                <a:cs typeface="Franklin Gothic Book"/>
              </a:rPr>
              <a:t>within </a:t>
            </a:r>
            <a:r>
              <a:rPr sz="900" spc="-10" dirty="0">
                <a:solidFill>
                  <a:srgbClr val="FFFFFF"/>
                </a:solidFill>
                <a:latin typeface="Franklin Gothic Book"/>
                <a:cs typeface="Franklin Gothic Book"/>
              </a:rPr>
              <a:t>a </a:t>
            </a:r>
            <a:r>
              <a:rPr sz="900" spc="-25" dirty="0">
                <a:solidFill>
                  <a:srgbClr val="FFFFFF"/>
                </a:solidFill>
                <a:latin typeface="Franklin Gothic Book"/>
                <a:cs typeface="Franklin Gothic Book"/>
              </a:rPr>
              <a:t>stable </a:t>
            </a:r>
            <a:r>
              <a:rPr sz="900" spc="-30" dirty="0">
                <a:solidFill>
                  <a:srgbClr val="FFFFFF"/>
                </a:solidFill>
                <a:latin typeface="Franklin Gothic Book"/>
                <a:cs typeface="Franklin Gothic Book"/>
              </a:rPr>
              <a:t>legislative  framework. </a:t>
            </a:r>
            <a:r>
              <a:rPr sz="900" spc="-25" dirty="0">
                <a:solidFill>
                  <a:srgbClr val="FFFFFF"/>
                </a:solidFill>
                <a:latin typeface="Franklin Gothic Book"/>
                <a:cs typeface="Franklin Gothic Book"/>
              </a:rPr>
              <a:t>No </a:t>
            </a:r>
            <a:r>
              <a:rPr sz="900" spc="-35" dirty="0">
                <a:solidFill>
                  <a:srgbClr val="FFFFFF"/>
                </a:solidFill>
                <a:latin typeface="Franklin Gothic Book"/>
                <a:cs typeface="Franklin Gothic Book"/>
              </a:rPr>
              <a:t>market </a:t>
            </a:r>
            <a:r>
              <a:rPr sz="900" spc="-25" dirty="0">
                <a:solidFill>
                  <a:srgbClr val="FFFFFF"/>
                </a:solidFill>
                <a:latin typeface="Franklin Gothic Book"/>
                <a:cs typeface="Franklin Gothic Book"/>
              </a:rPr>
              <a:t>with </a:t>
            </a:r>
            <a:r>
              <a:rPr sz="900" spc="-10" dirty="0">
                <a:solidFill>
                  <a:srgbClr val="FFFFFF"/>
                </a:solidFill>
                <a:latin typeface="Franklin Gothic Book"/>
                <a:cs typeface="Franklin Gothic Book"/>
              </a:rPr>
              <a:t>a </a:t>
            </a:r>
            <a:r>
              <a:rPr sz="900" spc="-25" dirty="0">
                <a:solidFill>
                  <a:srgbClr val="FFFFFF"/>
                </a:solidFill>
                <a:latin typeface="Franklin Gothic Book"/>
                <a:cs typeface="Franklin Gothic Book"/>
              </a:rPr>
              <a:t>public </a:t>
            </a:r>
            <a:r>
              <a:rPr sz="900" spc="-35" dirty="0">
                <a:solidFill>
                  <a:srgbClr val="FFFFFF"/>
                </a:solidFill>
                <a:latin typeface="Franklin Gothic Book"/>
                <a:cs typeface="Franklin Gothic Book"/>
              </a:rPr>
              <a:t>procurement  sector </a:t>
            </a:r>
            <a:r>
              <a:rPr sz="900" spc="-30" dirty="0">
                <a:solidFill>
                  <a:srgbClr val="FFFFFF"/>
                </a:solidFill>
                <a:latin typeface="Franklin Gothic Book"/>
                <a:cs typeface="Franklin Gothic Book"/>
              </a:rPr>
              <a:t>can </a:t>
            </a:r>
            <a:r>
              <a:rPr sz="900" spc="-40" dirty="0">
                <a:solidFill>
                  <a:srgbClr val="FFFFFF"/>
                </a:solidFill>
                <a:latin typeface="Franklin Gothic Book"/>
                <a:cs typeface="Franklin Gothic Book"/>
              </a:rPr>
              <a:t>operate smoothly </a:t>
            </a:r>
            <a:r>
              <a:rPr sz="900" spc="-20" dirty="0">
                <a:solidFill>
                  <a:srgbClr val="FFFFFF"/>
                </a:solidFill>
                <a:latin typeface="Franklin Gothic Book"/>
                <a:cs typeface="Franklin Gothic Book"/>
              </a:rPr>
              <a:t>if </a:t>
            </a:r>
            <a:r>
              <a:rPr sz="900" spc="-35" dirty="0">
                <a:solidFill>
                  <a:srgbClr val="FFFFFF"/>
                </a:solidFill>
                <a:latin typeface="Franklin Gothic Book"/>
                <a:cs typeface="Franklin Gothic Book"/>
              </a:rPr>
              <a:t>there </a:t>
            </a:r>
            <a:r>
              <a:rPr sz="900" spc="-30" dirty="0">
                <a:solidFill>
                  <a:srgbClr val="FFFFFF"/>
                </a:solidFill>
                <a:latin typeface="Franklin Gothic Book"/>
                <a:cs typeface="Franklin Gothic Book"/>
              </a:rPr>
              <a:t>are </a:t>
            </a:r>
            <a:r>
              <a:rPr sz="900" spc="-40" dirty="0">
                <a:solidFill>
                  <a:srgbClr val="FFFFFF"/>
                </a:solidFill>
                <a:latin typeface="Franklin Gothic Book"/>
                <a:cs typeface="Franklin Gothic Book"/>
              </a:rPr>
              <a:t>frequent  </a:t>
            </a:r>
            <a:r>
              <a:rPr sz="900" spc="-30" dirty="0">
                <a:solidFill>
                  <a:srgbClr val="FFFFFF"/>
                </a:solidFill>
                <a:latin typeface="Franklin Gothic Book"/>
                <a:cs typeface="Franklin Gothic Book"/>
              </a:rPr>
              <a:t>changes </a:t>
            </a:r>
            <a:r>
              <a:rPr sz="900" spc="-25" dirty="0">
                <a:solidFill>
                  <a:srgbClr val="FFFFFF"/>
                </a:solidFill>
                <a:latin typeface="Franklin Gothic Book"/>
                <a:cs typeface="Franklin Gothic Book"/>
              </a:rPr>
              <a:t>to the </a:t>
            </a:r>
            <a:r>
              <a:rPr sz="900" spc="-35" dirty="0">
                <a:solidFill>
                  <a:srgbClr val="FFFFFF"/>
                </a:solidFill>
                <a:latin typeface="Franklin Gothic Book"/>
                <a:cs typeface="Franklin Gothic Book"/>
              </a:rPr>
              <a:t>law. </a:t>
            </a:r>
            <a:r>
              <a:rPr sz="900" spc="-30" dirty="0">
                <a:solidFill>
                  <a:srgbClr val="FFFFFF"/>
                </a:solidFill>
                <a:latin typeface="Franklin Gothic Book"/>
                <a:cs typeface="Franklin Gothic Book"/>
              </a:rPr>
              <a:t>At </a:t>
            </a:r>
            <a:r>
              <a:rPr sz="900" spc="-25" dirty="0">
                <a:solidFill>
                  <a:srgbClr val="FFFFFF"/>
                </a:solidFill>
                <a:latin typeface="Franklin Gothic Book"/>
                <a:cs typeface="Franklin Gothic Book"/>
              </a:rPr>
              <a:t>the </a:t>
            </a:r>
            <a:r>
              <a:rPr sz="900" spc="-30" dirty="0">
                <a:solidFill>
                  <a:srgbClr val="FFFFFF"/>
                </a:solidFill>
                <a:latin typeface="Franklin Gothic Book"/>
                <a:cs typeface="Franklin Gothic Book"/>
              </a:rPr>
              <a:t>same </a:t>
            </a:r>
            <a:r>
              <a:rPr sz="900" spc="-25" dirty="0">
                <a:solidFill>
                  <a:srgbClr val="FFFFFF"/>
                </a:solidFill>
                <a:latin typeface="Franklin Gothic Book"/>
                <a:cs typeface="Franklin Gothic Book"/>
              </a:rPr>
              <a:t>time, </a:t>
            </a:r>
            <a:r>
              <a:rPr sz="900" spc="-30" dirty="0">
                <a:solidFill>
                  <a:srgbClr val="FFFFFF"/>
                </a:solidFill>
                <a:latin typeface="Franklin Gothic Book"/>
                <a:cs typeface="Franklin Gothic Book"/>
              </a:rPr>
              <a:t>the  </a:t>
            </a:r>
            <a:r>
              <a:rPr sz="900" spc="-35" dirty="0">
                <a:solidFill>
                  <a:srgbClr val="FFFFFF"/>
                </a:solidFill>
                <a:latin typeface="Franklin Gothic Book"/>
                <a:cs typeface="Franklin Gothic Book"/>
              </a:rPr>
              <a:t>framework </a:t>
            </a:r>
            <a:r>
              <a:rPr sz="900" spc="-30" dirty="0">
                <a:solidFill>
                  <a:srgbClr val="FFFFFF"/>
                </a:solidFill>
                <a:latin typeface="Franklin Gothic Book"/>
                <a:cs typeface="Franklin Gothic Book"/>
              </a:rPr>
              <a:t>should </a:t>
            </a:r>
            <a:r>
              <a:rPr sz="900" spc="-20" dirty="0">
                <a:solidFill>
                  <a:srgbClr val="FFFFFF"/>
                </a:solidFill>
                <a:latin typeface="Franklin Gothic Book"/>
                <a:cs typeface="Franklin Gothic Book"/>
              </a:rPr>
              <a:t>be </a:t>
            </a:r>
            <a:r>
              <a:rPr sz="900" spc="-30" dirty="0">
                <a:solidFill>
                  <a:srgbClr val="FFFFFF"/>
                </a:solidFill>
                <a:latin typeface="Franklin Gothic Book"/>
                <a:cs typeface="Franklin Gothic Book"/>
              </a:rPr>
              <a:t>capable </a:t>
            </a:r>
            <a:r>
              <a:rPr sz="900" spc="-20" dirty="0">
                <a:solidFill>
                  <a:srgbClr val="FFFFFF"/>
                </a:solidFill>
                <a:latin typeface="Franklin Gothic Book"/>
                <a:cs typeface="Franklin Gothic Book"/>
              </a:rPr>
              <a:t>of </a:t>
            </a:r>
            <a:r>
              <a:rPr sz="900" spc="-30" dirty="0">
                <a:solidFill>
                  <a:srgbClr val="FFFFFF"/>
                </a:solidFill>
                <a:latin typeface="Franklin Gothic Book"/>
                <a:cs typeface="Franklin Gothic Book"/>
              </a:rPr>
              <a:t>flexibility in  order </a:t>
            </a:r>
            <a:r>
              <a:rPr sz="900" spc="-25" dirty="0">
                <a:solidFill>
                  <a:srgbClr val="FFFFFF"/>
                </a:solidFill>
                <a:latin typeface="Franklin Gothic Book"/>
                <a:cs typeface="Franklin Gothic Book"/>
              </a:rPr>
              <a:t>to </a:t>
            </a:r>
            <a:r>
              <a:rPr sz="900" spc="-30" dirty="0">
                <a:solidFill>
                  <a:srgbClr val="FFFFFF"/>
                </a:solidFill>
                <a:latin typeface="Franklin Gothic Book"/>
                <a:cs typeface="Franklin Gothic Book"/>
              </a:rPr>
              <a:t>accommodate </a:t>
            </a:r>
            <a:r>
              <a:rPr sz="900" spc="-25" dirty="0">
                <a:solidFill>
                  <a:srgbClr val="FFFFFF"/>
                </a:solidFill>
                <a:latin typeface="Franklin Gothic Book"/>
                <a:cs typeface="Franklin Gothic Book"/>
              </a:rPr>
              <a:t>the </a:t>
            </a:r>
            <a:r>
              <a:rPr sz="900" spc="-30" dirty="0">
                <a:solidFill>
                  <a:srgbClr val="FFFFFF"/>
                </a:solidFill>
                <a:latin typeface="Franklin Gothic Book"/>
                <a:cs typeface="Franklin Gothic Book"/>
              </a:rPr>
              <a:t>changing</a:t>
            </a:r>
            <a:r>
              <a:rPr sz="900" spc="-100" dirty="0">
                <a:solidFill>
                  <a:srgbClr val="FFFFFF"/>
                </a:solidFill>
                <a:latin typeface="Franklin Gothic Book"/>
                <a:cs typeface="Franklin Gothic Book"/>
              </a:rPr>
              <a:t> </a:t>
            </a:r>
            <a:r>
              <a:rPr sz="900" spc="-35" dirty="0">
                <a:solidFill>
                  <a:srgbClr val="FFFFFF"/>
                </a:solidFill>
                <a:latin typeface="Franklin Gothic Book"/>
                <a:cs typeface="Franklin Gothic Book"/>
              </a:rPr>
              <a:t>market.</a:t>
            </a:r>
            <a:endParaRPr sz="900" dirty="0">
              <a:latin typeface="Franklin Gothic Book"/>
              <a:cs typeface="Franklin Gothic Book"/>
            </a:endParaRPr>
          </a:p>
          <a:p>
            <a:pPr marL="116839" marR="257810">
              <a:lnSpc>
                <a:spcPct val="101899"/>
              </a:lnSpc>
              <a:spcBef>
                <a:spcPts val="285"/>
              </a:spcBef>
              <a:buAutoNum type="arabicPeriod"/>
              <a:tabLst>
                <a:tab pos="313690" algn="l"/>
              </a:tabLst>
            </a:pPr>
            <a:r>
              <a:rPr lang="en-GB" sz="900" b="1" spc="-25" dirty="0">
                <a:solidFill>
                  <a:srgbClr val="FFFFFF"/>
                </a:solidFill>
                <a:latin typeface="ITC Franklin Gothic"/>
                <a:cs typeface="ITC Franklin Gothic"/>
              </a:rPr>
              <a:t> </a:t>
            </a:r>
            <a:r>
              <a:rPr sz="900" b="1" spc="-25" dirty="0">
                <a:solidFill>
                  <a:srgbClr val="FFFFFF"/>
                </a:solidFill>
                <a:latin typeface="ITC Franklin Gothic"/>
                <a:cs typeface="ITC Franklin Gothic"/>
              </a:rPr>
              <a:t>Enforceability. </a:t>
            </a:r>
            <a:r>
              <a:rPr sz="900" spc="-20" dirty="0">
                <a:solidFill>
                  <a:srgbClr val="FFFFFF"/>
                </a:solidFill>
                <a:latin typeface="Franklin Gothic Book"/>
                <a:cs typeface="Franklin Gothic Book"/>
              </a:rPr>
              <a:t>Public procurement law  should </a:t>
            </a:r>
            <a:r>
              <a:rPr sz="900" spc="-10" dirty="0">
                <a:solidFill>
                  <a:srgbClr val="FFFFFF"/>
                </a:solidFill>
                <a:latin typeface="Franklin Gothic Book"/>
                <a:cs typeface="Franklin Gothic Book"/>
              </a:rPr>
              <a:t>be </a:t>
            </a:r>
            <a:r>
              <a:rPr sz="900" spc="-15" dirty="0">
                <a:solidFill>
                  <a:srgbClr val="FFFFFF"/>
                </a:solidFill>
                <a:latin typeface="Franklin Gothic Book"/>
                <a:cs typeface="Franklin Gothic Book"/>
              </a:rPr>
              <a:t>easy </a:t>
            </a:r>
            <a:r>
              <a:rPr sz="900" spc="-20" dirty="0">
                <a:solidFill>
                  <a:srgbClr val="FFFFFF"/>
                </a:solidFill>
                <a:latin typeface="Franklin Gothic Book"/>
                <a:cs typeface="Franklin Gothic Book"/>
              </a:rPr>
              <a:t>to </a:t>
            </a:r>
            <a:r>
              <a:rPr sz="900" spc="-25" dirty="0">
                <a:solidFill>
                  <a:srgbClr val="FFFFFF"/>
                </a:solidFill>
                <a:latin typeface="Franklin Gothic Book"/>
                <a:cs typeface="Franklin Gothic Book"/>
              </a:rPr>
              <a:t>enforce. </a:t>
            </a:r>
            <a:r>
              <a:rPr sz="900" spc="-20" dirty="0">
                <a:solidFill>
                  <a:srgbClr val="FFFFFF"/>
                </a:solidFill>
                <a:latin typeface="Franklin Gothic Book"/>
                <a:cs typeface="Franklin Gothic Book"/>
              </a:rPr>
              <a:t>Regulatory  mechanisms should </a:t>
            </a:r>
            <a:r>
              <a:rPr sz="900" spc="-10" dirty="0">
                <a:solidFill>
                  <a:srgbClr val="FFFFFF"/>
                </a:solidFill>
                <a:latin typeface="Franklin Gothic Book"/>
                <a:cs typeface="Franklin Gothic Book"/>
              </a:rPr>
              <a:t>be </a:t>
            </a:r>
            <a:r>
              <a:rPr sz="900" spc="-15" dirty="0">
                <a:solidFill>
                  <a:srgbClr val="FFFFFF"/>
                </a:solidFill>
                <a:latin typeface="Franklin Gothic Book"/>
                <a:cs typeface="Franklin Gothic Book"/>
              </a:rPr>
              <a:t>able </a:t>
            </a:r>
            <a:r>
              <a:rPr sz="900" spc="-20" dirty="0">
                <a:solidFill>
                  <a:srgbClr val="FFFFFF"/>
                </a:solidFill>
                <a:latin typeface="Franklin Gothic Book"/>
                <a:cs typeface="Franklin Gothic Book"/>
              </a:rPr>
              <a:t>to assess the  compliance </a:t>
            </a:r>
            <a:r>
              <a:rPr sz="900" spc="-10" dirty="0">
                <a:solidFill>
                  <a:srgbClr val="FFFFFF"/>
                </a:solidFill>
                <a:latin typeface="Franklin Gothic Book"/>
                <a:cs typeface="Franklin Gothic Book"/>
              </a:rPr>
              <a:t>of </a:t>
            </a:r>
            <a:r>
              <a:rPr sz="900" spc="-15" dirty="0">
                <a:solidFill>
                  <a:srgbClr val="FFFFFF"/>
                </a:solidFill>
                <a:latin typeface="Franklin Gothic Book"/>
                <a:cs typeface="Franklin Gothic Book"/>
              </a:rPr>
              <a:t>the </a:t>
            </a:r>
            <a:r>
              <a:rPr sz="900" spc="-20" dirty="0">
                <a:solidFill>
                  <a:srgbClr val="FFFFFF"/>
                </a:solidFill>
                <a:latin typeface="Franklin Gothic Book"/>
                <a:cs typeface="Franklin Gothic Book"/>
              </a:rPr>
              <a:t>contracting entities and  </a:t>
            </a:r>
            <a:r>
              <a:rPr sz="900" spc="-25" dirty="0">
                <a:solidFill>
                  <a:srgbClr val="FFFFFF"/>
                </a:solidFill>
                <a:latin typeface="Franklin Gothic Book"/>
                <a:cs typeface="Franklin Gothic Book"/>
              </a:rPr>
              <a:t>employ </a:t>
            </a:r>
            <a:r>
              <a:rPr sz="900" spc="-20" dirty="0">
                <a:solidFill>
                  <a:srgbClr val="FFFFFF"/>
                </a:solidFill>
                <a:latin typeface="Franklin Gothic Book"/>
                <a:cs typeface="Franklin Gothic Book"/>
              </a:rPr>
              <a:t>remedial measures </a:t>
            </a:r>
            <a:r>
              <a:rPr sz="900" spc="-15" dirty="0">
                <a:solidFill>
                  <a:srgbClr val="FFFFFF"/>
                </a:solidFill>
                <a:latin typeface="Franklin Gothic Book"/>
                <a:cs typeface="Franklin Gothic Book"/>
              </a:rPr>
              <a:t>when</a:t>
            </a:r>
            <a:r>
              <a:rPr sz="900" spc="-120" dirty="0">
                <a:solidFill>
                  <a:srgbClr val="FFFFFF"/>
                </a:solidFill>
                <a:latin typeface="Franklin Gothic Book"/>
                <a:cs typeface="Franklin Gothic Book"/>
              </a:rPr>
              <a:t> </a:t>
            </a:r>
            <a:r>
              <a:rPr sz="900" spc="-20" dirty="0">
                <a:solidFill>
                  <a:srgbClr val="FFFFFF"/>
                </a:solidFill>
                <a:latin typeface="Franklin Gothic Book"/>
                <a:cs typeface="Franklin Gothic Book"/>
              </a:rPr>
              <a:t>necessary.</a:t>
            </a:r>
            <a:endParaRPr sz="900" dirty="0">
              <a:latin typeface="Franklin Gothic Book"/>
              <a:cs typeface="Franklin Gothic Book"/>
            </a:endParaRPr>
          </a:p>
        </p:txBody>
      </p:sp>
      <p:pic>
        <p:nvPicPr>
          <p:cNvPr id="133" name="Picture 132">
            <a:extLst>
              <a:ext uri="{FF2B5EF4-FFF2-40B4-BE49-F238E27FC236}">
                <a16:creationId xmlns:a16="http://schemas.microsoft.com/office/drawing/2014/main" id="{2D37B9F6-55F8-5A4F-B69F-117885575691}"/>
              </a:ext>
            </a:extLst>
          </p:cNvPr>
          <p:cNvPicPr>
            <a:picLocks noChangeAspect="1"/>
          </p:cNvPicPr>
          <p:nvPr/>
        </p:nvPicPr>
        <p:blipFill rotWithShape="1">
          <a:blip r:embed="rId3">
            <a:extLst>
              <a:ext uri="{28A0092B-C50C-407E-A947-70E740481C1C}">
                <a14:useLocalDpi xmlns:a14="http://schemas.microsoft.com/office/drawing/2010/main" val="0"/>
              </a:ext>
            </a:extLst>
          </a:blip>
          <a:srcRect t="56111"/>
          <a:stretch/>
        </p:blipFill>
        <p:spPr>
          <a:xfrm>
            <a:off x="0" y="-1"/>
            <a:ext cx="7556500" cy="1208901"/>
          </a:xfrm>
          <a:prstGeom prst="rect">
            <a:avLst/>
          </a:prstGeom>
        </p:spPr>
      </p:pic>
      <p:sp>
        <p:nvSpPr>
          <p:cNvPr id="7" name="object 7"/>
          <p:cNvSpPr txBox="1"/>
          <p:nvPr/>
        </p:nvSpPr>
        <p:spPr>
          <a:xfrm>
            <a:off x="383299" y="4206203"/>
            <a:ext cx="4233151" cy="5725051"/>
          </a:xfrm>
          <a:prstGeom prst="rect">
            <a:avLst/>
          </a:prstGeom>
        </p:spPr>
        <p:txBody>
          <a:bodyPr vert="horz" wrap="square" lIns="0" tIns="33020" rIns="0" bIns="0" numCol="2" spcCol="108000" rtlCol="0">
            <a:noAutofit/>
          </a:bodyPr>
          <a:lstStyle/>
          <a:p>
            <a:pPr marL="12700" marR="292100">
              <a:lnSpc>
                <a:spcPts val="1300"/>
              </a:lnSpc>
              <a:spcBef>
                <a:spcPts val="260"/>
              </a:spcBef>
            </a:pPr>
            <a:r>
              <a:rPr sz="1200" b="1" spc="-40" dirty="0">
                <a:solidFill>
                  <a:srgbClr val="00ACEE"/>
                </a:solidFill>
                <a:latin typeface="ITC Franklin Gothic"/>
                <a:cs typeface="ITC Franklin Gothic"/>
              </a:rPr>
              <a:t>STRATEGIC</a:t>
            </a:r>
            <a:r>
              <a:rPr sz="1200" b="1" spc="-95" dirty="0">
                <a:solidFill>
                  <a:srgbClr val="00ACEE"/>
                </a:solidFill>
                <a:latin typeface="ITC Franklin Gothic"/>
                <a:cs typeface="ITC Franklin Gothic"/>
              </a:rPr>
              <a:t> </a:t>
            </a:r>
            <a:r>
              <a:rPr sz="1200" b="1" spc="-35" dirty="0">
                <a:solidFill>
                  <a:srgbClr val="00ACEE"/>
                </a:solidFill>
                <a:latin typeface="ITC Franklin Gothic"/>
                <a:cs typeface="ITC Franklin Gothic"/>
              </a:rPr>
              <a:t>GOVERNMENT  </a:t>
            </a:r>
            <a:r>
              <a:rPr sz="1200" b="1" spc="-30" dirty="0">
                <a:solidFill>
                  <a:srgbClr val="00ACEE"/>
                </a:solidFill>
                <a:latin typeface="ITC Franklin Gothic"/>
                <a:cs typeface="ITC Franklin Gothic"/>
              </a:rPr>
              <a:t>ACTIVITY</a:t>
            </a:r>
            <a:r>
              <a:rPr sz="1200" b="1" spc="-70" dirty="0">
                <a:solidFill>
                  <a:srgbClr val="00ACEE"/>
                </a:solidFill>
                <a:latin typeface="ITC Franklin Gothic"/>
                <a:cs typeface="ITC Franklin Gothic"/>
              </a:rPr>
              <a:t> </a:t>
            </a:r>
            <a:r>
              <a:rPr sz="1200" b="1" spc="-45" dirty="0">
                <a:solidFill>
                  <a:srgbClr val="00ACEE"/>
                </a:solidFill>
                <a:latin typeface="ITC Franklin Gothic"/>
                <a:cs typeface="ITC Franklin Gothic"/>
              </a:rPr>
              <a:t>INVOLVED</a:t>
            </a:r>
            <a:endParaRPr sz="1200" dirty="0">
              <a:latin typeface="ITC Franklin Gothic"/>
              <a:cs typeface="ITC Franklin Gothic"/>
            </a:endParaRPr>
          </a:p>
          <a:p>
            <a:pPr marL="127000" marR="104139" indent="-114300">
              <a:lnSpc>
                <a:spcPct val="101899"/>
              </a:lnSpc>
              <a:spcBef>
                <a:spcPts val="484"/>
              </a:spcBef>
              <a:buChar char="•"/>
              <a:tabLst>
                <a:tab pos="127000" algn="l"/>
              </a:tabLst>
            </a:pPr>
            <a:r>
              <a:rPr sz="900" spc="-20" dirty="0">
                <a:solidFill>
                  <a:srgbClr val="231F20"/>
                </a:solidFill>
                <a:latin typeface="Franklin Gothic Book"/>
                <a:cs typeface="Franklin Gothic Book"/>
              </a:rPr>
              <a:t>Public</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contracts</a:t>
            </a:r>
            <a:r>
              <a:rPr sz="900" spc="-40" dirty="0">
                <a:solidFill>
                  <a:srgbClr val="231F20"/>
                </a:solidFill>
                <a:latin typeface="Franklin Gothic Book"/>
                <a:cs typeface="Franklin Gothic Book"/>
              </a:rPr>
              <a:t> </a:t>
            </a:r>
            <a:r>
              <a:rPr sz="900" spc="-15" dirty="0">
                <a:solidFill>
                  <a:srgbClr val="231F20"/>
                </a:solidFill>
                <a:latin typeface="Franklin Gothic Book"/>
                <a:cs typeface="Franklin Gothic Book"/>
              </a:rPr>
              <a:t>are</a:t>
            </a:r>
            <a:r>
              <a:rPr sz="900" spc="-45" dirty="0">
                <a:solidFill>
                  <a:srgbClr val="231F20"/>
                </a:solidFill>
                <a:latin typeface="Franklin Gothic Book"/>
                <a:cs typeface="Franklin Gothic Book"/>
              </a:rPr>
              <a:t> </a:t>
            </a:r>
            <a:r>
              <a:rPr sz="900" dirty="0">
                <a:solidFill>
                  <a:srgbClr val="231F20"/>
                </a:solidFill>
                <a:latin typeface="Franklin Gothic Book"/>
                <a:cs typeface="Franklin Gothic Book"/>
              </a:rPr>
              <a:t>a</a:t>
            </a:r>
            <a:r>
              <a:rPr sz="900" spc="-40" dirty="0">
                <a:solidFill>
                  <a:srgbClr val="231F20"/>
                </a:solidFill>
                <a:latin typeface="Franklin Gothic Book"/>
                <a:cs typeface="Franklin Gothic Book"/>
              </a:rPr>
              <a:t> </a:t>
            </a:r>
            <a:r>
              <a:rPr sz="900" spc="-20" dirty="0">
                <a:solidFill>
                  <a:srgbClr val="231F20"/>
                </a:solidFill>
                <a:latin typeface="Franklin Gothic Book"/>
                <a:cs typeface="Franklin Gothic Book"/>
              </a:rPr>
              <a:t>basis</a:t>
            </a:r>
            <a:r>
              <a:rPr sz="900" spc="-40" dirty="0">
                <a:solidFill>
                  <a:srgbClr val="231F20"/>
                </a:solidFill>
                <a:latin typeface="Franklin Gothic Book"/>
                <a:cs typeface="Franklin Gothic Book"/>
              </a:rPr>
              <a:t> </a:t>
            </a:r>
            <a:r>
              <a:rPr sz="900" spc="-20" dirty="0">
                <a:solidFill>
                  <a:srgbClr val="231F20"/>
                </a:solidFill>
                <a:latin typeface="Franklin Gothic Book"/>
                <a:cs typeface="Franklin Gothic Book"/>
              </a:rPr>
              <a:t>for</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major</a:t>
            </a:r>
            <a:r>
              <a:rPr sz="900" spc="-40" dirty="0">
                <a:solidFill>
                  <a:srgbClr val="231F20"/>
                </a:solidFill>
                <a:latin typeface="Franklin Gothic Book"/>
                <a:cs typeface="Franklin Gothic Book"/>
              </a:rPr>
              <a:t> </a:t>
            </a:r>
            <a:r>
              <a:rPr sz="900" dirty="0">
                <a:solidFill>
                  <a:srgbClr val="231F20"/>
                </a:solidFill>
                <a:latin typeface="Franklin Gothic Book"/>
                <a:cs typeface="Franklin Gothic Book"/>
              </a:rPr>
              <a:t>&amp;  </a:t>
            </a:r>
            <a:r>
              <a:rPr sz="900" spc="-25" dirty="0">
                <a:solidFill>
                  <a:srgbClr val="231F20"/>
                </a:solidFill>
                <a:latin typeface="Franklin Gothic Book"/>
                <a:cs typeface="Franklin Gothic Book"/>
              </a:rPr>
              <a:t>expensive </a:t>
            </a:r>
            <a:r>
              <a:rPr sz="900" spc="-20" dirty="0">
                <a:solidFill>
                  <a:srgbClr val="231F20"/>
                </a:solidFill>
                <a:latin typeface="Franklin Gothic Book"/>
                <a:cs typeface="Franklin Gothic Book"/>
              </a:rPr>
              <a:t>public sector </a:t>
            </a:r>
            <a:r>
              <a:rPr sz="900" spc="-25" dirty="0">
                <a:solidFill>
                  <a:srgbClr val="231F20"/>
                </a:solidFill>
                <a:latin typeface="Franklin Gothic Book"/>
                <a:cs typeface="Franklin Gothic Book"/>
              </a:rPr>
              <a:t>projects  </a:t>
            </a:r>
            <a:r>
              <a:rPr sz="900" spc="-20" dirty="0">
                <a:solidFill>
                  <a:srgbClr val="231F20"/>
                </a:solidFill>
                <a:latin typeface="Franklin Gothic Book"/>
                <a:cs typeface="Franklin Gothic Book"/>
              </a:rPr>
              <a:t>(infrastructure, education,</a:t>
            </a:r>
            <a:r>
              <a:rPr sz="900" spc="-70" dirty="0">
                <a:solidFill>
                  <a:srgbClr val="231F20"/>
                </a:solidFill>
                <a:latin typeface="Franklin Gothic Book"/>
                <a:cs typeface="Franklin Gothic Book"/>
              </a:rPr>
              <a:t> </a:t>
            </a:r>
            <a:r>
              <a:rPr sz="900" spc="-20" dirty="0">
                <a:solidFill>
                  <a:srgbClr val="231F20"/>
                </a:solidFill>
                <a:latin typeface="Franklin Gothic Book"/>
                <a:cs typeface="Franklin Gothic Book"/>
              </a:rPr>
              <a:t>health)</a:t>
            </a:r>
            <a:endParaRPr sz="900" dirty="0">
              <a:latin typeface="Franklin Gothic Book"/>
              <a:cs typeface="Franklin Gothic Book"/>
            </a:endParaRPr>
          </a:p>
          <a:p>
            <a:pPr marL="127000" marR="156845" indent="-114300">
              <a:lnSpc>
                <a:spcPct val="101899"/>
              </a:lnSpc>
              <a:spcBef>
                <a:spcPts val="284"/>
              </a:spcBef>
              <a:buChar char="•"/>
              <a:tabLst>
                <a:tab pos="127000" algn="l"/>
              </a:tabLst>
            </a:pPr>
            <a:r>
              <a:rPr sz="900" spc="-20" dirty="0">
                <a:solidFill>
                  <a:srgbClr val="231F20"/>
                </a:solidFill>
                <a:latin typeface="Franklin Gothic Book"/>
                <a:cs typeface="Franklin Gothic Book"/>
              </a:rPr>
              <a:t>Public procurement </a:t>
            </a:r>
            <a:r>
              <a:rPr sz="900" spc="-15" dirty="0">
                <a:solidFill>
                  <a:srgbClr val="231F20"/>
                </a:solidFill>
                <a:latin typeface="Franklin Gothic Book"/>
                <a:cs typeface="Franklin Gothic Book"/>
              </a:rPr>
              <a:t>has </a:t>
            </a:r>
            <a:r>
              <a:rPr sz="900" spc="-25" dirty="0">
                <a:solidFill>
                  <a:srgbClr val="231F20"/>
                </a:solidFill>
                <a:latin typeface="Franklin Gothic Book"/>
                <a:cs typeface="Franklin Gothic Book"/>
              </a:rPr>
              <a:t>significant  </a:t>
            </a:r>
            <a:r>
              <a:rPr sz="900" spc="-20" dirty="0">
                <a:solidFill>
                  <a:srgbClr val="231F20"/>
                </a:solidFill>
                <a:latin typeface="Franklin Gothic Book"/>
                <a:cs typeface="Franklin Gothic Book"/>
              </a:rPr>
              <a:t>impact </a:t>
            </a:r>
            <a:r>
              <a:rPr sz="900" spc="-10" dirty="0">
                <a:solidFill>
                  <a:srgbClr val="231F20"/>
                </a:solidFill>
                <a:latin typeface="Franklin Gothic Book"/>
                <a:cs typeface="Franklin Gothic Book"/>
              </a:rPr>
              <a:t>on </a:t>
            </a:r>
            <a:r>
              <a:rPr sz="900" spc="-20" dirty="0">
                <a:solidFill>
                  <a:srgbClr val="231F20"/>
                </a:solidFill>
                <a:latin typeface="Franklin Gothic Book"/>
                <a:cs typeface="Franklin Gothic Book"/>
              </a:rPr>
              <a:t>economic performance</a:t>
            </a:r>
            <a:r>
              <a:rPr sz="900" spc="-150" dirty="0">
                <a:solidFill>
                  <a:srgbClr val="231F20"/>
                </a:solidFill>
                <a:latin typeface="Franklin Gothic Book"/>
                <a:cs typeface="Franklin Gothic Book"/>
              </a:rPr>
              <a:t> </a:t>
            </a:r>
            <a:r>
              <a:rPr sz="900" spc="-20" dirty="0">
                <a:solidFill>
                  <a:srgbClr val="231F20"/>
                </a:solidFill>
                <a:latin typeface="Franklin Gothic Book"/>
                <a:cs typeface="Franklin Gothic Book"/>
              </a:rPr>
              <a:t>and  national</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development</a:t>
            </a:r>
            <a:endParaRPr sz="900" dirty="0">
              <a:latin typeface="Franklin Gothic Book"/>
              <a:cs typeface="Franklin Gothic Book"/>
            </a:endParaRPr>
          </a:p>
          <a:p>
            <a:pPr marL="127000" marR="106680" indent="-114300">
              <a:lnSpc>
                <a:spcPct val="101899"/>
              </a:lnSpc>
              <a:spcBef>
                <a:spcPts val="280"/>
              </a:spcBef>
              <a:buChar char="•"/>
              <a:tabLst>
                <a:tab pos="127000" algn="l"/>
              </a:tabLst>
            </a:pPr>
            <a:r>
              <a:rPr sz="900" spc="-20" dirty="0">
                <a:solidFill>
                  <a:srgbClr val="231F20"/>
                </a:solidFill>
                <a:latin typeface="Franklin Gothic Book"/>
                <a:cs typeface="Franklin Gothic Book"/>
              </a:rPr>
              <a:t>Public contracts </a:t>
            </a:r>
            <a:r>
              <a:rPr sz="900" spc="-15" dirty="0">
                <a:solidFill>
                  <a:srgbClr val="231F20"/>
                </a:solidFill>
                <a:latin typeface="Franklin Gothic Book"/>
                <a:cs typeface="Franklin Gothic Book"/>
              </a:rPr>
              <a:t>are </a:t>
            </a:r>
            <a:r>
              <a:rPr sz="900" dirty="0">
                <a:solidFill>
                  <a:srgbClr val="231F20"/>
                </a:solidFill>
                <a:latin typeface="Franklin Gothic Book"/>
                <a:cs typeface="Franklin Gothic Book"/>
              </a:rPr>
              <a:t>a </a:t>
            </a:r>
            <a:r>
              <a:rPr sz="900" spc="-20" dirty="0">
                <a:solidFill>
                  <a:srgbClr val="231F20"/>
                </a:solidFill>
                <a:latin typeface="Franklin Gothic Book"/>
                <a:cs typeface="Franklin Gothic Book"/>
              </a:rPr>
              <a:t>basis for  </a:t>
            </a:r>
            <a:r>
              <a:rPr sz="900" spc="-25" dirty="0">
                <a:solidFill>
                  <a:srgbClr val="231F20"/>
                </a:solidFill>
                <a:latin typeface="Franklin Gothic Book"/>
                <a:cs typeface="Franklin Gothic Book"/>
              </a:rPr>
              <a:t>provision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essential </a:t>
            </a:r>
            <a:r>
              <a:rPr sz="900" spc="-25" dirty="0">
                <a:solidFill>
                  <a:srgbClr val="231F20"/>
                </a:solidFill>
                <a:latin typeface="Franklin Gothic Book"/>
                <a:cs typeface="Franklin Gothic Book"/>
              </a:rPr>
              <a:t>everyday</a:t>
            </a:r>
            <a:r>
              <a:rPr sz="900" spc="-110" dirty="0">
                <a:solidFill>
                  <a:srgbClr val="231F20"/>
                </a:solidFill>
                <a:latin typeface="Franklin Gothic Book"/>
                <a:cs typeface="Franklin Gothic Book"/>
              </a:rPr>
              <a:t> </a:t>
            </a:r>
            <a:r>
              <a:rPr sz="900" spc="-15" dirty="0">
                <a:solidFill>
                  <a:srgbClr val="231F20"/>
                </a:solidFill>
                <a:latin typeface="Franklin Gothic Book"/>
                <a:cs typeface="Franklin Gothic Book"/>
              </a:rPr>
              <a:t>services  </a:t>
            </a:r>
            <a:r>
              <a:rPr sz="900" spc="-20" dirty="0">
                <a:solidFill>
                  <a:srgbClr val="231F20"/>
                </a:solidFill>
                <a:latin typeface="Franklin Gothic Book"/>
                <a:cs typeface="Franklin Gothic Book"/>
              </a:rPr>
              <a:t>to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public </a:t>
            </a:r>
            <a:r>
              <a:rPr sz="900" spc="-25" dirty="0">
                <a:solidFill>
                  <a:srgbClr val="231F20"/>
                </a:solidFill>
                <a:latin typeface="Franklin Gothic Book"/>
                <a:cs typeface="Franklin Gothic Book"/>
              </a:rPr>
              <a:t>(electricity, </a:t>
            </a:r>
            <a:r>
              <a:rPr sz="900" spc="-20" dirty="0">
                <a:solidFill>
                  <a:srgbClr val="231F20"/>
                </a:solidFill>
                <a:latin typeface="Franklin Gothic Book"/>
                <a:cs typeface="Franklin Gothic Book"/>
              </a:rPr>
              <a:t>transport,  communication)</a:t>
            </a:r>
            <a:endParaRPr sz="900" dirty="0">
              <a:latin typeface="Franklin Gothic Book"/>
              <a:cs typeface="Franklin Gothic Book"/>
            </a:endParaRPr>
          </a:p>
          <a:p>
            <a:pPr>
              <a:lnSpc>
                <a:spcPct val="100000"/>
              </a:lnSpc>
              <a:spcBef>
                <a:spcPts val="25"/>
              </a:spcBef>
              <a:buClr>
                <a:srgbClr val="231F20"/>
              </a:buClr>
              <a:buFont typeface="Franklin Gothic Book"/>
              <a:buChar char="•"/>
            </a:pPr>
            <a:endParaRPr sz="800" dirty="0">
              <a:latin typeface="Franklin Gothic Book"/>
              <a:cs typeface="Franklin Gothic Book"/>
            </a:endParaRPr>
          </a:p>
          <a:p>
            <a:pPr marL="12700" marR="440690">
              <a:lnSpc>
                <a:spcPts val="1300"/>
              </a:lnSpc>
            </a:pPr>
            <a:r>
              <a:rPr sz="1200" b="1" spc="-30" dirty="0">
                <a:solidFill>
                  <a:srgbClr val="00ACEE"/>
                </a:solidFill>
                <a:latin typeface="ITC Franklin Gothic"/>
                <a:cs typeface="ITC Franklin Gothic"/>
              </a:rPr>
              <a:t>AMOUNTS </a:t>
            </a:r>
            <a:r>
              <a:rPr sz="1200" b="1" spc="-45" dirty="0">
                <a:solidFill>
                  <a:srgbClr val="00ACEE"/>
                </a:solidFill>
                <a:latin typeface="ITC Franklin Gothic"/>
                <a:cs typeface="ITC Franklin Gothic"/>
              </a:rPr>
              <a:t>INVOLVED </a:t>
            </a:r>
            <a:r>
              <a:rPr sz="1200" b="1" spc="-30" dirty="0">
                <a:solidFill>
                  <a:srgbClr val="00ACEE"/>
                </a:solidFill>
                <a:latin typeface="ITC Franklin Gothic"/>
                <a:cs typeface="ITC Franklin Gothic"/>
              </a:rPr>
              <a:t>IN  </a:t>
            </a:r>
            <a:r>
              <a:rPr sz="1200" b="1" spc="-25" dirty="0">
                <a:solidFill>
                  <a:srgbClr val="00ACEE"/>
                </a:solidFill>
                <a:latin typeface="ITC Franklin Gothic"/>
                <a:cs typeface="ITC Franklin Gothic"/>
              </a:rPr>
              <a:t>PUBLIC</a:t>
            </a:r>
            <a:r>
              <a:rPr sz="1200" b="1" spc="-120" dirty="0">
                <a:solidFill>
                  <a:srgbClr val="00ACEE"/>
                </a:solidFill>
                <a:latin typeface="ITC Franklin Gothic"/>
                <a:cs typeface="ITC Franklin Gothic"/>
              </a:rPr>
              <a:t> </a:t>
            </a:r>
            <a:r>
              <a:rPr sz="1200" b="1" spc="-35" dirty="0">
                <a:solidFill>
                  <a:srgbClr val="00ACEE"/>
                </a:solidFill>
                <a:latin typeface="ITC Franklin Gothic"/>
                <a:cs typeface="ITC Franklin Gothic"/>
              </a:rPr>
              <a:t>PROCUREMENT</a:t>
            </a:r>
            <a:endParaRPr sz="1200" dirty="0">
              <a:latin typeface="ITC Franklin Gothic"/>
              <a:cs typeface="ITC Franklin Gothic"/>
            </a:endParaRPr>
          </a:p>
          <a:p>
            <a:pPr marL="127000" marR="351155" indent="-114300">
              <a:lnSpc>
                <a:spcPct val="101899"/>
              </a:lnSpc>
              <a:spcBef>
                <a:spcPts val="484"/>
              </a:spcBef>
              <a:buChar char="•"/>
              <a:tabLst>
                <a:tab pos="127000" algn="l"/>
              </a:tabLst>
            </a:pPr>
            <a:r>
              <a:rPr sz="900" spc="-25" dirty="0">
                <a:solidFill>
                  <a:srgbClr val="231F20"/>
                </a:solidFill>
                <a:latin typeface="Franklin Gothic Book"/>
                <a:cs typeface="Franklin Gothic Book"/>
              </a:rPr>
              <a:t>10-20 </a:t>
            </a:r>
            <a:r>
              <a:rPr sz="900" dirty="0">
                <a:solidFill>
                  <a:srgbClr val="231F20"/>
                </a:solidFill>
                <a:latin typeface="Franklin Gothic Book"/>
                <a:cs typeface="Franklin Gothic Book"/>
              </a:rPr>
              <a:t>% </a:t>
            </a:r>
            <a:r>
              <a:rPr sz="900" spc="-10" dirty="0">
                <a:solidFill>
                  <a:srgbClr val="231F20"/>
                </a:solidFill>
                <a:latin typeface="Franklin Gothic Book"/>
                <a:cs typeface="Franklin Gothic Book"/>
              </a:rPr>
              <a:t>of </a:t>
            </a:r>
            <a:r>
              <a:rPr sz="900" spc="-40" dirty="0">
                <a:solidFill>
                  <a:srgbClr val="231F20"/>
                </a:solidFill>
                <a:latin typeface="Franklin Gothic Book"/>
                <a:cs typeface="Franklin Gothic Book"/>
              </a:rPr>
              <a:t>GDP, </a:t>
            </a:r>
            <a:r>
              <a:rPr sz="900" spc="-15" dirty="0">
                <a:solidFill>
                  <a:srgbClr val="231F20"/>
                </a:solidFill>
                <a:latin typeface="Franklin Gothic Book"/>
                <a:cs typeface="Franklin Gothic Book"/>
              </a:rPr>
              <a:t>45%</a:t>
            </a:r>
            <a:r>
              <a:rPr sz="900" spc="-175" dirty="0">
                <a:solidFill>
                  <a:srgbClr val="231F20"/>
                </a:solidFill>
                <a:latin typeface="Franklin Gothic Book"/>
                <a:cs typeface="Franklin Gothic Book"/>
              </a:rPr>
              <a:t> </a:t>
            </a:r>
            <a:r>
              <a:rPr sz="900" spc="-25" dirty="0">
                <a:solidFill>
                  <a:srgbClr val="231F20"/>
                </a:solidFill>
                <a:latin typeface="Franklin Gothic Book"/>
                <a:cs typeface="Franklin Gothic Book"/>
              </a:rPr>
              <a:t>government  </a:t>
            </a:r>
            <a:r>
              <a:rPr sz="900" spc="-20" dirty="0">
                <a:solidFill>
                  <a:srgbClr val="231F20"/>
                </a:solidFill>
                <a:latin typeface="Franklin Gothic Book"/>
                <a:cs typeface="Franklin Gothic Book"/>
              </a:rPr>
              <a:t>spending (World </a:t>
            </a:r>
            <a:r>
              <a:rPr sz="900" spc="-15" dirty="0">
                <a:solidFill>
                  <a:srgbClr val="231F20"/>
                </a:solidFill>
                <a:latin typeface="Franklin Gothic Book"/>
                <a:cs typeface="Franklin Gothic Book"/>
              </a:rPr>
              <a:t>Bank,</a:t>
            </a:r>
            <a:r>
              <a:rPr sz="900" spc="-105" dirty="0">
                <a:solidFill>
                  <a:srgbClr val="231F20"/>
                </a:solidFill>
                <a:latin typeface="Franklin Gothic Book"/>
                <a:cs typeface="Franklin Gothic Book"/>
              </a:rPr>
              <a:t> </a:t>
            </a:r>
            <a:r>
              <a:rPr sz="900" spc="-20" dirty="0">
                <a:solidFill>
                  <a:srgbClr val="231F20"/>
                </a:solidFill>
                <a:latin typeface="Franklin Gothic Book"/>
                <a:cs typeface="Franklin Gothic Book"/>
              </a:rPr>
              <a:t>OECD)</a:t>
            </a:r>
            <a:endParaRPr sz="900" dirty="0">
              <a:latin typeface="Franklin Gothic Book"/>
              <a:cs typeface="Franklin Gothic Book"/>
            </a:endParaRPr>
          </a:p>
          <a:p>
            <a:pPr marL="127000" marR="8255" indent="-114300">
              <a:lnSpc>
                <a:spcPct val="101899"/>
              </a:lnSpc>
              <a:spcBef>
                <a:spcPts val="285"/>
              </a:spcBef>
              <a:buChar char="•"/>
              <a:tabLst>
                <a:tab pos="127000" algn="l"/>
              </a:tabLst>
            </a:pPr>
            <a:r>
              <a:rPr sz="900" spc="-20" dirty="0">
                <a:solidFill>
                  <a:srgbClr val="231F20"/>
                </a:solidFill>
                <a:latin typeface="Franklin Gothic Book"/>
                <a:cs typeface="Franklin Gothic Book"/>
              </a:rPr>
              <a:t>Systemic corruption: 20-30%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budget  for public contract </a:t>
            </a:r>
            <a:r>
              <a:rPr sz="900" spc="-10" dirty="0">
                <a:solidFill>
                  <a:srgbClr val="231F20"/>
                </a:solidFill>
                <a:latin typeface="Franklin Gothic Book"/>
                <a:cs typeface="Franklin Gothic Book"/>
              </a:rPr>
              <a:t>is</a:t>
            </a:r>
            <a:r>
              <a:rPr sz="900" spc="-170" dirty="0">
                <a:solidFill>
                  <a:srgbClr val="231F20"/>
                </a:solidFill>
                <a:latin typeface="Franklin Gothic Book"/>
                <a:cs typeface="Franklin Gothic Book"/>
              </a:rPr>
              <a:t> </a:t>
            </a:r>
            <a:r>
              <a:rPr sz="900" spc="-25" dirty="0">
                <a:solidFill>
                  <a:srgbClr val="231F20"/>
                </a:solidFill>
                <a:latin typeface="Franklin Gothic Book"/>
                <a:cs typeface="Franklin Gothic Book"/>
              </a:rPr>
              <a:t>wasted </a:t>
            </a:r>
            <a:r>
              <a:rPr sz="900" spc="-20" dirty="0">
                <a:solidFill>
                  <a:srgbClr val="231F20"/>
                </a:solidFill>
                <a:latin typeface="Franklin Gothic Book"/>
                <a:cs typeface="Franklin Gothic Book"/>
              </a:rPr>
              <a:t>(World Bank)</a:t>
            </a:r>
            <a:endParaRPr sz="900" dirty="0">
              <a:latin typeface="Franklin Gothic Book"/>
              <a:cs typeface="Franklin Gothic Book"/>
            </a:endParaRPr>
          </a:p>
          <a:p>
            <a:pPr marL="113030" marR="244475" indent="-113030">
              <a:lnSpc>
                <a:spcPct val="101899"/>
              </a:lnSpc>
              <a:spcBef>
                <a:spcPts val="280"/>
              </a:spcBef>
              <a:buChar char="•"/>
              <a:tabLst>
                <a:tab pos="113030" algn="l"/>
              </a:tabLst>
            </a:pPr>
            <a:r>
              <a:rPr sz="900" spc="-20" dirty="0">
                <a:solidFill>
                  <a:srgbClr val="231F20"/>
                </a:solidFill>
                <a:latin typeface="Franklin Gothic Book"/>
                <a:cs typeface="Franklin Gothic Book"/>
              </a:rPr>
              <a:t>Capacity problems: </a:t>
            </a:r>
            <a:r>
              <a:rPr sz="900" spc="-15" dirty="0">
                <a:solidFill>
                  <a:srgbClr val="231F20"/>
                </a:solidFill>
                <a:latin typeface="Franklin Gothic Book"/>
                <a:cs typeface="Franklin Gothic Book"/>
              </a:rPr>
              <a:t>80% </a:t>
            </a:r>
            <a:r>
              <a:rPr sz="900" spc="-10" dirty="0">
                <a:solidFill>
                  <a:srgbClr val="231F20"/>
                </a:solidFill>
                <a:latin typeface="Franklin Gothic Book"/>
                <a:cs typeface="Franklin Gothic Book"/>
              </a:rPr>
              <a:t>of </a:t>
            </a:r>
            <a:r>
              <a:rPr sz="900" spc="-25" dirty="0">
                <a:solidFill>
                  <a:srgbClr val="231F20"/>
                </a:solidFill>
                <a:latin typeface="Franklin Gothic Book"/>
                <a:cs typeface="Franklin Gothic Book"/>
              </a:rPr>
              <a:t>waste </a:t>
            </a:r>
            <a:r>
              <a:rPr sz="900" spc="-20" dirty="0">
                <a:solidFill>
                  <a:srgbClr val="231F20"/>
                </a:solidFill>
                <a:latin typeface="Franklin Gothic Book"/>
                <a:cs typeface="Franklin Gothic Book"/>
              </a:rPr>
              <a:t>is  </a:t>
            </a:r>
            <a:r>
              <a:rPr sz="900" spc="-25" dirty="0">
                <a:solidFill>
                  <a:srgbClr val="231F20"/>
                </a:solidFill>
                <a:latin typeface="Franklin Gothic Book"/>
                <a:cs typeface="Franklin Gothic Book"/>
              </a:rPr>
              <a:t>inefficiency, </a:t>
            </a:r>
            <a:r>
              <a:rPr sz="900" spc="-20" dirty="0">
                <a:solidFill>
                  <a:srgbClr val="231F20"/>
                </a:solidFill>
                <a:latin typeface="Franklin Gothic Book"/>
                <a:cs typeface="Franklin Gothic Book"/>
              </a:rPr>
              <a:t>not corruption</a:t>
            </a:r>
            <a:r>
              <a:rPr sz="900" spc="-90" dirty="0">
                <a:solidFill>
                  <a:srgbClr val="231F20"/>
                </a:solidFill>
                <a:latin typeface="Franklin Gothic Book"/>
                <a:cs typeface="Franklin Gothic Book"/>
              </a:rPr>
              <a:t> </a:t>
            </a:r>
            <a:r>
              <a:rPr sz="900" spc="-25" dirty="0">
                <a:solidFill>
                  <a:srgbClr val="231F20"/>
                </a:solidFill>
                <a:latin typeface="Franklin Gothic Book"/>
                <a:cs typeface="Franklin Gothic Book"/>
              </a:rPr>
              <a:t>(research</a:t>
            </a:r>
            <a:endParaRPr sz="900" dirty="0">
              <a:latin typeface="Franklin Gothic Book"/>
              <a:cs typeface="Franklin Gothic Book"/>
            </a:endParaRPr>
          </a:p>
          <a:p>
            <a:pPr marL="127000">
              <a:lnSpc>
                <a:spcPct val="100000"/>
              </a:lnSpc>
              <a:spcBef>
                <a:spcPts val="20"/>
              </a:spcBef>
            </a:pPr>
            <a:r>
              <a:rPr sz="900" spc="-10" dirty="0">
                <a:solidFill>
                  <a:srgbClr val="231F20"/>
                </a:solidFill>
                <a:latin typeface="Franklin Gothic Book"/>
                <a:cs typeface="Franklin Gothic Book"/>
              </a:rPr>
              <a:t>on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Italian public procurement</a:t>
            </a:r>
            <a:r>
              <a:rPr sz="900" spc="-165" dirty="0">
                <a:solidFill>
                  <a:srgbClr val="231F20"/>
                </a:solidFill>
                <a:latin typeface="Franklin Gothic Book"/>
                <a:cs typeface="Franklin Gothic Book"/>
              </a:rPr>
              <a:t> </a:t>
            </a:r>
            <a:r>
              <a:rPr sz="900" spc="-25" dirty="0">
                <a:solidFill>
                  <a:srgbClr val="231F20"/>
                </a:solidFill>
                <a:latin typeface="Franklin Gothic Book"/>
                <a:cs typeface="Franklin Gothic Book"/>
              </a:rPr>
              <a:t>system)</a:t>
            </a:r>
            <a:endParaRPr sz="900" dirty="0">
              <a:latin typeface="Franklin Gothic Book"/>
              <a:cs typeface="Franklin Gothic Book"/>
            </a:endParaRPr>
          </a:p>
          <a:p>
            <a:pPr marL="113030" marR="226695" indent="-113030">
              <a:lnSpc>
                <a:spcPct val="101899"/>
              </a:lnSpc>
              <a:spcBef>
                <a:spcPts val="285"/>
              </a:spcBef>
              <a:buChar char="•"/>
              <a:tabLst>
                <a:tab pos="113030" algn="l"/>
              </a:tabLst>
            </a:pPr>
            <a:r>
              <a:rPr sz="900" spc="-20" dirty="0">
                <a:solidFill>
                  <a:srgbClr val="231F20"/>
                </a:solidFill>
                <a:latin typeface="Franklin Gothic Book"/>
                <a:cs typeface="Franklin Gothic Book"/>
              </a:rPr>
              <a:t>Procurement reform could yield </a:t>
            </a:r>
            <a:r>
              <a:rPr sz="900" spc="-30" dirty="0">
                <a:solidFill>
                  <a:srgbClr val="231F20"/>
                </a:solidFill>
                <a:latin typeface="Franklin Gothic Book"/>
                <a:cs typeface="Franklin Gothic Book"/>
              </a:rPr>
              <a:t>10%  </a:t>
            </a:r>
            <a:r>
              <a:rPr sz="900" spc="-25" dirty="0">
                <a:solidFill>
                  <a:srgbClr val="231F20"/>
                </a:solidFill>
                <a:latin typeface="Franklin Gothic Book"/>
                <a:cs typeface="Franklin Gothic Book"/>
              </a:rPr>
              <a:t>efficiency benefits </a:t>
            </a:r>
            <a:r>
              <a:rPr sz="900" dirty="0">
                <a:solidFill>
                  <a:srgbClr val="231F20"/>
                </a:solidFill>
                <a:latin typeface="Franklin Gothic Book"/>
                <a:cs typeface="Franklin Gothic Book"/>
              </a:rPr>
              <a:t>–</a:t>
            </a:r>
            <a:r>
              <a:rPr sz="900" spc="-165" dirty="0">
                <a:solidFill>
                  <a:srgbClr val="231F20"/>
                </a:solidFill>
                <a:latin typeface="Franklin Gothic Book"/>
                <a:cs typeface="Franklin Gothic Book"/>
              </a:rPr>
              <a:t> </a:t>
            </a:r>
            <a:r>
              <a:rPr sz="900" spc="-15" dirty="0">
                <a:solidFill>
                  <a:srgbClr val="231F20"/>
                </a:solidFill>
                <a:latin typeface="Franklin Gothic Book"/>
                <a:cs typeface="Franklin Gothic Book"/>
              </a:rPr>
              <a:t>i.e. 1-2%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GDP</a:t>
            </a:r>
            <a:endParaRPr lang="en-GB" sz="900" spc="-20" dirty="0">
              <a:solidFill>
                <a:srgbClr val="231F20"/>
              </a:solidFill>
              <a:latin typeface="Franklin Gothic Book"/>
              <a:cs typeface="Franklin Gothic Book"/>
            </a:endParaRPr>
          </a:p>
          <a:p>
            <a:pPr marL="113030" marR="226695" indent="-113030">
              <a:lnSpc>
                <a:spcPct val="101899"/>
              </a:lnSpc>
              <a:spcBef>
                <a:spcPts val="285"/>
              </a:spcBef>
              <a:buChar char="•"/>
              <a:tabLst>
                <a:tab pos="113030" algn="l"/>
              </a:tabLst>
            </a:pPr>
            <a:endParaRPr lang="en-GB" sz="900" spc="-20" dirty="0">
              <a:solidFill>
                <a:srgbClr val="231F20"/>
              </a:solidFill>
              <a:latin typeface="Franklin Gothic Book"/>
              <a:cs typeface="Franklin Gothic Book"/>
            </a:endParaRPr>
          </a:p>
          <a:p>
            <a:pPr marL="12700" marR="5080">
              <a:lnSpc>
                <a:spcPts val="1600"/>
              </a:lnSpc>
              <a:spcBef>
                <a:spcPts val="219"/>
              </a:spcBef>
            </a:pPr>
            <a:r>
              <a:rPr lang="en-GB" sz="1400" b="1" spc="-25" dirty="0">
                <a:solidFill>
                  <a:srgbClr val="2A2A86"/>
                </a:solidFill>
                <a:latin typeface="ITC Franklin Gothic"/>
                <a:cs typeface="ITC Franklin Gothic"/>
              </a:rPr>
              <a:t>WHY USE </a:t>
            </a:r>
            <a:r>
              <a:rPr lang="en-GB" sz="1400" b="1" spc="-30" dirty="0">
                <a:solidFill>
                  <a:srgbClr val="2A2A86"/>
                </a:solidFill>
                <a:latin typeface="ITC Franklin Gothic"/>
                <a:cs typeface="ITC Franklin Gothic"/>
              </a:rPr>
              <a:t>2011</a:t>
            </a:r>
            <a:r>
              <a:rPr lang="en-GB" sz="1400" b="1" spc="-235" dirty="0">
                <a:solidFill>
                  <a:srgbClr val="2A2A86"/>
                </a:solidFill>
                <a:latin typeface="ITC Franklin Gothic"/>
                <a:cs typeface="ITC Franklin Gothic"/>
              </a:rPr>
              <a:t> </a:t>
            </a:r>
            <a:r>
              <a:rPr lang="en-GB" sz="1400" b="1" spc="-35" dirty="0">
                <a:solidFill>
                  <a:srgbClr val="2A2A86"/>
                </a:solidFill>
                <a:latin typeface="ITC Franklin Gothic"/>
                <a:cs typeface="ITC Franklin Gothic"/>
              </a:rPr>
              <a:t>UNCITRAL  </a:t>
            </a:r>
            <a:r>
              <a:rPr lang="en-GB" sz="1400" b="1" spc="-30" dirty="0">
                <a:solidFill>
                  <a:srgbClr val="2A2A86"/>
                </a:solidFill>
                <a:latin typeface="ITC Franklin Gothic"/>
                <a:cs typeface="ITC Franklin Gothic"/>
              </a:rPr>
              <a:t>MODEL</a:t>
            </a:r>
            <a:r>
              <a:rPr lang="en-GB" sz="1400" b="1" spc="-75" dirty="0">
                <a:solidFill>
                  <a:srgbClr val="2A2A86"/>
                </a:solidFill>
                <a:latin typeface="ITC Franklin Gothic"/>
                <a:cs typeface="ITC Franklin Gothic"/>
              </a:rPr>
              <a:t> </a:t>
            </a:r>
            <a:r>
              <a:rPr lang="en-GB" sz="1400" b="1" spc="-45" dirty="0">
                <a:solidFill>
                  <a:srgbClr val="2A2A86"/>
                </a:solidFill>
                <a:latin typeface="ITC Franklin Gothic"/>
                <a:cs typeface="ITC Franklin Gothic"/>
              </a:rPr>
              <a:t>LAW?</a:t>
            </a:r>
            <a:endParaRPr lang="en-GB" sz="1400" dirty="0">
              <a:latin typeface="ITC Franklin Gothic"/>
              <a:cs typeface="ITC Franklin Gothic"/>
            </a:endParaRPr>
          </a:p>
          <a:p>
            <a:pPr marL="12700" marR="164465">
              <a:lnSpc>
                <a:spcPts val="1300"/>
              </a:lnSpc>
              <a:spcBef>
                <a:spcPts val="505"/>
              </a:spcBef>
            </a:pPr>
            <a:r>
              <a:rPr lang="en-GB" sz="1200" b="1" spc="-15" dirty="0">
                <a:solidFill>
                  <a:srgbClr val="00ACEE"/>
                </a:solidFill>
                <a:latin typeface="ITC Franklin Gothic"/>
                <a:cs typeface="ITC Franklin Gothic"/>
              </a:rPr>
              <a:t>IT </a:t>
            </a:r>
            <a:r>
              <a:rPr lang="en-GB" sz="1200" b="1" spc="-30" dirty="0">
                <a:solidFill>
                  <a:srgbClr val="00ACEE"/>
                </a:solidFill>
                <a:latin typeface="ITC Franklin Gothic"/>
                <a:cs typeface="ITC Franklin Gothic"/>
              </a:rPr>
              <a:t>REPRESENTS LEADING  </a:t>
            </a:r>
            <a:r>
              <a:rPr lang="en-GB" sz="1200" b="1" spc="-35" dirty="0">
                <a:solidFill>
                  <a:srgbClr val="00ACEE"/>
                </a:solidFill>
                <a:latin typeface="ITC Franklin Gothic"/>
                <a:cs typeface="ITC Franklin Gothic"/>
              </a:rPr>
              <a:t>INTERNATIONAL</a:t>
            </a:r>
            <a:r>
              <a:rPr lang="en-GB" sz="1200" b="1" spc="-120" dirty="0">
                <a:solidFill>
                  <a:srgbClr val="00ACEE"/>
                </a:solidFill>
                <a:latin typeface="ITC Franklin Gothic"/>
                <a:cs typeface="ITC Franklin Gothic"/>
              </a:rPr>
              <a:t> </a:t>
            </a:r>
            <a:r>
              <a:rPr lang="en-GB" sz="1200" b="1" spc="-35" dirty="0">
                <a:solidFill>
                  <a:srgbClr val="00ACEE"/>
                </a:solidFill>
                <a:latin typeface="ITC Franklin Gothic"/>
                <a:cs typeface="ITC Franklin Gothic"/>
              </a:rPr>
              <a:t>PRACTICES</a:t>
            </a:r>
            <a:endParaRPr lang="en-GB" sz="1200" dirty="0">
              <a:latin typeface="ITC Franklin Gothic"/>
              <a:cs typeface="ITC Franklin Gothic"/>
            </a:endParaRPr>
          </a:p>
          <a:p>
            <a:pPr marL="127000" marR="167005" indent="-114300">
              <a:lnSpc>
                <a:spcPct val="101899"/>
              </a:lnSpc>
              <a:spcBef>
                <a:spcPts val="484"/>
              </a:spcBef>
              <a:buChar char="•"/>
              <a:tabLst>
                <a:tab pos="127000" algn="l"/>
              </a:tabLst>
            </a:pPr>
            <a:r>
              <a:rPr lang="en-GB" sz="900" spc="-25" dirty="0">
                <a:solidFill>
                  <a:srgbClr val="231F20"/>
                </a:solidFill>
                <a:latin typeface="Franklin Gothic Book"/>
                <a:cs typeface="Franklin Gothic Book"/>
              </a:rPr>
              <a:t>Negotiated </a:t>
            </a:r>
            <a:r>
              <a:rPr lang="en-GB" sz="900" spc="-20" dirty="0">
                <a:solidFill>
                  <a:srgbClr val="231F20"/>
                </a:solidFill>
                <a:latin typeface="Franklin Gothic Book"/>
                <a:cs typeface="Franklin Gothic Book"/>
              </a:rPr>
              <a:t>through </a:t>
            </a:r>
            <a:r>
              <a:rPr lang="en-GB" sz="900" spc="-25" dirty="0">
                <a:solidFill>
                  <a:srgbClr val="231F20"/>
                </a:solidFill>
                <a:latin typeface="Franklin Gothic Book"/>
                <a:cs typeface="Franklin Gothic Book"/>
              </a:rPr>
              <a:t>intergovernmental  meetings</a:t>
            </a:r>
            <a:endParaRPr lang="en-GB" sz="900" dirty="0">
              <a:latin typeface="Franklin Gothic Book"/>
              <a:cs typeface="Franklin Gothic Book"/>
            </a:endParaRPr>
          </a:p>
          <a:p>
            <a:pPr marL="113030" marR="67310" indent="-113030">
              <a:lnSpc>
                <a:spcPct val="101899"/>
              </a:lnSpc>
              <a:spcBef>
                <a:spcPts val="285"/>
              </a:spcBef>
              <a:buChar char="•"/>
              <a:tabLst>
                <a:tab pos="113030" algn="l"/>
              </a:tabLst>
            </a:pPr>
            <a:r>
              <a:rPr lang="en-GB" sz="900" spc="-15" dirty="0">
                <a:solidFill>
                  <a:srgbClr val="231F20"/>
                </a:solidFill>
                <a:latin typeface="Franklin Gothic Book"/>
                <a:cs typeface="Franklin Gothic Book"/>
              </a:rPr>
              <a:t>All </a:t>
            </a:r>
            <a:r>
              <a:rPr lang="en-GB" sz="900" spc="-20" dirty="0">
                <a:solidFill>
                  <a:srgbClr val="231F20"/>
                </a:solidFill>
                <a:latin typeface="Franklin Gothic Book"/>
                <a:cs typeface="Franklin Gothic Book"/>
              </a:rPr>
              <a:t>regions/countries </a:t>
            </a:r>
            <a:r>
              <a:rPr lang="en-GB" sz="900" spc="-10" dirty="0">
                <a:solidFill>
                  <a:srgbClr val="231F20"/>
                </a:solidFill>
                <a:latin typeface="Franklin Gothic Book"/>
                <a:cs typeface="Franklin Gothic Book"/>
              </a:rPr>
              <a:t>of </a:t>
            </a:r>
            <a:r>
              <a:rPr lang="en-GB" sz="900" spc="-15" dirty="0">
                <a:solidFill>
                  <a:srgbClr val="231F20"/>
                </a:solidFill>
                <a:latin typeface="Franklin Gothic Book"/>
                <a:cs typeface="Franklin Gothic Book"/>
              </a:rPr>
              <a:t>the</a:t>
            </a:r>
            <a:r>
              <a:rPr lang="en-GB" sz="900" spc="-17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world shared  their</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experience</a:t>
            </a:r>
            <a:endParaRPr lang="en-GB" sz="900" dirty="0">
              <a:latin typeface="Franklin Gothic Book"/>
              <a:cs typeface="Franklin Gothic Book"/>
            </a:endParaRPr>
          </a:p>
          <a:p>
            <a:pPr marL="112395" marR="558800" indent="-100330">
              <a:lnSpc>
                <a:spcPct val="101899"/>
              </a:lnSpc>
              <a:spcBef>
                <a:spcPts val="284"/>
              </a:spcBef>
              <a:buChar char="•"/>
              <a:tabLst>
                <a:tab pos="113030" algn="l"/>
              </a:tabLst>
            </a:pPr>
            <a:r>
              <a:rPr lang="en-GB" sz="900" spc="-25" dirty="0">
                <a:solidFill>
                  <a:srgbClr val="231F20"/>
                </a:solidFill>
                <a:latin typeface="Franklin Gothic Book"/>
                <a:cs typeface="Franklin Gothic Book"/>
              </a:rPr>
              <a:t>Reflecting </a:t>
            </a:r>
            <a:r>
              <a:rPr lang="en-GB" sz="900" spc="-20" dirty="0">
                <a:solidFill>
                  <a:srgbClr val="231F20"/>
                </a:solidFill>
                <a:latin typeface="Franklin Gothic Book"/>
                <a:cs typeface="Franklin Gothic Book"/>
              </a:rPr>
              <a:t>leading practices</a:t>
            </a:r>
            <a:r>
              <a:rPr lang="en-GB" sz="900" spc="-10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in  international</a:t>
            </a:r>
            <a:r>
              <a:rPr lang="en-GB" sz="900" spc="-5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procurement</a:t>
            </a:r>
          </a:p>
          <a:p>
            <a:pPr marL="113030" marR="67310" indent="-113030">
              <a:lnSpc>
                <a:spcPct val="101899"/>
              </a:lnSpc>
              <a:spcBef>
                <a:spcPts val="80"/>
              </a:spcBef>
              <a:buChar char="•"/>
              <a:tabLst>
                <a:tab pos="113030" algn="l"/>
              </a:tabLst>
            </a:pPr>
            <a:r>
              <a:rPr lang="en-GB" sz="900" spc="-20" dirty="0">
                <a:solidFill>
                  <a:srgbClr val="231F20"/>
                </a:solidFill>
                <a:latin typeface="Franklin Gothic Book"/>
                <a:cs typeface="Franklin Gothic Book"/>
              </a:rPr>
              <a:t>Policy recommendations </a:t>
            </a:r>
            <a:r>
              <a:rPr lang="en-GB" sz="900" spc="-15" dirty="0">
                <a:solidFill>
                  <a:srgbClr val="231F20"/>
                </a:solidFill>
                <a:latin typeface="Franklin Gothic Book"/>
                <a:cs typeface="Franklin Gothic Book"/>
              </a:rPr>
              <a:t>are </a:t>
            </a:r>
            <a:r>
              <a:rPr lang="en-GB" sz="900" spc="-20" dirty="0">
                <a:solidFill>
                  <a:srgbClr val="231F20"/>
                </a:solidFill>
                <a:latin typeface="Franklin Gothic Book"/>
                <a:cs typeface="Franklin Gothic Book"/>
              </a:rPr>
              <a:t>suitable</a:t>
            </a:r>
            <a:r>
              <a:rPr lang="en-GB" sz="900" spc="-1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for  </a:t>
            </a:r>
            <a:r>
              <a:rPr lang="en-GB" sz="900" spc="-15" dirty="0">
                <a:solidFill>
                  <a:srgbClr val="231F20"/>
                </a:solidFill>
                <a:latin typeface="Franklin Gothic Book"/>
                <a:cs typeface="Franklin Gothic Book"/>
              </a:rPr>
              <a:t>all</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countries</a:t>
            </a:r>
            <a:endParaRPr lang="en-GB" sz="900" dirty="0">
              <a:latin typeface="Franklin Gothic Book"/>
              <a:cs typeface="Franklin Gothic Book"/>
            </a:endParaRPr>
          </a:p>
          <a:p>
            <a:pPr marL="113030" marR="78105" indent="-113030">
              <a:lnSpc>
                <a:spcPct val="101899"/>
              </a:lnSpc>
              <a:spcBef>
                <a:spcPts val="280"/>
              </a:spcBef>
              <a:buChar char="•"/>
              <a:tabLst>
                <a:tab pos="113030" algn="l"/>
              </a:tabLst>
            </a:pPr>
            <a:r>
              <a:rPr lang="en-GB" sz="900" spc="-20" dirty="0">
                <a:solidFill>
                  <a:srgbClr val="231F20"/>
                </a:solidFill>
                <a:latin typeface="Franklin Gothic Book"/>
                <a:cs typeface="Franklin Gothic Book"/>
              </a:rPr>
              <a:t>Consistent </a:t>
            </a:r>
            <a:r>
              <a:rPr lang="en-GB" sz="900" spc="-15" dirty="0">
                <a:solidFill>
                  <a:srgbClr val="231F20"/>
                </a:solidFill>
                <a:latin typeface="Franklin Gothic Book"/>
                <a:cs typeface="Franklin Gothic Book"/>
              </a:rPr>
              <a:t>with </a:t>
            </a:r>
            <a:r>
              <a:rPr lang="en-GB" sz="900" spc="-20" dirty="0">
                <a:solidFill>
                  <a:srgbClr val="231F20"/>
                </a:solidFill>
                <a:latin typeface="Franklin Gothic Book"/>
                <a:cs typeface="Franklin Gothic Book"/>
              </a:rPr>
              <a:t>international</a:t>
            </a:r>
            <a:r>
              <a:rPr lang="en-GB" sz="900" spc="-16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obligations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adaptable to national regulatory  </a:t>
            </a:r>
            <a:r>
              <a:rPr lang="en-GB" sz="900" spc="-25" dirty="0">
                <a:solidFill>
                  <a:srgbClr val="231F20"/>
                </a:solidFill>
                <a:latin typeface="Franklin Gothic Book"/>
                <a:cs typeface="Franklin Gothic Book"/>
              </a:rPr>
              <a:t>framework</a:t>
            </a:r>
            <a:endParaRPr lang="en-GB" sz="900" dirty="0">
              <a:latin typeface="Franklin Gothic Book"/>
              <a:cs typeface="Franklin Gothic Book"/>
            </a:endParaRPr>
          </a:p>
          <a:p>
            <a:pPr marL="12700" marR="62230">
              <a:lnSpc>
                <a:spcPct val="101899"/>
              </a:lnSpc>
              <a:spcBef>
                <a:spcPts val="285"/>
              </a:spcBef>
            </a:pPr>
            <a:r>
              <a:rPr lang="en-GB" sz="900" b="1" spc="-15" dirty="0">
                <a:solidFill>
                  <a:srgbClr val="231F20"/>
                </a:solidFill>
                <a:latin typeface="ITC Franklin Gothic"/>
                <a:cs typeface="ITC Franklin Gothic"/>
              </a:rPr>
              <a:t>It</a:t>
            </a:r>
            <a:r>
              <a:rPr lang="en-GB" sz="900" b="1" spc="-60" dirty="0">
                <a:solidFill>
                  <a:srgbClr val="231F20"/>
                </a:solidFill>
                <a:latin typeface="ITC Franklin Gothic"/>
                <a:cs typeface="ITC Franklin Gothic"/>
              </a:rPr>
              <a:t> </a:t>
            </a:r>
            <a:r>
              <a:rPr lang="en-GB" sz="900" b="1" spc="-15" dirty="0">
                <a:solidFill>
                  <a:srgbClr val="231F20"/>
                </a:solidFill>
                <a:latin typeface="ITC Franklin Gothic"/>
                <a:cs typeface="ITC Franklin Gothic"/>
              </a:rPr>
              <a:t>is</a:t>
            </a:r>
            <a:r>
              <a:rPr lang="en-GB" sz="900" b="1" spc="-60" dirty="0">
                <a:solidFill>
                  <a:srgbClr val="231F20"/>
                </a:solidFill>
                <a:latin typeface="ITC Franklin Gothic"/>
                <a:cs typeface="ITC Franklin Gothic"/>
              </a:rPr>
              <a:t> </a:t>
            </a:r>
            <a:r>
              <a:rPr lang="en-GB" sz="900" b="1" dirty="0">
                <a:solidFill>
                  <a:srgbClr val="231F20"/>
                </a:solidFill>
                <a:latin typeface="ITC Franklin Gothic"/>
                <a:cs typeface="ITC Franklin Gothic"/>
              </a:rPr>
              <a:t>a</a:t>
            </a:r>
            <a:r>
              <a:rPr lang="en-GB" sz="900" b="1" spc="-60" dirty="0">
                <a:solidFill>
                  <a:srgbClr val="231F20"/>
                </a:solidFill>
                <a:latin typeface="ITC Franklin Gothic"/>
                <a:cs typeface="ITC Franklin Gothic"/>
              </a:rPr>
              <a:t> </a:t>
            </a:r>
            <a:r>
              <a:rPr lang="en-GB" sz="900" b="1" spc="-25" dirty="0">
                <a:solidFill>
                  <a:srgbClr val="231F20"/>
                </a:solidFill>
                <a:latin typeface="ITC Franklin Gothic"/>
                <a:cs typeface="ITC Franklin Gothic"/>
              </a:rPr>
              <a:t>modern</a:t>
            </a:r>
            <a:r>
              <a:rPr lang="en-GB" sz="900" b="1" spc="-60" dirty="0">
                <a:solidFill>
                  <a:srgbClr val="231F20"/>
                </a:solidFill>
                <a:latin typeface="ITC Franklin Gothic"/>
                <a:cs typeface="ITC Franklin Gothic"/>
              </a:rPr>
              <a:t> </a:t>
            </a:r>
            <a:r>
              <a:rPr lang="en-GB" sz="900" b="1" spc="-30" dirty="0">
                <a:solidFill>
                  <a:srgbClr val="231F20"/>
                </a:solidFill>
                <a:latin typeface="ITC Franklin Gothic"/>
                <a:cs typeface="ITC Franklin Gothic"/>
              </a:rPr>
              <a:t>procurement</a:t>
            </a:r>
            <a:r>
              <a:rPr lang="en-GB" sz="900" b="1" spc="-60" dirty="0">
                <a:solidFill>
                  <a:srgbClr val="231F20"/>
                </a:solidFill>
                <a:latin typeface="ITC Franklin Gothic"/>
                <a:cs typeface="ITC Franklin Gothic"/>
              </a:rPr>
              <a:t> </a:t>
            </a:r>
            <a:r>
              <a:rPr lang="en-GB" sz="900" b="1" spc="-40" dirty="0">
                <a:solidFill>
                  <a:srgbClr val="231F20"/>
                </a:solidFill>
                <a:latin typeface="ITC Franklin Gothic"/>
                <a:cs typeface="ITC Franklin Gothic"/>
              </a:rPr>
              <a:t>policy,</a:t>
            </a:r>
            <a:r>
              <a:rPr lang="en-GB" sz="900" b="1" spc="-105" dirty="0">
                <a:solidFill>
                  <a:srgbClr val="231F20"/>
                </a:solidFill>
                <a:latin typeface="ITC Franklin Gothic"/>
                <a:cs typeface="ITC Franklin Gothic"/>
              </a:rPr>
              <a:t> </a:t>
            </a:r>
            <a:r>
              <a:rPr lang="en-GB" sz="900" b="1" spc="-30" dirty="0">
                <a:solidFill>
                  <a:srgbClr val="231F20"/>
                </a:solidFill>
                <a:latin typeface="ITC Franklin Gothic"/>
                <a:cs typeface="ITC Franklin Gothic"/>
              </a:rPr>
              <a:t>based  </a:t>
            </a:r>
            <a:r>
              <a:rPr lang="en-GB" sz="900" b="1" spc="-15" dirty="0">
                <a:solidFill>
                  <a:srgbClr val="231F20"/>
                </a:solidFill>
                <a:latin typeface="ITC Franklin Gothic"/>
                <a:cs typeface="ITC Franklin Gothic"/>
              </a:rPr>
              <a:t>on </a:t>
            </a:r>
            <a:r>
              <a:rPr lang="en-GB" sz="900" b="1" spc="-20" dirty="0">
                <a:solidFill>
                  <a:srgbClr val="231F20"/>
                </a:solidFill>
                <a:latin typeface="ITC Franklin Gothic"/>
                <a:cs typeface="ITC Franklin Gothic"/>
              </a:rPr>
              <a:t>leading international practices, built  </a:t>
            </a:r>
            <a:r>
              <a:rPr lang="en-GB" sz="900" b="1" spc="-10" dirty="0">
                <a:solidFill>
                  <a:srgbClr val="231F20"/>
                </a:solidFill>
                <a:latin typeface="ITC Franklin Gothic"/>
                <a:cs typeface="ITC Franklin Gothic"/>
              </a:rPr>
              <a:t>as </a:t>
            </a:r>
            <a:r>
              <a:rPr lang="en-GB" sz="900" b="1" dirty="0">
                <a:solidFill>
                  <a:srgbClr val="231F20"/>
                </a:solidFill>
                <a:latin typeface="ITC Franklin Gothic"/>
                <a:cs typeface="ITC Franklin Gothic"/>
              </a:rPr>
              <a:t>a </a:t>
            </a:r>
            <a:r>
              <a:rPr lang="en-GB" sz="900" b="1" spc="-10" dirty="0">
                <a:solidFill>
                  <a:srgbClr val="231F20"/>
                </a:solidFill>
                <a:latin typeface="ITC Franklin Gothic"/>
                <a:cs typeface="ITC Franklin Gothic"/>
              </a:rPr>
              <a:t>template for national</a:t>
            </a:r>
            <a:r>
              <a:rPr lang="en-GB" sz="900" b="1" spc="-185" dirty="0">
                <a:solidFill>
                  <a:srgbClr val="231F20"/>
                </a:solidFill>
                <a:latin typeface="ITC Franklin Gothic"/>
                <a:cs typeface="ITC Franklin Gothic"/>
              </a:rPr>
              <a:t> </a:t>
            </a:r>
            <a:r>
              <a:rPr lang="en-GB" sz="900" b="1" spc="-10" dirty="0">
                <a:solidFill>
                  <a:srgbClr val="231F20"/>
                </a:solidFill>
                <a:latin typeface="ITC Franklin Gothic"/>
                <a:cs typeface="ITC Franklin Gothic"/>
              </a:rPr>
              <a:t>procurement  legislation</a:t>
            </a:r>
            <a:endParaRPr lang="en-GB" sz="900" dirty="0">
              <a:latin typeface="ITC Franklin Gothic"/>
              <a:cs typeface="ITC Franklin Gothic"/>
            </a:endParaRPr>
          </a:p>
          <a:p>
            <a:pPr marL="127000" marR="26670" indent="-114300">
              <a:lnSpc>
                <a:spcPct val="101899"/>
              </a:lnSpc>
              <a:buChar char="•"/>
              <a:tabLst>
                <a:tab pos="127000" algn="l"/>
              </a:tabLst>
            </a:pP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Model Law </a:t>
            </a:r>
            <a:r>
              <a:rPr lang="en-GB" sz="900" spc="-25" dirty="0">
                <a:solidFill>
                  <a:srgbClr val="231F20"/>
                </a:solidFill>
                <a:latin typeface="Franklin Gothic Book"/>
                <a:cs typeface="Franklin Gothic Book"/>
              </a:rPr>
              <a:t>provisions have</a:t>
            </a:r>
            <a:r>
              <a:rPr lang="en-GB" sz="900" spc="-12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sufficient  </a:t>
            </a:r>
            <a:r>
              <a:rPr lang="en-GB" sz="900" spc="-20" dirty="0">
                <a:solidFill>
                  <a:srgbClr val="231F20"/>
                </a:solidFill>
                <a:latin typeface="Franklin Gothic Book"/>
                <a:cs typeface="Franklin Gothic Book"/>
              </a:rPr>
              <a:t>detail for national law</a:t>
            </a:r>
            <a:r>
              <a:rPr lang="en-GB" sz="900" spc="-114"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development</a:t>
            </a:r>
            <a:endParaRPr lang="en-GB" sz="900" dirty="0">
              <a:latin typeface="Franklin Gothic Book"/>
              <a:cs typeface="Franklin Gothic Book"/>
            </a:endParaRPr>
          </a:p>
          <a:p>
            <a:pPr marL="112395" marR="102235" indent="-100330">
              <a:lnSpc>
                <a:spcPct val="101899"/>
              </a:lnSpc>
              <a:spcBef>
                <a:spcPts val="280"/>
              </a:spcBef>
              <a:buChar char="•"/>
              <a:tabLst>
                <a:tab pos="113030" algn="l"/>
              </a:tabLst>
            </a:pPr>
            <a:r>
              <a:rPr lang="en-GB" sz="900" spc="-15" dirty="0">
                <a:solidFill>
                  <a:srgbClr val="231F20"/>
                </a:solidFill>
                <a:latin typeface="Franklin Gothic Book"/>
                <a:cs typeface="Franklin Gothic Book"/>
              </a:rPr>
              <a:t>The</a:t>
            </a:r>
            <a:r>
              <a:rPr lang="en-GB" sz="900" spc="-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Model</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Law</a:t>
            </a:r>
            <a:r>
              <a:rPr lang="en-GB" sz="900" spc="-45"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is</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adaptable</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to</a:t>
            </a:r>
            <a:r>
              <a:rPr lang="en-GB" sz="900" spc="-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allow</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for  different international obligations and  policy goals (WTO, EU,</a:t>
            </a:r>
            <a:r>
              <a:rPr lang="en-GB" sz="900" spc="-10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IFIs)</a:t>
            </a:r>
            <a:endParaRPr lang="en-GB" sz="900" dirty="0">
              <a:latin typeface="Franklin Gothic Book"/>
              <a:cs typeface="Franklin Gothic Book"/>
            </a:endParaRPr>
          </a:p>
          <a:p>
            <a:pPr marL="127000" marR="48895" indent="-114300">
              <a:lnSpc>
                <a:spcPct val="101899"/>
              </a:lnSpc>
              <a:spcBef>
                <a:spcPts val="285"/>
              </a:spcBef>
              <a:buChar char="•"/>
              <a:tabLst>
                <a:tab pos="127000" algn="l"/>
              </a:tabLst>
            </a:pPr>
            <a:r>
              <a:rPr lang="en-GB" sz="900" spc="-20" dirty="0">
                <a:solidFill>
                  <a:srgbClr val="231F20"/>
                </a:solidFill>
                <a:latin typeface="Franklin Gothic Book"/>
                <a:cs typeface="Franklin Gothic Book"/>
              </a:rPr>
              <a:t>Accompanied by </a:t>
            </a:r>
            <a:r>
              <a:rPr lang="en-GB" sz="900" dirty="0">
                <a:solidFill>
                  <a:srgbClr val="231F20"/>
                </a:solidFill>
                <a:latin typeface="Franklin Gothic Book"/>
                <a:cs typeface="Franklin Gothic Book"/>
              </a:rPr>
              <a:t>a </a:t>
            </a:r>
            <a:r>
              <a:rPr lang="en-GB" sz="900" spc="-20" dirty="0">
                <a:solidFill>
                  <a:srgbClr val="231F20"/>
                </a:solidFill>
                <a:latin typeface="Franklin Gothic Book"/>
                <a:cs typeface="Franklin Gothic Book"/>
              </a:rPr>
              <a:t>Guide to Enactment  </a:t>
            </a:r>
            <a:r>
              <a:rPr lang="en-GB" sz="900" spc="-15" dirty="0">
                <a:solidFill>
                  <a:srgbClr val="231F20"/>
                </a:solidFill>
                <a:latin typeface="Franklin Gothic Book"/>
                <a:cs typeface="Franklin Gothic Book"/>
              </a:rPr>
              <a:t>that </a:t>
            </a:r>
            <a:r>
              <a:rPr lang="en-GB" sz="900" spc="-20" dirty="0">
                <a:solidFill>
                  <a:srgbClr val="231F20"/>
                </a:solidFill>
                <a:latin typeface="Franklin Gothic Book"/>
                <a:cs typeface="Franklin Gothic Book"/>
              </a:rPr>
              <a:t>explains </a:t>
            </a:r>
            <a:r>
              <a:rPr lang="en-GB" sz="900" spc="-15" dirty="0">
                <a:solidFill>
                  <a:srgbClr val="231F20"/>
                </a:solidFill>
                <a:latin typeface="Franklin Gothic Book"/>
                <a:cs typeface="Franklin Gothic Book"/>
              </a:rPr>
              <a:t>the</a:t>
            </a:r>
            <a:r>
              <a:rPr lang="en-GB" sz="900" spc="-17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Model Law’s </a:t>
            </a:r>
            <a:r>
              <a:rPr lang="en-GB" sz="900" spc="-25" dirty="0">
                <a:solidFill>
                  <a:srgbClr val="231F20"/>
                </a:solidFill>
                <a:latin typeface="Franklin Gothic Book"/>
                <a:cs typeface="Franklin Gothic Book"/>
              </a:rPr>
              <a:t>provisions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recommends </a:t>
            </a:r>
            <a:r>
              <a:rPr lang="en-GB" sz="900" spc="-10" dirty="0">
                <a:solidFill>
                  <a:srgbClr val="231F20"/>
                </a:solidFill>
                <a:latin typeface="Franklin Gothic Book"/>
                <a:cs typeface="Franklin Gothic Book"/>
              </a:rPr>
              <a:t>an </a:t>
            </a:r>
            <a:r>
              <a:rPr lang="en-GB" sz="900" spc="-25" dirty="0">
                <a:solidFill>
                  <a:srgbClr val="231F20"/>
                </a:solidFill>
                <a:latin typeface="Franklin Gothic Book"/>
                <a:cs typeface="Franklin Gothic Book"/>
              </a:rPr>
              <a:t>appropriate  </a:t>
            </a:r>
            <a:r>
              <a:rPr lang="en-GB" sz="900" spc="-20" dirty="0">
                <a:solidFill>
                  <a:srgbClr val="231F20"/>
                </a:solidFill>
                <a:latin typeface="Franklin Gothic Book"/>
                <a:cs typeface="Franklin Gothic Book"/>
              </a:rPr>
              <a:t>implementation</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approach</a:t>
            </a:r>
            <a:endParaRPr lang="en-GB" sz="900" dirty="0">
              <a:latin typeface="Franklin Gothic Book"/>
              <a:cs typeface="Franklin Gothic Book"/>
            </a:endParaRPr>
          </a:p>
          <a:p>
            <a:pPr marL="12700">
              <a:lnSpc>
                <a:spcPct val="100000"/>
              </a:lnSpc>
              <a:spcBef>
                <a:spcPts val="770"/>
              </a:spcBef>
            </a:pPr>
            <a:r>
              <a:rPr lang="en-GB" sz="1200" b="1" spc="-35" dirty="0">
                <a:solidFill>
                  <a:srgbClr val="00ACEE"/>
                </a:solidFill>
                <a:latin typeface="ITC Franklin Gothic"/>
                <a:cs typeface="ITC Franklin Gothic"/>
              </a:rPr>
              <a:t>SUSTAINABLE</a:t>
            </a:r>
            <a:r>
              <a:rPr lang="en-GB" sz="1200" b="1" spc="-105" dirty="0">
                <a:solidFill>
                  <a:srgbClr val="00ACEE"/>
                </a:solidFill>
                <a:latin typeface="ITC Franklin Gothic"/>
                <a:cs typeface="ITC Franklin Gothic"/>
              </a:rPr>
              <a:t> </a:t>
            </a:r>
            <a:r>
              <a:rPr lang="en-GB" sz="1200" b="1" spc="-35" dirty="0">
                <a:solidFill>
                  <a:srgbClr val="00ACEE"/>
                </a:solidFill>
                <a:latin typeface="ITC Franklin Gothic"/>
                <a:cs typeface="ITC Franklin Gothic"/>
              </a:rPr>
              <a:t>PROCUREMENT</a:t>
            </a:r>
            <a:endParaRPr lang="en-GB" sz="1200" dirty="0">
              <a:latin typeface="ITC Franklin Gothic"/>
              <a:cs typeface="ITC Franklin Gothic"/>
            </a:endParaRPr>
          </a:p>
          <a:p>
            <a:pPr marL="12700" marR="72390">
              <a:lnSpc>
                <a:spcPct val="101899"/>
              </a:lnSpc>
              <a:spcBef>
                <a:spcPts val="505"/>
              </a:spcBef>
            </a:pPr>
            <a:r>
              <a:rPr lang="en-GB" sz="900" spc="-20" dirty="0">
                <a:solidFill>
                  <a:srgbClr val="231F20"/>
                </a:solidFill>
                <a:latin typeface="Franklin Gothic Book"/>
                <a:cs typeface="Franklin Gothic Book"/>
              </a:rPr>
              <a:t>Sustainable public procurement </a:t>
            </a:r>
            <a:r>
              <a:rPr lang="en-GB" sz="900" spc="-10" dirty="0">
                <a:solidFill>
                  <a:srgbClr val="231F20"/>
                </a:solidFill>
                <a:latin typeface="Franklin Gothic Book"/>
                <a:cs typeface="Franklin Gothic Book"/>
              </a:rPr>
              <a:t>is</a:t>
            </a:r>
            <a:r>
              <a:rPr lang="en-GB" sz="900" spc="-12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defined  </a:t>
            </a:r>
            <a:r>
              <a:rPr lang="en-GB" sz="900" spc="-10" dirty="0">
                <a:solidFill>
                  <a:srgbClr val="231F20"/>
                </a:solidFill>
                <a:latin typeface="Franklin Gothic Book"/>
                <a:cs typeface="Franklin Gothic Book"/>
              </a:rPr>
              <a:t>as </a:t>
            </a:r>
            <a:r>
              <a:rPr lang="en-GB" sz="900" dirty="0">
                <a:solidFill>
                  <a:srgbClr val="231F20"/>
                </a:solidFill>
                <a:latin typeface="Franklin Gothic Book"/>
                <a:cs typeface="Franklin Gothic Book"/>
              </a:rPr>
              <a:t>a </a:t>
            </a:r>
            <a:r>
              <a:rPr lang="en-GB" sz="900" spc="-20" dirty="0">
                <a:solidFill>
                  <a:srgbClr val="231F20"/>
                </a:solidFill>
                <a:latin typeface="Franklin Gothic Book"/>
                <a:cs typeface="Franklin Gothic Book"/>
              </a:rPr>
              <a:t>process whereby organisations meet  their needs for goods, </a:t>
            </a:r>
            <a:r>
              <a:rPr lang="en-GB" sz="900" spc="-15" dirty="0">
                <a:solidFill>
                  <a:srgbClr val="231F20"/>
                </a:solidFill>
                <a:latin typeface="Franklin Gothic Book"/>
                <a:cs typeface="Franklin Gothic Book"/>
              </a:rPr>
              <a:t>services, </a:t>
            </a:r>
            <a:r>
              <a:rPr lang="en-GB" sz="900" spc="-25" dirty="0">
                <a:solidFill>
                  <a:srgbClr val="231F20"/>
                </a:solidFill>
                <a:latin typeface="Franklin Gothic Book"/>
                <a:cs typeface="Franklin Gothic Book"/>
              </a:rPr>
              <a:t>works,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utilities </a:t>
            </a:r>
            <a:r>
              <a:rPr lang="en-GB" sz="900" spc="-10" dirty="0">
                <a:solidFill>
                  <a:srgbClr val="231F20"/>
                </a:solidFill>
                <a:latin typeface="Franklin Gothic Book"/>
                <a:cs typeface="Franklin Gothic Book"/>
              </a:rPr>
              <a:t>in </a:t>
            </a:r>
            <a:r>
              <a:rPr lang="en-GB" sz="900" dirty="0">
                <a:solidFill>
                  <a:srgbClr val="231F20"/>
                </a:solidFill>
                <a:latin typeface="Franklin Gothic Book"/>
                <a:cs typeface="Franklin Gothic Book"/>
              </a:rPr>
              <a:t>a </a:t>
            </a:r>
            <a:r>
              <a:rPr lang="en-GB" sz="900" spc="-25" dirty="0">
                <a:solidFill>
                  <a:srgbClr val="231F20"/>
                </a:solidFill>
                <a:latin typeface="Franklin Gothic Book"/>
                <a:cs typeface="Franklin Gothic Book"/>
              </a:rPr>
              <a:t>way </a:t>
            </a:r>
            <a:r>
              <a:rPr lang="en-GB" sz="900" spc="-15" dirty="0">
                <a:solidFill>
                  <a:srgbClr val="231F20"/>
                </a:solidFill>
                <a:latin typeface="Franklin Gothic Book"/>
                <a:cs typeface="Franklin Gothic Book"/>
              </a:rPr>
              <a:t>that </a:t>
            </a:r>
            <a:r>
              <a:rPr lang="en-GB" sz="900" spc="-25" dirty="0">
                <a:solidFill>
                  <a:srgbClr val="231F20"/>
                </a:solidFill>
                <a:latin typeface="Franklin Gothic Book"/>
                <a:cs typeface="Franklin Gothic Book"/>
              </a:rPr>
              <a:t>achieves </a:t>
            </a:r>
            <a:r>
              <a:rPr lang="en-GB" sz="900" spc="-20" dirty="0">
                <a:solidFill>
                  <a:srgbClr val="231F20"/>
                </a:solidFill>
                <a:latin typeface="Franklin Gothic Book"/>
                <a:cs typeface="Franklin Gothic Book"/>
              </a:rPr>
              <a:t>value  for</a:t>
            </a:r>
            <a:r>
              <a:rPr lang="en-GB" sz="900" spc="-4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money</a:t>
            </a:r>
            <a:r>
              <a:rPr lang="en-GB" sz="900" spc="-40"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on</a:t>
            </a:r>
            <a:r>
              <a:rPr lang="en-GB" sz="900" spc="-45" dirty="0">
                <a:solidFill>
                  <a:srgbClr val="231F20"/>
                </a:solidFill>
                <a:latin typeface="Franklin Gothic Book"/>
                <a:cs typeface="Franklin Gothic Book"/>
              </a:rPr>
              <a:t> </a:t>
            </a:r>
            <a:r>
              <a:rPr lang="en-GB" sz="900" dirty="0">
                <a:solidFill>
                  <a:srgbClr val="231F20"/>
                </a:solidFill>
                <a:latin typeface="Franklin Gothic Book"/>
                <a:cs typeface="Franklin Gothic Book"/>
              </a:rPr>
              <a:t>a</a:t>
            </a:r>
            <a:r>
              <a:rPr lang="en-GB" sz="900" spc="-4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whole</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life</a:t>
            </a:r>
            <a:r>
              <a:rPr lang="en-GB" sz="900" spc="-4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basis</a:t>
            </a:r>
            <a:r>
              <a:rPr lang="en-GB" sz="900" spc="-40" dirty="0">
                <a:solidFill>
                  <a:srgbClr val="231F20"/>
                </a:solidFill>
                <a:latin typeface="Franklin Gothic Book"/>
                <a:cs typeface="Franklin Gothic Book"/>
              </a:rPr>
              <a:t> </a:t>
            </a:r>
            <a:r>
              <a:rPr lang="en-GB" sz="900" spc="-10" dirty="0">
                <a:solidFill>
                  <a:srgbClr val="231F20"/>
                </a:solidFill>
                <a:latin typeface="Franklin Gothic Book"/>
                <a:cs typeface="Franklin Gothic Book"/>
              </a:rPr>
              <a:t>in</a:t>
            </a:r>
            <a:r>
              <a:rPr lang="en-GB" sz="900" spc="-45"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terms</a:t>
            </a:r>
            <a:endParaRPr lang="en-GB" sz="900" dirty="0">
              <a:latin typeface="Franklin Gothic Book"/>
              <a:cs typeface="Franklin Gothic Book"/>
            </a:endParaRPr>
          </a:p>
          <a:p>
            <a:pPr marL="12700" marR="60325">
              <a:lnSpc>
                <a:spcPct val="101899"/>
              </a:lnSpc>
            </a:pPr>
            <a:r>
              <a:rPr lang="en-GB" sz="900" spc="-10" dirty="0">
                <a:solidFill>
                  <a:srgbClr val="231F20"/>
                </a:solidFill>
                <a:latin typeface="Franklin Gothic Book"/>
                <a:cs typeface="Franklin Gothic Book"/>
              </a:rPr>
              <a:t>of </a:t>
            </a:r>
            <a:r>
              <a:rPr lang="en-GB" sz="900" spc="-20" dirty="0">
                <a:solidFill>
                  <a:srgbClr val="231F20"/>
                </a:solidFill>
                <a:latin typeface="Franklin Gothic Book"/>
                <a:cs typeface="Franklin Gothic Book"/>
              </a:rPr>
              <a:t>generating </a:t>
            </a:r>
            <a:r>
              <a:rPr lang="en-GB" sz="900" spc="-25" dirty="0">
                <a:solidFill>
                  <a:srgbClr val="231F20"/>
                </a:solidFill>
                <a:latin typeface="Franklin Gothic Book"/>
                <a:cs typeface="Franklin Gothic Book"/>
              </a:rPr>
              <a:t>benefits </a:t>
            </a:r>
            <a:r>
              <a:rPr lang="en-GB" sz="900" spc="-20" dirty="0">
                <a:solidFill>
                  <a:srgbClr val="231F20"/>
                </a:solidFill>
                <a:latin typeface="Franklin Gothic Book"/>
                <a:cs typeface="Franklin Gothic Book"/>
              </a:rPr>
              <a:t>not </a:t>
            </a:r>
            <a:r>
              <a:rPr lang="en-GB" sz="900" spc="-15" dirty="0">
                <a:solidFill>
                  <a:srgbClr val="231F20"/>
                </a:solidFill>
                <a:latin typeface="Franklin Gothic Book"/>
                <a:cs typeface="Franklin Gothic Book"/>
              </a:rPr>
              <a:t>only </a:t>
            </a:r>
            <a:r>
              <a:rPr lang="en-GB" sz="900" spc="-20" dirty="0">
                <a:solidFill>
                  <a:srgbClr val="231F20"/>
                </a:solidFill>
                <a:latin typeface="Franklin Gothic Book"/>
                <a:cs typeface="Franklin Gothic Book"/>
              </a:rPr>
              <a:t>to the  organisations, </a:t>
            </a:r>
            <a:r>
              <a:rPr lang="en-GB" sz="900" spc="-15" dirty="0">
                <a:solidFill>
                  <a:srgbClr val="231F20"/>
                </a:solidFill>
                <a:latin typeface="Franklin Gothic Book"/>
                <a:cs typeface="Franklin Gothic Book"/>
              </a:rPr>
              <a:t>but also </a:t>
            </a:r>
            <a:r>
              <a:rPr lang="en-GB" sz="900" spc="-20" dirty="0">
                <a:solidFill>
                  <a:srgbClr val="231F20"/>
                </a:solidFill>
                <a:latin typeface="Franklin Gothic Book"/>
                <a:cs typeface="Franklin Gothic Book"/>
              </a:rPr>
              <a:t>to society </a:t>
            </a:r>
            <a:r>
              <a:rPr lang="en-GB" sz="900" spc="-15" dirty="0">
                <a:solidFill>
                  <a:srgbClr val="231F20"/>
                </a:solidFill>
                <a:latin typeface="Franklin Gothic Book"/>
                <a:cs typeface="Franklin Gothic Book"/>
              </a:rPr>
              <a:t>and </a:t>
            </a:r>
            <a:r>
              <a:rPr lang="en-GB" sz="900" spc="-20" dirty="0">
                <a:solidFill>
                  <a:srgbClr val="231F20"/>
                </a:solidFill>
                <a:latin typeface="Franklin Gothic Book"/>
                <a:cs typeface="Franklin Gothic Book"/>
              </a:rPr>
              <a:t>the  </a:t>
            </a:r>
            <a:r>
              <a:rPr lang="en-GB" sz="900" spc="-25" dirty="0">
                <a:solidFill>
                  <a:srgbClr val="231F20"/>
                </a:solidFill>
                <a:latin typeface="Franklin Gothic Book"/>
                <a:cs typeface="Franklin Gothic Book"/>
              </a:rPr>
              <a:t>economy, </a:t>
            </a:r>
            <a:r>
              <a:rPr lang="en-GB" sz="900" spc="-20" dirty="0">
                <a:solidFill>
                  <a:srgbClr val="231F20"/>
                </a:solidFill>
                <a:latin typeface="Franklin Gothic Book"/>
                <a:cs typeface="Franklin Gothic Book"/>
              </a:rPr>
              <a:t>whilst minimising damage to</a:t>
            </a:r>
            <a:r>
              <a:rPr lang="en-GB" sz="900" spc="-15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the  </a:t>
            </a:r>
            <a:r>
              <a:rPr lang="en-GB" sz="900" spc="-25" dirty="0">
                <a:solidFill>
                  <a:srgbClr val="231F20"/>
                </a:solidFill>
                <a:latin typeface="Franklin Gothic Book"/>
                <a:cs typeface="Franklin Gothic Book"/>
              </a:rPr>
              <a:t>environment. </a:t>
            </a:r>
            <a:r>
              <a:rPr lang="en-GB" sz="900" spc="-20" dirty="0">
                <a:solidFill>
                  <a:srgbClr val="231F20"/>
                </a:solidFill>
                <a:latin typeface="Franklin Gothic Book"/>
                <a:cs typeface="Franklin Gothic Book"/>
              </a:rPr>
              <a:t>Sustainable </a:t>
            </a:r>
            <a:r>
              <a:rPr lang="en-GB" sz="900" spc="-25" dirty="0">
                <a:solidFill>
                  <a:srgbClr val="231F20"/>
                </a:solidFill>
                <a:latin typeface="Franklin Gothic Book"/>
                <a:cs typeface="Franklin Gothic Book"/>
              </a:rPr>
              <a:t>procurement  </a:t>
            </a:r>
            <a:r>
              <a:rPr lang="en-GB" sz="900" spc="-20" dirty="0">
                <a:solidFill>
                  <a:srgbClr val="231F20"/>
                </a:solidFill>
                <a:latin typeface="Franklin Gothic Book"/>
                <a:cs typeface="Franklin Gothic Book"/>
              </a:rPr>
              <a:t>seeks to </a:t>
            </a:r>
            <a:r>
              <a:rPr lang="en-GB" sz="900" spc="-25" dirty="0">
                <a:solidFill>
                  <a:srgbClr val="231F20"/>
                </a:solidFill>
                <a:latin typeface="Franklin Gothic Book"/>
                <a:cs typeface="Franklin Gothic Book"/>
              </a:rPr>
              <a:t>achieve </a:t>
            </a:r>
            <a:r>
              <a:rPr lang="en-GB" sz="900" spc="-15" dirty="0">
                <a:solidFill>
                  <a:srgbClr val="231F20"/>
                </a:solidFill>
                <a:latin typeface="Franklin Gothic Book"/>
                <a:cs typeface="Franklin Gothic Book"/>
              </a:rPr>
              <a:t>the </a:t>
            </a:r>
            <a:r>
              <a:rPr lang="en-GB" sz="900" spc="-25" dirty="0">
                <a:solidFill>
                  <a:srgbClr val="231F20"/>
                </a:solidFill>
                <a:latin typeface="Franklin Gothic Book"/>
                <a:cs typeface="Franklin Gothic Book"/>
              </a:rPr>
              <a:t>appropriate </a:t>
            </a:r>
            <a:r>
              <a:rPr lang="en-GB" sz="900" spc="-20" dirty="0">
                <a:solidFill>
                  <a:srgbClr val="231F20"/>
                </a:solidFill>
                <a:latin typeface="Franklin Gothic Book"/>
                <a:cs typeface="Franklin Gothic Book"/>
              </a:rPr>
              <a:t>balance  between </a:t>
            </a:r>
            <a:r>
              <a:rPr lang="en-GB" sz="900" spc="-15" dirty="0">
                <a:solidFill>
                  <a:srgbClr val="231F20"/>
                </a:solidFill>
                <a:latin typeface="Franklin Gothic Book"/>
                <a:cs typeface="Franklin Gothic Book"/>
              </a:rPr>
              <a:t>the </a:t>
            </a:r>
            <a:r>
              <a:rPr lang="en-GB" sz="900" spc="-20" dirty="0">
                <a:solidFill>
                  <a:srgbClr val="231F20"/>
                </a:solidFill>
                <a:latin typeface="Franklin Gothic Book"/>
                <a:cs typeface="Franklin Gothic Book"/>
              </a:rPr>
              <a:t>three pillars </a:t>
            </a:r>
            <a:r>
              <a:rPr lang="en-GB" sz="900" spc="-10" dirty="0">
                <a:solidFill>
                  <a:srgbClr val="231F20"/>
                </a:solidFill>
                <a:latin typeface="Franklin Gothic Book"/>
                <a:cs typeface="Franklin Gothic Book"/>
              </a:rPr>
              <a:t>of </a:t>
            </a:r>
            <a:r>
              <a:rPr lang="en-GB" sz="900" spc="-20" dirty="0">
                <a:solidFill>
                  <a:srgbClr val="231F20"/>
                </a:solidFill>
                <a:latin typeface="Franklin Gothic Book"/>
                <a:cs typeface="Franklin Gothic Book"/>
              </a:rPr>
              <a:t>sustainable  </a:t>
            </a:r>
            <a:r>
              <a:rPr lang="en-GB" sz="900" spc="-25" dirty="0">
                <a:solidFill>
                  <a:srgbClr val="231F20"/>
                </a:solidFill>
                <a:latin typeface="Franklin Gothic Book"/>
                <a:cs typeface="Franklin Gothic Book"/>
              </a:rPr>
              <a:t>development </a:t>
            </a:r>
            <a:r>
              <a:rPr lang="en-GB" sz="900" spc="-15" dirty="0">
                <a:solidFill>
                  <a:srgbClr val="231F20"/>
                </a:solidFill>
                <a:latin typeface="Franklin Gothic Book"/>
                <a:cs typeface="Franklin Gothic Book"/>
              </a:rPr>
              <a:t>i.e. </a:t>
            </a:r>
            <a:r>
              <a:rPr lang="en-GB" sz="900" spc="-20" dirty="0">
                <a:solidFill>
                  <a:srgbClr val="231F20"/>
                </a:solidFill>
                <a:latin typeface="Franklin Gothic Book"/>
                <a:cs typeface="Franklin Gothic Book"/>
              </a:rPr>
              <a:t>economic, social, and  </a:t>
            </a:r>
            <a:r>
              <a:rPr lang="en-GB" sz="900" spc="-25" dirty="0">
                <a:solidFill>
                  <a:srgbClr val="231F20"/>
                </a:solidFill>
                <a:latin typeface="Franklin Gothic Book"/>
                <a:cs typeface="Franklin Gothic Book"/>
              </a:rPr>
              <a:t>environmental. </a:t>
            </a:r>
            <a:r>
              <a:rPr lang="en-GB" sz="900" spc="-20" dirty="0">
                <a:solidFill>
                  <a:srgbClr val="231F20"/>
                </a:solidFill>
                <a:latin typeface="Franklin Gothic Book"/>
                <a:cs typeface="Franklin Gothic Book"/>
              </a:rPr>
              <a:t>The </a:t>
            </a:r>
            <a:r>
              <a:rPr lang="en-GB" sz="900" spc="-35" dirty="0">
                <a:solidFill>
                  <a:srgbClr val="231F20"/>
                </a:solidFill>
                <a:latin typeface="Franklin Gothic Book"/>
                <a:cs typeface="Franklin Gothic Book"/>
              </a:rPr>
              <a:t>2011 </a:t>
            </a:r>
            <a:r>
              <a:rPr lang="en-GB" sz="900" spc="-25" dirty="0">
                <a:solidFill>
                  <a:srgbClr val="231F20"/>
                </a:solidFill>
                <a:latin typeface="Franklin Gothic Book"/>
                <a:cs typeface="Franklin Gothic Book"/>
              </a:rPr>
              <a:t>UNCITRAL </a:t>
            </a:r>
            <a:r>
              <a:rPr lang="en-GB" sz="900" spc="-20" dirty="0">
                <a:solidFill>
                  <a:srgbClr val="231F20"/>
                </a:solidFill>
                <a:latin typeface="Franklin Gothic Book"/>
                <a:cs typeface="Franklin Gothic Book"/>
              </a:rPr>
              <a:t>Model  </a:t>
            </a:r>
            <a:r>
              <a:rPr lang="en-GB" sz="900" spc="-25" dirty="0">
                <a:solidFill>
                  <a:srgbClr val="231F20"/>
                </a:solidFill>
                <a:latin typeface="Franklin Gothic Book"/>
                <a:cs typeface="Franklin Gothic Book"/>
              </a:rPr>
              <a:t>Law recommends </a:t>
            </a:r>
            <a:r>
              <a:rPr lang="en-GB" sz="900" spc="-15" dirty="0">
                <a:solidFill>
                  <a:srgbClr val="231F20"/>
                </a:solidFill>
                <a:latin typeface="Franklin Gothic Book"/>
                <a:cs typeface="Franklin Gothic Book"/>
              </a:rPr>
              <a:t>an </a:t>
            </a:r>
            <a:r>
              <a:rPr lang="en-GB" sz="900" spc="-30" dirty="0">
                <a:solidFill>
                  <a:srgbClr val="231F20"/>
                </a:solidFill>
                <a:latin typeface="Franklin Gothic Book"/>
                <a:cs typeface="Franklin Gothic Book"/>
              </a:rPr>
              <a:t>appropriate </a:t>
            </a:r>
            <a:r>
              <a:rPr lang="en-GB" sz="900" spc="-25" dirty="0">
                <a:solidFill>
                  <a:srgbClr val="231F20"/>
                </a:solidFill>
                <a:latin typeface="Franklin Gothic Book"/>
                <a:cs typeface="Franklin Gothic Book"/>
              </a:rPr>
              <a:t>legal  </a:t>
            </a:r>
            <a:r>
              <a:rPr lang="en-GB" sz="900" spc="-30" dirty="0">
                <a:solidFill>
                  <a:srgbClr val="231F20"/>
                </a:solidFill>
                <a:latin typeface="Franklin Gothic Book"/>
                <a:cs typeface="Franklin Gothic Book"/>
              </a:rPr>
              <a:t>framework </a:t>
            </a:r>
            <a:r>
              <a:rPr lang="en-GB" sz="900" spc="-20" dirty="0">
                <a:solidFill>
                  <a:srgbClr val="231F20"/>
                </a:solidFill>
                <a:latin typeface="Franklin Gothic Book"/>
                <a:cs typeface="Franklin Gothic Book"/>
              </a:rPr>
              <a:t>which </a:t>
            </a:r>
            <a:r>
              <a:rPr lang="en-GB" sz="900" spc="-25" dirty="0">
                <a:solidFill>
                  <a:srgbClr val="231F20"/>
                </a:solidFill>
                <a:latin typeface="Franklin Gothic Book"/>
                <a:cs typeface="Franklin Gothic Book"/>
              </a:rPr>
              <a:t>enables</a:t>
            </a:r>
            <a:r>
              <a:rPr lang="en-GB" sz="900" spc="-95" dirty="0">
                <a:solidFill>
                  <a:srgbClr val="231F20"/>
                </a:solidFill>
                <a:latin typeface="Franklin Gothic Book"/>
                <a:cs typeface="Franklin Gothic Book"/>
              </a:rPr>
              <a:t> </a:t>
            </a:r>
            <a:r>
              <a:rPr lang="en-GB" sz="900" spc="-30" dirty="0">
                <a:solidFill>
                  <a:srgbClr val="231F20"/>
                </a:solidFill>
                <a:latin typeface="Franklin Gothic Book"/>
                <a:cs typeface="Franklin Gothic Book"/>
              </a:rPr>
              <a:t>governments</a:t>
            </a:r>
            <a:endParaRPr lang="en-GB" sz="900" dirty="0">
              <a:latin typeface="Franklin Gothic Book"/>
              <a:cs typeface="Franklin Gothic Book"/>
            </a:endParaRPr>
          </a:p>
          <a:p>
            <a:pPr marL="12700" marR="377190">
              <a:lnSpc>
                <a:spcPct val="101899"/>
              </a:lnSpc>
            </a:pPr>
            <a:r>
              <a:rPr lang="en-GB" sz="900" spc="-20" dirty="0">
                <a:solidFill>
                  <a:srgbClr val="231F20"/>
                </a:solidFill>
                <a:latin typeface="Franklin Gothic Book"/>
                <a:cs typeface="Franklin Gothic Book"/>
              </a:rPr>
              <a:t>to</a:t>
            </a:r>
            <a:r>
              <a:rPr lang="en-GB" sz="900" spc="-60"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pursue</a:t>
            </a:r>
            <a:r>
              <a:rPr lang="en-GB" sz="900" spc="-5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these</a:t>
            </a:r>
            <a:r>
              <a:rPr lang="en-GB" sz="900" spc="-60" dirty="0">
                <a:solidFill>
                  <a:srgbClr val="231F20"/>
                </a:solidFill>
                <a:latin typeface="Franklin Gothic Book"/>
                <a:cs typeface="Franklin Gothic Book"/>
              </a:rPr>
              <a:t> </a:t>
            </a:r>
            <a:r>
              <a:rPr lang="en-GB" sz="900" spc="-25" dirty="0">
                <a:solidFill>
                  <a:srgbClr val="231F20"/>
                </a:solidFill>
                <a:latin typeface="Franklin Gothic Book"/>
                <a:cs typeface="Franklin Gothic Book"/>
              </a:rPr>
              <a:t>policy</a:t>
            </a:r>
            <a:r>
              <a:rPr lang="en-GB" sz="900" spc="-55" dirty="0">
                <a:solidFill>
                  <a:srgbClr val="231F20"/>
                </a:solidFill>
                <a:latin typeface="Franklin Gothic Book"/>
                <a:cs typeface="Franklin Gothic Book"/>
              </a:rPr>
              <a:t> </a:t>
            </a:r>
            <a:r>
              <a:rPr lang="en-GB" sz="900" spc="-20" dirty="0">
                <a:solidFill>
                  <a:srgbClr val="231F20"/>
                </a:solidFill>
                <a:latin typeface="Franklin Gothic Book"/>
                <a:cs typeface="Franklin Gothic Book"/>
              </a:rPr>
              <a:t>goals</a:t>
            </a:r>
            <a:r>
              <a:rPr lang="en-GB" sz="900" spc="-60" dirty="0">
                <a:solidFill>
                  <a:srgbClr val="231F20"/>
                </a:solidFill>
                <a:latin typeface="Franklin Gothic Book"/>
                <a:cs typeface="Franklin Gothic Book"/>
              </a:rPr>
              <a:t> </a:t>
            </a:r>
            <a:r>
              <a:rPr lang="en-GB" sz="900" spc="-30" dirty="0">
                <a:solidFill>
                  <a:srgbClr val="231F20"/>
                </a:solidFill>
                <a:latin typeface="Franklin Gothic Book"/>
                <a:cs typeface="Franklin Gothic Book"/>
              </a:rPr>
              <a:t>through  </a:t>
            </a:r>
            <a:r>
              <a:rPr lang="en-GB" sz="900" spc="-25" dirty="0">
                <a:solidFill>
                  <a:srgbClr val="231F20"/>
                </a:solidFill>
                <a:latin typeface="Franklin Gothic Book"/>
                <a:cs typeface="Franklin Gothic Book"/>
              </a:rPr>
              <a:t>procurement</a:t>
            </a:r>
            <a:r>
              <a:rPr lang="en-GB" sz="900" spc="-50" dirty="0">
                <a:solidFill>
                  <a:srgbClr val="231F20"/>
                </a:solidFill>
                <a:latin typeface="Franklin Gothic Book"/>
                <a:cs typeface="Franklin Gothic Book"/>
              </a:rPr>
              <a:t> </a:t>
            </a:r>
            <a:r>
              <a:rPr lang="en-GB" sz="900" spc="-30" dirty="0">
                <a:solidFill>
                  <a:srgbClr val="231F20"/>
                </a:solidFill>
                <a:latin typeface="Franklin Gothic Book"/>
                <a:cs typeface="Franklin Gothic Book"/>
              </a:rPr>
              <a:t>process.</a:t>
            </a:r>
            <a:endParaRPr lang="en-GB" sz="900" dirty="0">
              <a:latin typeface="Franklin Gothic Book"/>
              <a:cs typeface="Franklin Gothic Book"/>
            </a:endParaRPr>
          </a:p>
          <a:p>
            <a:pPr marL="113030" marR="226695" indent="-113030">
              <a:lnSpc>
                <a:spcPct val="101899"/>
              </a:lnSpc>
              <a:spcBef>
                <a:spcPts val="285"/>
              </a:spcBef>
              <a:buChar char="•"/>
              <a:tabLst>
                <a:tab pos="113030" algn="l"/>
              </a:tabLst>
            </a:pPr>
            <a:endParaRPr sz="900" dirty="0">
              <a:latin typeface="Franklin Gothic Book"/>
              <a:cs typeface="Franklin Gothic Book"/>
            </a:endParaRPr>
          </a:p>
        </p:txBody>
      </p:sp>
      <p:sp>
        <p:nvSpPr>
          <p:cNvPr id="10" name="object 10"/>
          <p:cNvSpPr txBox="1">
            <a:spLocks noGrp="1"/>
          </p:cNvSpPr>
          <p:nvPr>
            <p:ph type="title"/>
          </p:nvPr>
        </p:nvSpPr>
        <p:spPr>
          <a:xfrm>
            <a:off x="444500" y="938280"/>
            <a:ext cx="3290570" cy="784860"/>
          </a:xfrm>
          <a:prstGeom prst="rect">
            <a:avLst/>
          </a:prstGeom>
        </p:spPr>
        <p:txBody>
          <a:bodyPr vert="horz" wrap="square" lIns="0" tIns="64135" rIns="0" bIns="0" rtlCol="0">
            <a:spAutoFit/>
          </a:bodyPr>
          <a:lstStyle/>
          <a:p>
            <a:pPr marL="12700" marR="5080">
              <a:lnSpc>
                <a:spcPts val="2800"/>
              </a:lnSpc>
              <a:spcBef>
                <a:spcPts val="505"/>
              </a:spcBef>
            </a:pPr>
            <a:r>
              <a:rPr spc="-50" dirty="0">
                <a:solidFill>
                  <a:srgbClr val="2A2A86"/>
                </a:solidFill>
              </a:rPr>
              <a:t>WHY </a:t>
            </a:r>
            <a:r>
              <a:rPr spc="-65" dirty="0">
                <a:solidFill>
                  <a:srgbClr val="2A2A86"/>
                </a:solidFill>
              </a:rPr>
              <a:t>REFORM</a:t>
            </a:r>
            <a:r>
              <a:rPr spc="-275" dirty="0">
                <a:solidFill>
                  <a:srgbClr val="2A2A86"/>
                </a:solidFill>
              </a:rPr>
              <a:t> </a:t>
            </a:r>
            <a:r>
              <a:rPr spc="-75" dirty="0">
                <a:solidFill>
                  <a:srgbClr val="2A2A86"/>
                </a:solidFill>
              </a:rPr>
              <a:t>PUBLIC  PROCUREMENT?</a:t>
            </a:r>
          </a:p>
        </p:txBody>
      </p:sp>
      <p:grpSp>
        <p:nvGrpSpPr>
          <p:cNvPr id="11" name="object 11"/>
          <p:cNvGrpSpPr/>
          <p:nvPr/>
        </p:nvGrpSpPr>
        <p:grpSpPr>
          <a:xfrm>
            <a:off x="679589" y="1812988"/>
            <a:ext cx="3737610" cy="2318385"/>
            <a:chOff x="679589" y="1812988"/>
            <a:chExt cx="3737610" cy="2318385"/>
          </a:xfrm>
        </p:grpSpPr>
        <p:sp>
          <p:nvSpPr>
            <p:cNvPr id="12" name="object 12"/>
            <p:cNvSpPr/>
            <p:nvPr/>
          </p:nvSpPr>
          <p:spPr>
            <a:xfrm>
              <a:off x="756945" y="1812988"/>
              <a:ext cx="3319182" cy="2082990"/>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1295704" y="2041093"/>
              <a:ext cx="531571" cy="63934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204565" y="2093963"/>
              <a:ext cx="261899" cy="185013"/>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3799395" y="2220328"/>
              <a:ext cx="97129" cy="178231"/>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052322" y="2805557"/>
              <a:ext cx="20091" cy="44348"/>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1295755" y="3324339"/>
              <a:ext cx="440728" cy="465607"/>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988896" y="3826548"/>
              <a:ext cx="87325" cy="39052"/>
            </a:xfrm>
            <a:prstGeom prst="rect">
              <a:avLst/>
            </a:prstGeom>
            <a:blipFill>
              <a:blip r:embed="rId10" cstate="print"/>
              <a:stretch>
                <a:fillRect/>
              </a:stretch>
            </a:blipFill>
          </p:spPr>
          <p:txBody>
            <a:bodyPr wrap="square" lIns="0" tIns="0" rIns="0" bIns="0" rtlCol="0"/>
            <a:lstStyle/>
            <a:p>
              <a:endParaRPr/>
            </a:p>
          </p:txBody>
        </p:sp>
        <p:sp>
          <p:nvSpPr>
            <p:cNvPr id="19" name="object 19"/>
            <p:cNvSpPr/>
            <p:nvPr/>
          </p:nvSpPr>
          <p:spPr>
            <a:xfrm>
              <a:off x="3178098" y="2304098"/>
              <a:ext cx="904488" cy="1567472"/>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3466464" y="1916239"/>
              <a:ext cx="332930" cy="304088"/>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3003651" y="3733825"/>
              <a:ext cx="211124" cy="120484"/>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3382581" y="2106587"/>
              <a:ext cx="461949" cy="629412"/>
            </a:xfrm>
            <a:prstGeom prst="rect">
              <a:avLst/>
            </a:prstGeom>
            <a:blipFill>
              <a:blip r:embed="rId14" cstate="print"/>
              <a:stretch>
                <a:fillRect/>
              </a:stretch>
            </a:blipFill>
          </p:spPr>
          <p:txBody>
            <a:bodyPr wrap="square" lIns="0" tIns="0" rIns="0" bIns="0" rtlCol="0"/>
            <a:lstStyle/>
            <a:p>
              <a:endParaRPr/>
            </a:p>
          </p:txBody>
        </p:sp>
        <p:sp>
          <p:nvSpPr>
            <p:cNvPr id="23" name="object 23"/>
            <p:cNvSpPr/>
            <p:nvPr/>
          </p:nvSpPr>
          <p:spPr>
            <a:xfrm>
              <a:off x="3206445" y="2285365"/>
              <a:ext cx="671519" cy="1478102"/>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767804" y="2513812"/>
              <a:ext cx="635461" cy="1129004"/>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1034002" y="2154529"/>
              <a:ext cx="261701" cy="651027"/>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1062520" y="2489149"/>
              <a:ext cx="609396" cy="1151381"/>
            </a:xfrm>
            <a:prstGeom prst="rect">
              <a:avLst/>
            </a:prstGeom>
            <a:blipFill>
              <a:blip r:embed="rId18" cstate="print"/>
              <a:stretch>
                <a:fillRect/>
              </a:stretch>
            </a:blipFill>
          </p:spPr>
          <p:txBody>
            <a:bodyPr wrap="square" lIns="0" tIns="0" rIns="0" bIns="0" rtlCol="0"/>
            <a:lstStyle/>
            <a:p>
              <a:endParaRPr/>
            </a:p>
          </p:txBody>
        </p:sp>
        <p:sp>
          <p:nvSpPr>
            <p:cNvPr id="27" name="object 27"/>
            <p:cNvSpPr/>
            <p:nvPr/>
          </p:nvSpPr>
          <p:spPr>
            <a:xfrm>
              <a:off x="1072413" y="2849905"/>
              <a:ext cx="223342" cy="474433"/>
            </a:xfrm>
            <a:prstGeom prst="rect">
              <a:avLst/>
            </a:prstGeom>
            <a:blipFill>
              <a:blip r:embed="rId19" cstate="print"/>
              <a:stretch>
                <a:fillRect/>
              </a:stretch>
            </a:blipFill>
          </p:spPr>
          <p:txBody>
            <a:bodyPr wrap="square" lIns="0" tIns="0" rIns="0" bIns="0" rtlCol="0"/>
            <a:lstStyle/>
            <a:p>
              <a:endParaRPr/>
            </a:p>
          </p:txBody>
        </p:sp>
        <p:sp>
          <p:nvSpPr>
            <p:cNvPr id="28" name="object 28"/>
            <p:cNvSpPr/>
            <p:nvPr/>
          </p:nvSpPr>
          <p:spPr>
            <a:xfrm>
              <a:off x="1209382" y="2579789"/>
              <a:ext cx="24256" cy="29197"/>
            </a:xfrm>
            <a:prstGeom prst="rect">
              <a:avLst/>
            </a:prstGeom>
            <a:blipFill>
              <a:blip r:embed="rId20" cstate="print"/>
              <a:stretch>
                <a:fillRect/>
              </a:stretch>
            </a:blipFill>
          </p:spPr>
          <p:txBody>
            <a:bodyPr wrap="square" lIns="0" tIns="0" rIns="0" bIns="0" rtlCol="0"/>
            <a:lstStyle/>
            <a:p>
              <a:endParaRPr/>
            </a:p>
          </p:txBody>
        </p:sp>
        <p:sp>
          <p:nvSpPr>
            <p:cNvPr id="29" name="object 29"/>
            <p:cNvSpPr/>
            <p:nvPr/>
          </p:nvSpPr>
          <p:spPr>
            <a:xfrm>
              <a:off x="1221905" y="2590952"/>
              <a:ext cx="176872" cy="331685"/>
            </a:xfrm>
            <a:prstGeom prst="rect">
              <a:avLst/>
            </a:prstGeom>
            <a:blipFill>
              <a:blip r:embed="rId21" cstate="print"/>
              <a:stretch>
                <a:fillRect/>
              </a:stretch>
            </a:blipFill>
          </p:spPr>
          <p:txBody>
            <a:bodyPr wrap="square" lIns="0" tIns="0" rIns="0" bIns="0" rtlCol="0"/>
            <a:lstStyle/>
            <a:p>
              <a:endParaRPr/>
            </a:p>
          </p:txBody>
        </p:sp>
        <p:sp>
          <p:nvSpPr>
            <p:cNvPr id="30" name="object 30"/>
            <p:cNvSpPr/>
            <p:nvPr/>
          </p:nvSpPr>
          <p:spPr>
            <a:xfrm>
              <a:off x="1610537" y="3521557"/>
              <a:ext cx="40995" cy="95199"/>
            </a:xfrm>
            <a:prstGeom prst="rect">
              <a:avLst/>
            </a:prstGeom>
            <a:blipFill>
              <a:blip r:embed="rId22" cstate="print"/>
              <a:stretch>
                <a:fillRect/>
              </a:stretch>
            </a:blipFill>
          </p:spPr>
          <p:txBody>
            <a:bodyPr wrap="square" lIns="0" tIns="0" rIns="0" bIns="0" rtlCol="0"/>
            <a:lstStyle/>
            <a:p>
              <a:endParaRPr/>
            </a:p>
          </p:txBody>
        </p:sp>
        <p:sp>
          <p:nvSpPr>
            <p:cNvPr id="31" name="object 31"/>
            <p:cNvSpPr/>
            <p:nvPr/>
          </p:nvSpPr>
          <p:spPr>
            <a:xfrm>
              <a:off x="1397863" y="1913039"/>
              <a:ext cx="2241508" cy="2019300"/>
            </a:xfrm>
            <a:prstGeom prst="rect">
              <a:avLst/>
            </a:prstGeom>
            <a:blipFill>
              <a:blip r:embed="rId23" cstate="print"/>
              <a:stretch>
                <a:fillRect/>
              </a:stretch>
            </a:blipFill>
          </p:spPr>
          <p:txBody>
            <a:bodyPr wrap="square" lIns="0" tIns="0" rIns="0" bIns="0" rtlCol="0"/>
            <a:lstStyle/>
            <a:p>
              <a:endParaRPr/>
            </a:p>
          </p:txBody>
        </p:sp>
        <p:sp>
          <p:nvSpPr>
            <p:cNvPr id="32" name="object 32"/>
            <p:cNvSpPr/>
            <p:nvPr/>
          </p:nvSpPr>
          <p:spPr>
            <a:xfrm>
              <a:off x="3196374" y="2924035"/>
              <a:ext cx="70650" cy="380644"/>
            </a:xfrm>
            <a:prstGeom prst="rect">
              <a:avLst/>
            </a:prstGeom>
            <a:blipFill>
              <a:blip r:embed="rId24" cstate="print"/>
              <a:stretch>
                <a:fillRect/>
              </a:stretch>
            </a:blipFill>
          </p:spPr>
          <p:txBody>
            <a:bodyPr wrap="square" lIns="0" tIns="0" rIns="0" bIns="0" rtlCol="0"/>
            <a:lstStyle/>
            <a:p>
              <a:endParaRPr/>
            </a:p>
          </p:txBody>
        </p:sp>
        <p:sp>
          <p:nvSpPr>
            <p:cNvPr id="33" name="object 33"/>
            <p:cNvSpPr/>
            <p:nvPr/>
          </p:nvSpPr>
          <p:spPr>
            <a:xfrm>
              <a:off x="1580311" y="3302609"/>
              <a:ext cx="1870659" cy="575525"/>
            </a:xfrm>
            <a:prstGeom prst="rect">
              <a:avLst/>
            </a:prstGeom>
            <a:blipFill>
              <a:blip r:embed="rId25" cstate="print"/>
              <a:stretch>
                <a:fillRect/>
              </a:stretch>
            </a:blipFill>
          </p:spPr>
          <p:txBody>
            <a:bodyPr wrap="square" lIns="0" tIns="0" rIns="0" bIns="0" rtlCol="0"/>
            <a:lstStyle/>
            <a:p>
              <a:endParaRPr/>
            </a:p>
          </p:txBody>
        </p:sp>
        <p:sp>
          <p:nvSpPr>
            <p:cNvPr id="34" name="object 34"/>
            <p:cNvSpPr/>
            <p:nvPr/>
          </p:nvSpPr>
          <p:spPr>
            <a:xfrm>
              <a:off x="1580311" y="2530462"/>
              <a:ext cx="1870659" cy="9537"/>
            </a:xfrm>
            <a:prstGeom prst="rect">
              <a:avLst/>
            </a:prstGeom>
            <a:blipFill>
              <a:blip r:embed="rId26" cstate="print"/>
              <a:stretch>
                <a:fillRect/>
              </a:stretch>
            </a:blipFill>
          </p:spPr>
          <p:txBody>
            <a:bodyPr wrap="square" lIns="0" tIns="0" rIns="0" bIns="0" rtlCol="0"/>
            <a:lstStyle/>
            <a:p>
              <a:endParaRPr/>
            </a:p>
          </p:txBody>
        </p:sp>
        <p:sp>
          <p:nvSpPr>
            <p:cNvPr id="35" name="object 35"/>
            <p:cNvSpPr/>
            <p:nvPr/>
          </p:nvSpPr>
          <p:spPr>
            <a:xfrm>
              <a:off x="2013369" y="2144369"/>
              <a:ext cx="667359" cy="9537"/>
            </a:xfrm>
            <a:prstGeom prst="rect">
              <a:avLst/>
            </a:prstGeom>
            <a:blipFill>
              <a:blip r:embed="rId27" cstate="print"/>
              <a:stretch>
                <a:fillRect/>
              </a:stretch>
            </a:blipFill>
          </p:spPr>
          <p:txBody>
            <a:bodyPr wrap="square" lIns="0" tIns="0" rIns="0" bIns="0" rtlCol="0"/>
            <a:lstStyle/>
            <a:p>
              <a:endParaRPr/>
            </a:p>
          </p:txBody>
        </p:sp>
        <p:sp>
          <p:nvSpPr>
            <p:cNvPr id="36" name="object 36"/>
            <p:cNvSpPr/>
            <p:nvPr/>
          </p:nvSpPr>
          <p:spPr>
            <a:xfrm>
              <a:off x="1851355" y="2144699"/>
              <a:ext cx="1328585" cy="8864"/>
            </a:xfrm>
            <a:prstGeom prst="rect">
              <a:avLst/>
            </a:prstGeom>
            <a:blipFill>
              <a:blip r:embed="rId28" cstate="print"/>
              <a:stretch>
                <a:fillRect/>
              </a:stretch>
            </a:blipFill>
          </p:spPr>
          <p:txBody>
            <a:bodyPr wrap="square" lIns="0" tIns="0" rIns="0" bIns="0" rtlCol="0"/>
            <a:lstStyle/>
            <a:p>
              <a:endParaRPr/>
            </a:p>
          </p:txBody>
        </p:sp>
        <p:sp>
          <p:nvSpPr>
            <p:cNvPr id="37" name="object 37"/>
            <p:cNvSpPr/>
            <p:nvPr/>
          </p:nvSpPr>
          <p:spPr>
            <a:xfrm>
              <a:off x="3266871" y="2918561"/>
              <a:ext cx="265277" cy="5473"/>
            </a:xfrm>
            <a:prstGeom prst="rect">
              <a:avLst/>
            </a:prstGeom>
            <a:blipFill>
              <a:blip r:embed="rId29" cstate="print"/>
              <a:stretch>
                <a:fillRect/>
              </a:stretch>
            </a:blipFill>
          </p:spPr>
          <p:txBody>
            <a:bodyPr wrap="square" lIns="0" tIns="0" rIns="0" bIns="0" rtlCol="0"/>
            <a:lstStyle/>
            <a:p>
              <a:endParaRPr/>
            </a:p>
          </p:txBody>
        </p:sp>
        <p:sp>
          <p:nvSpPr>
            <p:cNvPr id="38" name="object 38"/>
            <p:cNvSpPr/>
            <p:nvPr/>
          </p:nvSpPr>
          <p:spPr>
            <a:xfrm>
              <a:off x="1727809" y="2916529"/>
              <a:ext cx="1523644" cy="9550"/>
            </a:xfrm>
            <a:prstGeom prst="rect">
              <a:avLst/>
            </a:prstGeom>
            <a:blipFill>
              <a:blip r:embed="rId30" cstate="print"/>
              <a:stretch>
                <a:fillRect/>
              </a:stretch>
            </a:blipFill>
          </p:spPr>
          <p:txBody>
            <a:bodyPr wrap="square" lIns="0" tIns="0" rIns="0" bIns="0" rtlCol="0"/>
            <a:lstStyle/>
            <a:p>
              <a:endParaRPr/>
            </a:p>
          </p:txBody>
        </p:sp>
        <p:sp>
          <p:nvSpPr>
            <p:cNvPr id="39" name="object 39"/>
            <p:cNvSpPr/>
            <p:nvPr/>
          </p:nvSpPr>
          <p:spPr>
            <a:xfrm>
              <a:off x="1499133" y="2918764"/>
              <a:ext cx="211099" cy="5092"/>
            </a:xfrm>
            <a:prstGeom prst="rect">
              <a:avLst/>
            </a:prstGeom>
            <a:blipFill>
              <a:blip r:embed="rId31" cstate="print"/>
              <a:stretch>
                <a:fillRect/>
              </a:stretch>
            </a:blipFill>
          </p:spPr>
          <p:txBody>
            <a:bodyPr wrap="square" lIns="0" tIns="0" rIns="0" bIns="0" rtlCol="0"/>
            <a:lstStyle/>
            <a:p>
              <a:endParaRPr/>
            </a:p>
          </p:txBody>
        </p:sp>
        <p:sp>
          <p:nvSpPr>
            <p:cNvPr id="40" name="object 40"/>
            <p:cNvSpPr/>
            <p:nvPr/>
          </p:nvSpPr>
          <p:spPr>
            <a:xfrm>
              <a:off x="1710169" y="2918498"/>
              <a:ext cx="1556791" cy="5626"/>
            </a:xfrm>
            <a:prstGeom prst="rect">
              <a:avLst/>
            </a:prstGeom>
            <a:blipFill>
              <a:blip r:embed="rId32" cstate="print"/>
              <a:stretch>
                <a:fillRect/>
              </a:stretch>
            </a:blipFill>
          </p:spPr>
          <p:txBody>
            <a:bodyPr wrap="square" lIns="0" tIns="0" rIns="0" bIns="0" rtlCol="0"/>
            <a:lstStyle/>
            <a:p>
              <a:endParaRPr/>
            </a:p>
          </p:txBody>
        </p:sp>
        <p:sp>
          <p:nvSpPr>
            <p:cNvPr id="41" name="object 41"/>
            <p:cNvSpPr/>
            <p:nvPr/>
          </p:nvSpPr>
          <p:spPr>
            <a:xfrm>
              <a:off x="679589" y="3874452"/>
              <a:ext cx="1065149" cy="92811"/>
            </a:xfrm>
            <a:prstGeom prst="rect">
              <a:avLst/>
            </a:prstGeom>
            <a:blipFill>
              <a:blip r:embed="rId33" cstate="print"/>
              <a:stretch>
                <a:fillRect/>
              </a:stretch>
            </a:blipFill>
          </p:spPr>
          <p:txBody>
            <a:bodyPr wrap="square" lIns="0" tIns="0" rIns="0" bIns="0" rtlCol="0"/>
            <a:lstStyle/>
            <a:p>
              <a:endParaRPr/>
            </a:p>
          </p:txBody>
        </p:sp>
        <p:sp>
          <p:nvSpPr>
            <p:cNvPr id="42" name="object 42"/>
            <p:cNvSpPr/>
            <p:nvPr/>
          </p:nvSpPr>
          <p:spPr>
            <a:xfrm>
              <a:off x="679590" y="3486429"/>
              <a:ext cx="1047445" cy="414489"/>
            </a:xfrm>
            <a:prstGeom prst="rect">
              <a:avLst/>
            </a:prstGeom>
            <a:blipFill>
              <a:blip r:embed="rId34" cstate="print"/>
              <a:stretch>
                <a:fillRect/>
              </a:stretch>
            </a:blipFill>
          </p:spPr>
          <p:txBody>
            <a:bodyPr wrap="square" lIns="0" tIns="0" rIns="0" bIns="0" rtlCol="0"/>
            <a:lstStyle/>
            <a:p>
              <a:endParaRPr/>
            </a:p>
          </p:txBody>
        </p:sp>
        <p:sp>
          <p:nvSpPr>
            <p:cNvPr id="43" name="object 43"/>
            <p:cNvSpPr/>
            <p:nvPr/>
          </p:nvSpPr>
          <p:spPr>
            <a:xfrm>
              <a:off x="1736483" y="3516922"/>
              <a:ext cx="269036" cy="539686"/>
            </a:xfrm>
            <a:prstGeom prst="rect">
              <a:avLst/>
            </a:prstGeom>
            <a:blipFill>
              <a:blip r:embed="rId35" cstate="print"/>
              <a:stretch>
                <a:fillRect/>
              </a:stretch>
            </a:blipFill>
          </p:spPr>
          <p:txBody>
            <a:bodyPr wrap="square" lIns="0" tIns="0" rIns="0" bIns="0" rtlCol="0"/>
            <a:lstStyle/>
            <a:p>
              <a:endParaRPr/>
            </a:p>
          </p:txBody>
        </p:sp>
        <p:sp>
          <p:nvSpPr>
            <p:cNvPr id="44" name="object 44"/>
            <p:cNvSpPr/>
            <p:nvPr/>
          </p:nvSpPr>
          <p:spPr>
            <a:xfrm>
              <a:off x="1825767" y="3901320"/>
              <a:ext cx="100287" cy="92370"/>
            </a:xfrm>
            <a:prstGeom prst="rect">
              <a:avLst/>
            </a:prstGeom>
            <a:blipFill>
              <a:blip r:embed="rId36" cstate="print"/>
              <a:stretch>
                <a:fillRect/>
              </a:stretch>
            </a:blipFill>
          </p:spPr>
          <p:txBody>
            <a:bodyPr wrap="square" lIns="0" tIns="0" rIns="0" bIns="0" rtlCol="0"/>
            <a:lstStyle/>
            <a:p>
              <a:endParaRPr/>
            </a:p>
          </p:txBody>
        </p:sp>
        <p:sp>
          <p:nvSpPr>
            <p:cNvPr id="45" name="object 45"/>
            <p:cNvSpPr/>
            <p:nvPr/>
          </p:nvSpPr>
          <p:spPr>
            <a:xfrm>
              <a:off x="1823796" y="3933825"/>
              <a:ext cx="67525" cy="66649"/>
            </a:xfrm>
            <a:prstGeom prst="rect">
              <a:avLst/>
            </a:prstGeom>
            <a:blipFill>
              <a:blip r:embed="rId37" cstate="print"/>
              <a:stretch>
                <a:fillRect/>
              </a:stretch>
            </a:blipFill>
          </p:spPr>
          <p:txBody>
            <a:bodyPr wrap="square" lIns="0" tIns="0" rIns="0" bIns="0" rtlCol="0"/>
            <a:lstStyle/>
            <a:p>
              <a:endParaRPr/>
            </a:p>
          </p:txBody>
        </p:sp>
        <p:sp>
          <p:nvSpPr>
            <p:cNvPr id="46" name="object 46"/>
            <p:cNvSpPr/>
            <p:nvPr/>
          </p:nvSpPr>
          <p:spPr>
            <a:xfrm>
              <a:off x="904278" y="3880167"/>
              <a:ext cx="181330" cy="177698"/>
            </a:xfrm>
            <a:prstGeom prst="rect">
              <a:avLst/>
            </a:prstGeom>
            <a:blipFill>
              <a:blip r:embed="rId38" cstate="print"/>
              <a:stretch>
                <a:fillRect/>
              </a:stretch>
            </a:blipFill>
          </p:spPr>
          <p:txBody>
            <a:bodyPr wrap="square" lIns="0" tIns="0" rIns="0" bIns="0" rtlCol="0"/>
            <a:lstStyle/>
            <a:p>
              <a:endParaRPr/>
            </a:p>
          </p:txBody>
        </p:sp>
        <p:sp>
          <p:nvSpPr>
            <p:cNvPr id="47" name="object 47"/>
            <p:cNvSpPr/>
            <p:nvPr/>
          </p:nvSpPr>
          <p:spPr>
            <a:xfrm>
              <a:off x="1415262" y="3880167"/>
              <a:ext cx="181343" cy="177698"/>
            </a:xfrm>
            <a:prstGeom prst="rect">
              <a:avLst/>
            </a:prstGeom>
            <a:blipFill>
              <a:blip r:embed="rId39" cstate="print"/>
              <a:stretch>
                <a:fillRect/>
              </a:stretch>
            </a:blipFill>
          </p:spPr>
          <p:txBody>
            <a:bodyPr wrap="square" lIns="0" tIns="0" rIns="0" bIns="0" rtlCol="0"/>
            <a:lstStyle/>
            <a:p>
              <a:endParaRPr/>
            </a:p>
          </p:txBody>
        </p:sp>
        <p:sp>
          <p:nvSpPr>
            <p:cNvPr id="48" name="object 48"/>
            <p:cNvSpPr/>
            <p:nvPr/>
          </p:nvSpPr>
          <p:spPr>
            <a:xfrm>
              <a:off x="696836" y="3880168"/>
              <a:ext cx="181343" cy="177698"/>
            </a:xfrm>
            <a:prstGeom prst="rect">
              <a:avLst/>
            </a:prstGeom>
            <a:blipFill>
              <a:blip r:embed="rId40" cstate="print"/>
              <a:stretch>
                <a:fillRect/>
              </a:stretch>
            </a:blipFill>
          </p:spPr>
          <p:txBody>
            <a:bodyPr wrap="square" lIns="0" tIns="0" rIns="0" bIns="0" rtlCol="0"/>
            <a:lstStyle/>
            <a:p>
              <a:endParaRPr/>
            </a:p>
          </p:txBody>
        </p:sp>
        <p:sp>
          <p:nvSpPr>
            <p:cNvPr id="49" name="object 49"/>
            <p:cNvSpPr/>
            <p:nvPr/>
          </p:nvSpPr>
          <p:spPr>
            <a:xfrm>
              <a:off x="1953590" y="3849675"/>
              <a:ext cx="46025" cy="51243"/>
            </a:xfrm>
            <a:prstGeom prst="rect">
              <a:avLst/>
            </a:prstGeom>
            <a:blipFill>
              <a:blip r:embed="rId41" cstate="print"/>
              <a:stretch>
                <a:fillRect/>
              </a:stretch>
            </a:blipFill>
          </p:spPr>
          <p:txBody>
            <a:bodyPr wrap="square" lIns="0" tIns="0" rIns="0" bIns="0" rtlCol="0"/>
            <a:lstStyle/>
            <a:p>
              <a:endParaRPr/>
            </a:p>
          </p:txBody>
        </p:sp>
        <p:sp>
          <p:nvSpPr>
            <p:cNvPr id="50" name="object 50"/>
            <p:cNvSpPr/>
            <p:nvPr/>
          </p:nvSpPr>
          <p:spPr>
            <a:xfrm>
              <a:off x="1749107" y="3637127"/>
              <a:ext cx="3175" cy="209550"/>
            </a:xfrm>
            <a:custGeom>
              <a:avLst/>
              <a:gdLst/>
              <a:ahLst/>
              <a:cxnLst/>
              <a:rect l="l" t="t" r="r" b="b"/>
              <a:pathLst>
                <a:path w="3175" h="209550">
                  <a:moveTo>
                    <a:pt x="3048" y="1257"/>
                  </a:moveTo>
                  <a:lnTo>
                    <a:pt x="2667" y="1257"/>
                  </a:lnTo>
                  <a:lnTo>
                    <a:pt x="2667" y="0"/>
                  </a:lnTo>
                  <a:lnTo>
                    <a:pt x="381" y="0"/>
                  </a:lnTo>
                  <a:lnTo>
                    <a:pt x="381" y="1257"/>
                  </a:lnTo>
                  <a:lnTo>
                    <a:pt x="0" y="1257"/>
                  </a:lnTo>
                  <a:lnTo>
                    <a:pt x="0" y="208140"/>
                  </a:lnTo>
                  <a:lnTo>
                    <a:pt x="38" y="209397"/>
                  </a:lnTo>
                  <a:lnTo>
                    <a:pt x="3009" y="209397"/>
                  </a:lnTo>
                  <a:lnTo>
                    <a:pt x="3009" y="208140"/>
                  </a:lnTo>
                  <a:lnTo>
                    <a:pt x="3048" y="1257"/>
                  </a:lnTo>
                  <a:close/>
                </a:path>
              </a:pathLst>
            </a:custGeom>
            <a:solidFill>
              <a:srgbClr val="FFFFFF"/>
            </a:solidFill>
          </p:spPr>
          <p:txBody>
            <a:bodyPr wrap="square" lIns="0" tIns="0" rIns="0" bIns="0" rtlCol="0"/>
            <a:lstStyle/>
            <a:p>
              <a:endParaRPr/>
            </a:p>
          </p:txBody>
        </p:sp>
        <p:sp>
          <p:nvSpPr>
            <p:cNvPr id="51" name="object 51"/>
            <p:cNvSpPr/>
            <p:nvPr/>
          </p:nvSpPr>
          <p:spPr>
            <a:xfrm>
              <a:off x="1747032" y="3532633"/>
              <a:ext cx="87874" cy="75455"/>
            </a:xfrm>
            <a:prstGeom prst="rect">
              <a:avLst/>
            </a:prstGeom>
            <a:blipFill>
              <a:blip r:embed="rId42" cstate="print"/>
              <a:stretch>
                <a:fillRect/>
              </a:stretch>
            </a:blipFill>
          </p:spPr>
          <p:txBody>
            <a:bodyPr wrap="square" lIns="0" tIns="0" rIns="0" bIns="0" rtlCol="0"/>
            <a:lstStyle/>
            <a:p>
              <a:endParaRPr/>
            </a:p>
          </p:txBody>
        </p:sp>
        <p:sp>
          <p:nvSpPr>
            <p:cNvPr id="52" name="object 52"/>
            <p:cNvSpPr/>
            <p:nvPr/>
          </p:nvSpPr>
          <p:spPr>
            <a:xfrm>
              <a:off x="2145334" y="3586784"/>
              <a:ext cx="601967" cy="378841"/>
            </a:xfrm>
            <a:prstGeom prst="rect">
              <a:avLst/>
            </a:prstGeom>
            <a:blipFill>
              <a:blip r:embed="rId43" cstate="print"/>
              <a:stretch>
                <a:fillRect/>
              </a:stretch>
            </a:blipFill>
          </p:spPr>
          <p:txBody>
            <a:bodyPr wrap="square" lIns="0" tIns="0" rIns="0" bIns="0" rtlCol="0"/>
            <a:lstStyle/>
            <a:p>
              <a:endParaRPr/>
            </a:p>
          </p:txBody>
        </p:sp>
        <p:sp>
          <p:nvSpPr>
            <p:cNvPr id="53" name="object 53"/>
            <p:cNvSpPr/>
            <p:nvPr/>
          </p:nvSpPr>
          <p:spPr>
            <a:xfrm>
              <a:off x="2561454" y="3657365"/>
              <a:ext cx="126129" cy="118272"/>
            </a:xfrm>
            <a:prstGeom prst="rect">
              <a:avLst/>
            </a:prstGeom>
            <a:blipFill>
              <a:blip r:embed="rId44" cstate="print"/>
              <a:stretch>
                <a:fillRect/>
              </a:stretch>
            </a:blipFill>
          </p:spPr>
          <p:txBody>
            <a:bodyPr wrap="square" lIns="0" tIns="0" rIns="0" bIns="0" rtlCol="0"/>
            <a:lstStyle/>
            <a:p>
              <a:endParaRPr/>
            </a:p>
          </p:txBody>
        </p:sp>
        <p:sp>
          <p:nvSpPr>
            <p:cNvPr id="54" name="object 54"/>
            <p:cNvSpPr/>
            <p:nvPr/>
          </p:nvSpPr>
          <p:spPr>
            <a:xfrm>
              <a:off x="2381999" y="3587458"/>
              <a:ext cx="97447" cy="216535"/>
            </a:xfrm>
            <a:prstGeom prst="rect">
              <a:avLst/>
            </a:prstGeom>
            <a:blipFill>
              <a:blip r:embed="rId45" cstate="print"/>
              <a:stretch>
                <a:fillRect/>
              </a:stretch>
            </a:blipFill>
          </p:spPr>
          <p:txBody>
            <a:bodyPr wrap="square" lIns="0" tIns="0" rIns="0" bIns="0" rtlCol="0"/>
            <a:lstStyle/>
            <a:p>
              <a:endParaRPr/>
            </a:p>
          </p:txBody>
        </p:sp>
        <p:sp>
          <p:nvSpPr>
            <p:cNvPr id="55" name="object 55"/>
            <p:cNvSpPr/>
            <p:nvPr/>
          </p:nvSpPr>
          <p:spPr>
            <a:xfrm>
              <a:off x="2421611" y="3588090"/>
              <a:ext cx="25400" cy="189865"/>
            </a:xfrm>
            <a:custGeom>
              <a:avLst/>
              <a:gdLst/>
              <a:ahLst/>
              <a:cxnLst/>
              <a:rect l="l" t="t" r="r" b="b"/>
              <a:pathLst>
                <a:path w="25400" h="189864">
                  <a:moveTo>
                    <a:pt x="11118" y="189530"/>
                  </a:moveTo>
                  <a:lnTo>
                    <a:pt x="6941" y="189517"/>
                  </a:lnTo>
                  <a:lnTo>
                    <a:pt x="3003" y="189288"/>
                  </a:lnTo>
                  <a:lnTo>
                    <a:pt x="0" y="185956"/>
                  </a:lnTo>
                  <a:lnTo>
                    <a:pt x="10931" y="330"/>
                  </a:lnTo>
                  <a:lnTo>
                    <a:pt x="25239" y="0"/>
                  </a:lnTo>
                  <a:lnTo>
                    <a:pt x="14475" y="182897"/>
                  </a:lnTo>
                  <a:lnTo>
                    <a:pt x="14256" y="186642"/>
                  </a:lnTo>
                  <a:lnTo>
                    <a:pt x="11118" y="189530"/>
                  </a:lnTo>
                  <a:close/>
                </a:path>
              </a:pathLst>
            </a:custGeom>
            <a:solidFill>
              <a:srgbClr val="FFFFFF"/>
            </a:solidFill>
          </p:spPr>
          <p:txBody>
            <a:bodyPr wrap="square" lIns="0" tIns="0" rIns="0" bIns="0" rtlCol="0"/>
            <a:lstStyle/>
            <a:p>
              <a:endParaRPr/>
            </a:p>
          </p:txBody>
        </p:sp>
        <p:sp>
          <p:nvSpPr>
            <p:cNvPr id="56" name="object 56"/>
            <p:cNvSpPr/>
            <p:nvPr/>
          </p:nvSpPr>
          <p:spPr>
            <a:xfrm>
              <a:off x="2593479" y="3678161"/>
              <a:ext cx="75488" cy="69494"/>
            </a:xfrm>
            <a:prstGeom prst="rect">
              <a:avLst/>
            </a:prstGeom>
            <a:blipFill>
              <a:blip r:embed="rId46" cstate="print"/>
              <a:stretch>
                <a:fillRect/>
              </a:stretch>
            </a:blipFill>
          </p:spPr>
          <p:txBody>
            <a:bodyPr wrap="square" lIns="0" tIns="0" rIns="0" bIns="0" rtlCol="0"/>
            <a:lstStyle/>
            <a:p>
              <a:endParaRPr/>
            </a:p>
          </p:txBody>
        </p:sp>
        <p:sp>
          <p:nvSpPr>
            <p:cNvPr id="57" name="object 57"/>
            <p:cNvSpPr/>
            <p:nvPr/>
          </p:nvSpPr>
          <p:spPr>
            <a:xfrm>
              <a:off x="2271509" y="3323615"/>
              <a:ext cx="430148" cy="266280"/>
            </a:xfrm>
            <a:prstGeom prst="rect">
              <a:avLst/>
            </a:prstGeom>
            <a:blipFill>
              <a:blip r:embed="rId47" cstate="print"/>
              <a:stretch>
                <a:fillRect/>
              </a:stretch>
            </a:blipFill>
          </p:spPr>
          <p:txBody>
            <a:bodyPr wrap="square" lIns="0" tIns="0" rIns="0" bIns="0" rtlCol="0"/>
            <a:lstStyle/>
            <a:p>
              <a:endParaRPr/>
            </a:p>
          </p:txBody>
        </p:sp>
        <p:sp>
          <p:nvSpPr>
            <p:cNvPr id="58" name="object 58"/>
            <p:cNvSpPr/>
            <p:nvPr/>
          </p:nvSpPr>
          <p:spPr>
            <a:xfrm>
              <a:off x="2569959" y="3373438"/>
              <a:ext cx="89759" cy="84020"/>
            </a:xfrm>
            <a:prstGeom prst="rect">
              <a:avLst/>
            </a:prstGeom>
            <a:blipFill>
              <a:blip r:embed="rId48" cstate="print"/>
              <a:stretch>
                <a:fillRect/>
              </a:stretch>
            </a:blipFill>
          </p:spPr>
          <p:txBody>
            <a:bodyPr wrap="square" lIns="0" tIns="0" rIns="0" bIns="0" rtlCol="0"/>
            <a:lstStyle/>
            <a:p>
              <a:endParaRPr/>
            </a:p>
          </p:txBody>
        </p:sp>
        <p:sp>
          <p:nvSpPr>
            <p:cNvPr id="59" name="object 59"/>
            <p:cNvSpPr/>
            <p:nvPr/>
          </p:nvSpPr>
          <p:spPr>
            <a:xfrm>
              <a:off x="2440800" y="3324326"/>
              <a:ext cx="72745" cy="159613"/>
            </a:xfrm>
            <a:prstGeom prst="rect">
              <a:avLst/>
            </a:prstGeom>
            <a:blipFill>
              <a:blip r:embed="rId49" cstate="print"/>
              <a:stretch>
                <a:fillRect/>
              </a:stretch>
            </a:blipFill>
          </p:spPr>
          <p:txBody>
            <a:bodyPr wrap="square" lIns="0" tIns="0" rIns="0" bIns="0" rtlCol="0"/>
            <a:lstStyle/>
            <a:p>
              <a:endParaRPr/>
            </a:p>
          </p:txBody>
        </p:sp>
        <p:sp>
          <p:nvSpPr>
            <p:cNvPr id="60" name="object 60"/>
            <p:cNvSpPr/>
            <p:nvPr/>
          </p:nvSpPr>
          <p:spPr>
            <a:xfrm>
              <a:off x="2472935" y="3324779"/>
              <a:ext cx="17780" cy="133350"/>
            </a:xfrm>
            <a:custGeom>
              <a:avLst/>
              <a:gdLst/>
              <a:ahLst/>
              <a:cxnLst/>
              <a:rect l="l" t="t" r="r" b="b"/>
              <a:pathLst>
                <a:path w="17780" h="133350">
                  <a:moveTo>
                    <a:pt x="7805" y="133096"/>
                  </a:moveTo>
                  <a:lnTo>
                    <a:pt x="4872" y="133083"/>
                  </a:lnTo>
                  <a:lnTo>
                    <a:pt x="2107" y="132931"/>
                  </a:lnTo>
                  <a:lnTo>
                    <a:pt x="0" y="130590"/>
                  </a:lnTo>
                  <a:lnTo>
                    <a:pt x="7669" y="228"/>
                  </a:lnTo>
                  <a:lnTo>
                    <a:pt x="17724" y="0"/>
                  </a:lnTo>
                  <a:lnTo>
                    <a:pt x="10164" y="128441"/>
                  </a:lnTo>
                  <a:lnTo>
                    <a:pt x="10015" y="131067"/>
                  </a:lnTo>
                  <a:lnTo>
                    <a:pt x="7805" y="133096"/>
                  </a:lnTo>
                  <a:close/>
                </a:path>
              </a:pathLst>
            </a:custGeom>
            <a:solidFill>
              <a:srgbClr val="FFFFFF"/>
            </a:solidFill>
          </p:spPr>
          <p:txBody>
            <a:bodyPr wrap="square" lIns="0" tIns="0" rIns="0" bIns="0" rtlCol="0"/>
            <a:lstStyle/>
            <a:p>
              <a:endParaRPr/>
            </a:p>
          </p:txBody>
        </p:sp>
        <p:sp>
          <p:nvSpPr>
            <p:cNvPr id="61" name="object 61"/>
            <p:cNvSpPr/>
            <p:nvPr/>
          </p:nvSpPr>
          <p:spPr>
            <a:xfrm>
              <a:off x="2593619" y="3388029"/>
              <a:ext cx="53034" cy="48818"/>
            </a:xfrm>
            <a:prstGeom prst="rect">
              <a:avLst/>
            </a:prstGeom>
            <a:blipFill>
              <a:blip r:embed="rId50" cstate="print"/>
              <a:stretch>
                <a:fillRect/>
              </a:stretch>
            </a:blipFill>
          </p:spPr>
          <p:txBody>
            <a:bodyPr wrap="square" lIns="0" tIns="0" rIns="0" bIns="0" rtlCol="0"/>
            <a:lstStyle/>
            <a:p>
              <a:endParaRPr/>
            </a:p>
          </p:txBody>
        </p:sp>
        <p:sp>
          <p:nvSpPr>
            <p:cNvPr id="62" name="object 62"/>
            <p:cNvSpPr/>
            <p:nvPr/>
          </p:nvSpPr>
          <p:spPr>
            <a:xfrm>
              <a:off x="2101342" y="3724630"/>
              <a:ext cx="371728" cy="266280"/>
            </a:xfrm>
            <a:prstGeom prst="rect">
              <a:avLst/>
            </a:prstGeom>
            <a:blipFill>
              <a:blip r:embed="rId51" cstate="print"/>
              <a:stretch>
                <a:fillRect/>
              </a:stretch>
            </a:blipFill>
          </p:spPr>
          <p:txBody>
            <a:bodyPr wrap="square" lIns="0" tIns="0" rIns="0" bIns="0" rtlCol="0"/>
            <a:lstStyle/>
            <a:p>
              <a:endParaRPr/>
            </a:p>
          </p:txBody>
        </p:sp>
        <p:sp>
          <p:nvSpPr>
            <p:cNvPr id="63" name="object 63"/>
            <p:cNvSpPr/>
            <p:nvPr/>
          </p:nvSpPr>
          <p:spPr>
            <a:xfrm>
              <a:off x="2359264" y="3774448"/>
              <a:ext cx="77576" cy="84027"/>
            </a:xfrm>
            <a:prstGeom prst="rect">
              <a:avLst/>
            </a:prstGeom>
            <a:blipFill>
              <a:blip r:embed="rId52" cstate="print"/>
              <a:stretch>
                <a:fillRect/>
              </a:stretch>
            </a:blipFill>
          </p:spPr>
          <p:txBody>
            <a:bodyPr wrap="square" lIns="0" tIns="0" rIns="0" bIns="0" rtlCol="0"/>
            <a:lstStyle/>
            <a:p>
              <a:endParaRPr/>
            </a:p>
          </p:txBody>
        </p:sp>
        <p:sp>
          <p:nvSpPr>
            <p:cNvPr id="64" name="object 64"/>
            <p:cNvSpPr/>
            <p:nvPr/>
          </p:nvSpPr>
          <p:spPr>
            <a:xfrm>
              <a:off x="2275415" y="3725795"/>
              <a:ext cx="15875" cy="133350"/>
            </a:xfrm>
            <a:custGeom>
              <a:avLst/>
              <a:gdLst/>
              <a:ahLst/>
              <a:cxnLst/>
              <a:rect l="l" t="t" r="r" b="b"/>
              <a:pathLst>
                <a:path w="15875" h="133350">
                  <a:moveTo>
                    <a:pt x="6748" y="133096"/>
                  </a:moveTo>
                  <a:lnTo>
                    <a:pt x="4215" y="133083"/>
                  </a:lnTo>
                  <a:lnTo>
                    <a:pt x="1823" y="132931"/>
                  </a:lnTo>
                  <a:lnTo>
                    <a:pt x="0" y="130590"/>
                  </a:lnTo>
                  <a:lnTo>
                    <a:pt x="6632" y="228"/>
                  </a:lnTo>
                  <a:lnTo>
                    <a:pt x="15320" y="0"/>
                  </a:lnTo>
                  <a:lnTo>
                    <a:pt x="8784" y="128435"/>
                  </a:lnTo>
                  <a:lnTo>
                    <a:pt x="8649" y="131067"/>
                  </a:lnTo>
                  <a:lnTo>
                    <a:pt x="6748" y="133096"/>
                  </a:lnTo>
                  <a:close/>
                </a:path>
              </a:pathLst>
            </a:custGeom>
            <a:solidFill>
              <a:srgbClr val="FFFFFF"/>
            </a:solidFill>
          </p:spPr>
          <p:txBody>
            <a:bodyPr wrap="square" lIns="0" tIns="0" rIns="0" bIns="0" rtlCol="0"/>
            <a:lstStyle/>
            <a:p>
              <a:endParaRPr/>
            </a:p>
          </p:txBody>
        </p:sp>
        <p:sp>
          <p:nvSpPr>
            <p:cNvPr id="65" name="object 65"/>
            <p:cNvSpPr/>
            <p:nvPr/>
          </p:nvSpPr>
          <p:spPr>
            <a:xfrm>
              <a:off x="1974469" y="2171953"/>
              <a:ext cx="29044" cy="16028"/>
            </a:xfrm>
            <a:prstGeom prst="rect">
              <a:avLst/>
            </a:prstGeom>
            <a:blipFill>
              <a:blip r:embed="rId53" cstate="print"/>
              <a:stretch>
                <a:fillRect/>
              </a:stretch>
            </a:blipFill>
          </p:spPr>
          <p:txBody>
            <a:bodyPr wrap="square" lIns="0" tIns="0" rIns="0" bIns="0" rtlCol="0"/>
            <a:lstStyle/>
            <a:p>
              <a:endParaRPr/>
            </a:p>
          </p:txBody>
        </p:sp>
        <p:sp>
          <p:nvSpPr>
            <p:cNvPr id="66" name="object 66"/>
            <p:cNvSpPr/>
            <p:nvPr/>
          </p:nvSpPr>
          <p:spPr>
            <a:xfrm>
              <a:off x="2133879" y="2029269"/>
              <a:ext cx="174536" cy="113132"/>
            </a:xfrm>
            <a:prstGeom prst="rect">
              <a:avLst/>
            </a:prstGeom>
            <a:blipFill>
              <a:blip r:embed="rId54" cstate="print"/>
              <a:stretch>
                <a:fillRect/>
              </a:stretch>
            </a:blipFill>
          </p:spPr>
          <p:txBody>
            <a:bodyPr wrap="square" lIns="0" tIns="0" rIns="0" bIns="0" rtlCol="0"/>
            <a:lstStyle/>
            <a:p>
              <a:endParaRPr/>
            </a:p>
          </p:txBody>
        </p:sp>
        <p:sp>
          <p:nvSpPr>
            <p:cNvPr id="67" name="object 67"/>
            <p:cNvSpPr/>
            <p:nvPr/>
          </p:nvSpPr>
          <p:spPr>
            <a:xfrm>
              <a:off x="1932851" y="1883295"/>
              <a:ext cx="39026" cy="81458"/>
            </a:xfrm>
            <a:prstGeom prst="rect">
              <a:avLst/>
            </a:prstGeom>
            <a:blipFill>
              <a:blip r:embed="rId55" cstate="print"/>
              <a:stretch>
                <a:fillRect/>
              </a:stretch>
            </a:blipFill>
          </p:spPr>
          <p:txBody>
            <a:bodyPr wrap="square" lIns="0" tIns="0" rIns="0" bIns="0" rtlCol="0"/>
            <a:lstStyle/>
            <a:p>
              <a:endParaRPr/>
            </a:p>
          </p:txBody>
        </p:sp>
        <p:sp>
          <p:nvSpPr>
            <p:cNvPr id="68" name="object 68"/>
            <p:cNvSpPr/>
            <p:nvPr/>
          </p:nvSpPr>
          <p:spPr>
            <a:xfrm>
              <a:off x="1865553" y="1931314"/>
              <a:ext cx="12750" cy="33439"/>
            </a:xfrm>
            <a:prstGeom prst="rect">
              <a:avLst/>
            </a:prstGeom>
            <a:blipFill>
              <a:blip r:embed="rId56" cstate="print"/>
              <a:stretch>
                <a:fillRect/>
              </a:stretch>
            </a:blipFill>
          </p:spPr>
          <p:txBody>
            <a:bodyPr wrap="square" lIns="0" tIns="0" rIns="0" bIns="0" rtlCol="0"/>
            <a:lstStyle/>
            <a:p>
              <a:endParaRPr/>
            </a:p>
          </p:txBody>
        </p:sp>
        <p:sp>
          <p:nvSpPr>
            <p:cNvPr id="69" name="object 69"/>
            <p:cNvSpPr/>
            <p:nvPr/>
          </p:nvSpPr>
          <p:spPr>
            <a:xfrm>
              <a:off x="1838464" y="1945170"/>
              <a:ext cx="175056" cy="185864"/>
            </a:xfrm>
            <a:prstGeom prst="rect">
              <a:avLst/>
            </a:prstGeom>
            <a:blipFill>
              <a:blip r:embed="rId57" cstate="print"/>
              <a:stretch>
                <a:fillRect/>
              </a:stretch>
            </a:blipFill>
          </p:spPr>
          <p:txBody>
            <a:bodyPr wrap="square" lIns="0" tIns="0" rIns="0" bIns="0" rtlCol="0"/>
            <a:lstStyle/>
            <a:p>
              <a:endParaRPr/>
            </a:p>
          </p:txBody>
        </p:sp>
        <p:sp>
          <p:nvSpPr>
            <p:cNvPr id="70" name="object 70"/>
            <p:cNvSpPr/>
            <p:nvPr/>
          </p:nvSpPr>
          <p:spPr>
            <a:xfrm>
              <a:off x="1772755" y="2083955"/>
              <a:ext cx="600265" cy="150787"/>
            </a:xfrm>
            <a:prstGeom prst="rect">
              <a:avLst/>
            </a:prstGeom>
            <a:blipFill>
              <a:blip r:embed="rId58" cstate="print"/>
              <a:stretch>
                <a:fillRect/>
              </a:stretch>
            </a:blipFill>
          </p:spPr>
          <p:txBody>
            <a:bodyPr wrap="square" lIns="0" tIns="0" rIns="0" bIns="0" rtlCol="0"/>
            <a:lstStyle/>
            <a:p>
              <a:endParaRPr/>
            </a:p>
          </p:txBody>
        </p:sp>
        <p:sp>
          <p:nvSpPr>
            <p:cNvPr id="71" name="object 71"/>
            <p:cNvSpPr/>
            <p:nvPr/>
          </p:nvSpPr>
          <p:spPr>
            <a:xfrm>
              <a:off x="1802536" y="2094966"/>
              <a:ext cx="476250" cy="77470"/>
            </a:xfrm>
            <a:custGeom>
              <a:avLst/>
              <a:gdLst/>
              <a:ahLst/>
              <a:cxnLst/>
              <a:rect l="l" t="t" r="r" b="b"/>
              <a:pathLst>
                <a:path w="476250" h="77469">
                  <a:moveTo>
                    <a:pt x="113601" y="12827"/>
                  </a:moveTo>
                  <a:lnTo>
                    <a:pt x="111137" y="10388"/>
                  </a:lnTo>
                  <a:lnTo>
                    <a:pt x="110540" y="9804"/>
                  </a:lnTo>
                  <a:lnTo>
                    <a:pt x="110540" y="14478"/>
                  </a:lnTo>
                  <a:lnTo>
                    <a:pt x="110540" y="24523"/>
                  </a:lnTo>
                  <a:lnTo>
                    <a:pt x="106400" y="28613"/>
                  </a:lnTo>
                  <a:lnTo>
                    <a:pt x="96215" y="28613"/>
                  </a:lnTo>
                  <a:lnTo>
                    <a:pt x="92075" y="24523"/>
                  </a:lnTo>
                  <a:lnTo>
                    <a:pt x="92075" y="14478"/>
                  </a:lnTo>
                  <a:lnTo>
                    <a:pt x="96215" y="10388"/>
                  </a:lnTo>
                  <a:lnTo>
                    <a:pt x="106400" y="10388"/>
                  </a:lnTo>
                  <a:lnTo>
                    <a:pt x="110540" y="14478"/>
                  </a:lnTo>
                  <a:lnTo>
                    <a:pt x="110540" y="9804"/>
                  </a:lnTo>
                  <a:lnTo>
                    <a:pt x="108089" y="7378"/>
                  </a:lnTo>
                  <a:lnTo>
                    <a:pt x="94538" y="7378"/>
                  </a:lnTo>
                  <a:lnTo>
                    <a:pt x="89027" y="12827"/>
                  </a:lnTo>
                  <a:lnTo>
                    <a:pt x="89027" y="26187"/>
                  </a:lnTo>
                  <a:lnTo>
                    <a:pt x="94538" y="31623"/>
                  </a:lnTo>
                  <a:lnTo>
                    <a:pt x="108089" y="31623"/>
                  </a:lnTo>
                  <a:lnTo>
                    <a:pt x="111137" y="28613"/>
                  </a:lnTo>
                  <a:lnTo>
                    <a:pt x="113601" y="26187"/>
                  </a:lnTo>
                  <a:lnTo>
                    <a:pt x="113601" y="12827"/>
                  </a:lnTo>
                  <a:close/>
                </a:path>
                <a:path w="476250" h="77469">
                  <a:moveTo>
                    <a:pt x="144195" y="12827"/>
                  </a:moveTo>
                  <a:lnTo>
                    <a:pt x="141732" y="10388"/>
                  </a:lnTo>
                  <a:lnTo>
                    <a:pt x="141147" y="9817"/>
                  </a:lnTo>
                  <a:lnTo>
                    <a:pt x="141147" y="14478"/>
                  </a:lnTo>
                  <a:lnTo>
                    <a:pt x="141147" y="24523"/>
                  </a:lnTo>
                  <a:lnTo>
                    <a:pt x="136994" y="28613"/>
                  </a:lnTo>
                  <a:lnTo>
                    <a:pt x="126809" y="28613"/>
                  </a:lnTo>
                  <a:lnTo>
                    <a:pt x="122669" y="24523"/>
                  </a:lnTo>
                  <a:lnTo>
                    <a:pt x="122669" y="14478"/>
                  </a:lnTo>
                  <a:lnTo>
                    <a:pt x="126809" y="10388"/>
                  </a:lnTo>
                  <a:lnTo>
                    <a:pt x="136994" y="10388"/>
                  </a:lnTo>
                  <a:lnTo>
                    <a:pt x="141147" y="14478"/>
                  </a:lnTo>
                  <a:lnTo>
                    <a:pt x="141147" y="9817"/>
                  </a:lnTo>
                  <a:lnTo>
                    <a:pt x="138684" y="7378"/>
                  </a:lnTo>
                  <a:lnTo>
                    <a:pt x="125133" y="7378"/>
                  </a:lnTo>
                  <a:lnTo>
                    <a:pt x="119621" y="12827"/>
                  </a:lnTo>
                  <a:lnTo>
                    <a:pt x="119621" y="26187"/>
                  </a:lnTo>
                  <a:lnTo>
                    <a:pt x="125133" y="31623"/>
                  </a:lnTo>
                  <a:lnTo>
                    <a:pt x="138684" y="31623"/>
                  </a:lnTo>
                  <a:lnTo>
                    <a:pt x="141732" y="28613"/>
                  </a:lnTo>
                  <a:lnTo>
                    <a:pt x="144195" y="26187"/>
                  </a:lnTo>
                  <a:lnTo>
                    <a:pt x="144195" y="12827"/>
                  </a:lnTo>
                  <a:close/>
                </a:path>
                <a:path w="476250" h="77469">
                  <a:moveTo>
                    <a:pt x="183299" y="12827"/>
                  </a:moveTo>
                  <a:lnTo>
                    <a:pt x="180835" y="10388"/>
                  </a:lnTo>
                  <a:lnTo>
                    <a:pt x="180251" y="9817"/>
                  </a:lnTo>
                  <a:lnTo>
                    <a:pt x="180251" y="14478"/>
                  </a:lnTo>
                  <a:lnTo>
                    <a:pt x="180251" y="24523"/>
                  </a:lnTo>
                  <a:lnTo>
                    <a:pt x="176110" y="28613"/>
                  </a:lnTo>
                  <a:lnTo>
                    <a:pt x="165925" y="28613"/>
                  </a:lnTo>
                  <a:lnTo>
                    <a:pt x="161785" y="24523"/>
                  </a:lnTo>
                  <a:lnTo>
                    <a:pt x="161785" y="14478"/>
                  </a:lnTo>
                  <a:lnTo>
                    <a:pt x="165925" y="10388"/>
                  </a:lnTo>
                  <a:lnTo>
                    <a:pt x="176110" y="10388"/>
                  </a:lnTo>
                  <a:lnTo>
                    <a:pt x="180251" y="14478"/>
                  </a:lnTo>
                  <a:lnTo>
                    <a:pt x="180251" y="9817"/>
                  </a:lnTo>
                  <a:lnTo>
                    <a:pt x="177787" y="7378"/>
                  </a:lnTo>
                  <a:lnTo>
                    <a:pt x="164236" y="7378"/>
                  </a:lnTo>
                  <a:lnTo>
                    <a:pt x="158737" y="12827"/>
                  </a:lnTo>
                  <a:lnTo>
                    <a:pt x="158737" y="26187"/>
                  </a:lnTo>
                  <a:lnTo>
                    <a:pt x="164236" y="31623"/>
                  </a:lnTo>
                  <a:lnTo>
                    <a:pt x="177787" y="31623"/>
                  </a:lnTo>
                  <a:lnTo>
                    <a:pt x="180848" y="28613"/>
                  </a:lnTo>
                  <a:lnTo>
                    <a:pt x="183299" y="26187"/>
                  </a:lnTo>
                  <a:lnTo>
                    <a:pt x="183299" y="12827"/>
                  </a:lnTo>
                  <a:close/>
                </a:path>
                <a:path w="476250" h="77469">
                  <a:moveTo>
                    <a:pt x="184391" y="2298"/>
                  </a:moveTo>
                  <a:lnTo>
                    <a:pt x="184353" y="647"/>
                  </a:lnTo>
                  <a:lnTo>
                    <a:pt x="183667" y="0"/>
                  </a:lnTo>
                  <a:lnTo>
                    <a:pt x="660" y="3708"/>
                  </a:lnTo>
                  <a:lnTo>
                    <a:pt x="0" y="4394"/>
                  </a:lnTo>
                  <a:lnTo>
                    <a:pt x="25" y="6032"/>
                  </a:lnTo>
                  <a:lnTo>
                    <a:pt x="711" y="6692"/>
                  </a:lnTo>
                  <a:lnTo>
                    <a:pt x="1536" y="6692"/>
                  </a:lnTo>
                  <a:lnTo>
                    <a:pt x="183718" y="2984"/>
                  </a:lnTo>
                  <a:lnTo>
                    <a:pt x="184391" y="2298"/>
                  </a:lnTo>
                  <a:close/>
                </a:path>
                <a:path w="476250" h="77469">
                  <a:moveTo>
                    <a:pt x="400316" y="57226"/>
                  </a:moveTo>
                  <a:lnTo>
                    <a:pt x="397852" y="54787"/>
                  </a:lnTo>
                  <a:lnTo>
                    <a:pt x="397268" y="54216"/>
                  </a:lnTo>
                  <a:lnTo>
                    <a:pt x="397268" y="58877"/>
                  </a:lnTo>
                  <a:lnTo>
                    <a:pt x="397268" y="68922"/>
                  </a:lnTo>
                  <a:lnTo>
                    <a:pt x="393115" y="73012"/>
                  </a:lnTo>
                  <a:lnTo>
                    <a:pt x="382943" y="73012"/>
                  </a:lnTo>
                  <a:lnTo>
                    <a:pt x="378790" y="68922"/>
                  </a:lnTo>
                  <a:lnTo>
                    <a:pt x="378790" y="58877"/>
                  </a:lnTo>
                  <a:lnTo>
                    <a:pt x="382943" y="54787"/>
                  </a:lnTo>
                  <a:lnTo>
                    <a:pt x="393115" y="54787"/>
                  </a:lnTo>
                  <a:lnTo>
                    <a:pt x="397268" y="58877"/>
                  </a:lnTo>
                  <a:lnTo>
                    <a:pt x="397268" y="54216"/>
                  </a:lnTo>
                  <a:lnTo>
                    <a:pt x="394804" y="51777"/>
                  </a:lnTo>
                  <a:lnTo>
                    <a:pt x="381254" y="51777"/>
                  </a:lnTo>
                  <a:lnTo>
                    <a:pt x="375742" y="57226"/>
                  </a:lnTo>
                  <a:lnTo>
                    <a:pt x="375742" y="70586"/>
                  </a:lnTo>
                  <a:lnTo>
                    <a:pt x="381254" y="76022"/>
                  </a:lnTo>
                  <a:lnTo>
                    <a:pt x="394804" y="76022"/>
                  </a:lnTo>
                  <a:lnTo>
                    <a:pt x="397852" y="73012"/>
                  </a:lnTo>
                  <a:lnTo>
                    <a:pt x="400316" y="70586"/>
                  </a:lnTo>
                  <a:lnTo>
                    <a:pt x="400316" y="57226"/>
                  </a:lnTo>
                  <a:close/>
                </a:path>
                <a:path w="476250" h="77469">
                  <a:moveTo>
                    <a:pt x="435102" y="58127"/>
                  </a:moveTo>
                  <a:lnTo>
                    <a:pt x="432638" y="55702"/>
                  </a:lnTo>
                  <a:lnTo>
                    <a:pt x="432054" y="55130"/>
                  </a:lnTo>
                  <a:lnTo>
                    <a:pt x="432054" y="59791"/>
                  </a:lnTo>
                  <a:lnTo>
                    <a:pt x="432054" y="69837"/>
                  </a:lnTo>
                  <a:lnTo>
                    <a:pt x="427913" y="73926"/>
                  </a:lnTo>
                  <a:lnTo>
                    <a:pt x="417728" y="73926"/>
                  </a:lnTo>
                  <a:lnTo>
                    <a:pt x="413575" y="69837"/>
                  </a:lnTo>
                  <a:lnTo>
                    <a:pt x="413575" y="59791"/>
                  </a:lnTo>
                  <a:lnTo>
                    <a:pt x="417728" y="55702"/>
                  </a:lnTo>
                  <a:lnTo>
                    <a:pt x="427913" y="55702"/>
                  </a:lnTo>
                  <a:lnTo>
                    <a:pt x="432054" y="59791"/>
                  </a:lnTo>
                  <a:lnTo>
                    <a:pt x="432054" y="55130"/>
                  </a:lnTo>
                  <a:lnTo>
                    <a:pt x="429590" y="52692"/>
                  </a:lnTo>
                  <a:lnTo>
                    <a:pt x="416039" y="52692"/>
                  </a:lnTo>
                  <a:lnTo>
                    <a:pt x="410527" y="58127"/>
                  </a:lnTo>
                  <a:lnTo>
                    <a:pt x="410527" y="71501"/>
                  </a:lnTo>
                  <a:lnTo>
                    <a:pt x="416039" y="76936"/>
                  </a:lnTo>
                  <a:lnTo>
                    <a:pt x="429590" y="76936"/>
                  </a:lnTo>
                  <a:lnTo>
                    <a:pt x="432638" y="73926"/>
                  </a:lnTo>
                  <a:lnTo>
                    <a:pt x="435102" y="71501"/>
                  </a:lnTo>
                  <a:lnTo>
                    <a:pt x="435102" y="58127"/>
                  </a:lnTo>
                  <a:close/>
                </a:path>
                <a:path w="476250" h="77469">
                  <a:moveTo>
                    <a:pt x="473862" y="58127"/>
                  </a:moveTo>
                  <a:lnTo>
                    <a:pt x="471411" y="55702"/>
                  </a:lnTo>
                  <a:lnTo>
                    <a:pt x="470814" y="55118"/>
                  </a:lnTo>
                  <a:lnTo>
                    <a:pt x="470814" y="59791"/>
                  </a:lnTo>
                  <a:lnTo>
                    <a:pt x="470814" y="69837"/>
                  </a:lnTo>
                  <a:lnTo>
                    <a:pt x="466674" y="73926"/>
                  </a:lnTo>
                  <a:lnTo>
                    <a:pt x="456488" y="73926"/>
                  </a:lnTo>
                  <a:lnTo>
                    <a:pt x="452348" y="69837"/>
                  </a:lnTo>
                  <a:lnTo>
                    <a:pt x="452348" y="59791"/>
                  </a:lnTo>
                  <a:lnTo>
                    <a:pt x="456488" y="55702"/>
                  </a:lnTo>
                  <a:lnTo>
                    <a:pt x="466674" y="55702"/>
                  </a:lnTo>
                  <a:lnTo>
                    <a:pt x="470814" y="59791"/>
                  </a:lnTo>
                  <a:lnTo>
                    <a:pt x="470814" y="55118"/>
                  </a:lnTo>
                  <a:lnTo>
                    <a:pt x="468350" y="52692"/>
                  </a:lnTo>
                  <a:lnTo>
                    <a:pt x="454812" y="52692"/>
                  </a:lnTo>
                  <a:lnTo>
                    <a:pt x="449300" y="58127"/>
                  </a:lnTo>
                  <a:lnTo>
                    <a:pt x="449300" y="71501"/>
                  </a:lnTo>
                  <a:lnTo>
                    <a:pt x="454812" y="76936"/>
                  </a:lnTo>
                  <a:lnTo>
                    <a:pt x="468350" y="76936"/>
                  </a:lnTo>
                  <a:lnTo>
                    <a:pt x="471411" y="73926"/>
                  </a:lnTo>
                  <a:lnTo>
                    <a:pt x="473862" y="71501"/>
                  </a:lnTo>
                  <a:lnTo>
                    <a:pt x="473862" y="58127"/>
                  </a:lnTo>
                  <a:close/>
                </a:path>
                <a:path w="476250" h="77469">
                  <a:moveTo>
                    <a:pt x="476097" y="46863"/>
                  </a:moveTo>
                  <a:lnTo>
                    <a:pt x="475424" y="46164"/>
                  </a:lnTo>
                  <a:lnTo>
                    <a:pt x="264337" y="42506"/>
                  </a:lnTo>
                  <a:lnTo>
                    <a:pt x="263588" y="43154"/>
                  </a:lnTo>
                  <a:lnTo>
                    <a:pt x="263563" y="44818"/>
                  </a:lnTo>
                  <a:lnTo>
                    <a:pt x="264236" y="45504"/>
                  </a:lnTo>
                  <a:lnTo>
                    <a:pt x="474548" y="49161"/>
                  </a:lnTo>
                  <a:lnTo>
                    <a:pt x="475386" y="49161"/>
                  </a:lnTo>
                  <a:lnTo>
                    <a:pt x="476059" y="48501"/>
                  </a:lnTo>
                  <a:lnTo>
                    <a:pt x="476097" y="46863"/>
                  </a:lnTo>
                  <a:close/>
                </a:path>
              </a:pathLst>
            </a:custGeom>
            <a:solidFill>
              <a:srgbClr val="FFFFFF"/>
            </a:solidFill>
          </p:spPr>
          <p:txBody>
            <a:bodyPr wrap="square" lIns="0" tIns="0" rIns="0" bIns="0" rtlCol="0"/>
            <a:lstStyle/>
            <a:p>
              <a:endParaRPr/>
            </a:p>
          </p:txBody>
        </p:sp>
        <p:sp>
          <p:nvSpPr>
            <p:cNvPr id="72" name="object 72"/>
            <p:cNvSpPr/>
            <p:nvPr/>
          </p:nvSpPr>
          <p:spPr>
            <a:xfrm>
              <a:off x="3141954" y="2279688"/>
              <a:ext cx="237667" cy="75006"/>
            </a:xfrm>
            <a:prstGeom prst="rect">
              <a:avLst/>
            </a:prstGeom>
            <a:blipFill>
              <a:blip r:embed="rId59" cstate="print"/>
              <a:stretch>
                <a:fillRect/>
              </a:stretch>
            </a:blipFill>
          </p:spPr>
          <p:txBody>
            <a:bodyPr wrap="square" lIns="0" tIns="0" rIns="0" bIns="0" rtlCol="0"/>
            <a:lstStyle/>
            <a:p>
              <a:endParaRPr/>
            </a:p>
          </p:txBody>
        </p:sp>
        <p:sp>
          <p:nvSpPr>
            <p:cNvPr id="73" name="object 73"/>
            <p:cNvSpPr/>
            <p:nvPr/>
          </p:nvSpPr>
          <p:spPr>
            <a:xfrm>
              <a:off x="3114573" y="2262022"/>
              <a:ext cx="87160" cy="115849"/>
            </a:xfrm>
            <a:prstGeom prst="rect">
              <a:avLst/>
            </a:prstGeom>
            <a:blipFill>
              <a:blip r:embed="rId60" cstate="print"/>
              <a:stretch>
                <a:fillRect/>
              </a:stretch>
            </a:blipFill>
          </p:spPr>
          <p:txBody>
            <a:bodyPr wrap="square" lIns="0" tIns="0" rIns="0" bIns="0" rtlCol="0"/>
            <a:lstStyle/>
            <a:p>
              <a:endParaRPr/>
            </a:p>
          </p:txBody>
        </p:sp>
        <p:sp>
          <p:nvSpPr>
            <p:cNvPr id="74" name="object 74"/>
            <p:cNvSpPr/>
            <p:nvPr/>
          </p:nvSpPr>
          <p:spPr>
            <a:xfrm>
              <a:off x="3335109" y="2262022"/>
              <a:ext cx="87172" cy="115849"/>
            </a:xfrm>
            <a:prstGeom prst="rect">
              <a:avLst/>
            </a:prstGeom>
            <a:blipFill>
              <a:blip r:embed="rId61" cstate="print"/>
              <a:stretch>
                <a:fillRect/>
              </a:stretch>
            </a:blipFill>
          </p:spPr>
          <p:txBody>
            <a:bodyPr wrap="square" lIns="0" tIns="0" rIns="0" bIns="0" rtlCol="0"/>
            <a:lstStyle/>
            <a:p>
              <a:endParaRPr/>
            </a:p>
          </p:txBody>
        </p:sp>
        <p:sp>
          <p:nvSpPr>
            <p:cNvPr id="75" name="object 75"/>
            <p:cNvSpPr/>
            <p:nvPr/>
          </p:nvSpPr>
          <p:spPr>
            <a:xfrm>
              <a:off x="3137967" y="2013826"/>
              <a:ext cx="253758" cy="278193"/>
            </a:xfrm>
            <a:prstGeom prst="rect">
              <a:avLst/>
            </a:prstGeom>
            <a:blipFill>
              <a:blip r:embed="rId62" cstate="print"/>
              <a:stretch>
                <a:fillRect/>
              </a:stretch>
            </a:blipFill>
          </p:spPr>
          <p:txBody>
            <a:bodyPr wrap="square" lIns="0" tIns="0" rIns="0" bIns="0" rtlCol="0"/>
            <a:lstStyle/>
            <a:p>
              <a:endParaRPr/>
            </a:p>
          </p:txBody>
        </p:sp>
        <p:sp>
          <p:nvSpPr>
            <p:cNvPr id="76" name="object 76"/>
            <p:cNvSpPr/>
            <p:nvPr/>
          </p:nvSpPr>
          <p:spPr>
            <a:xfrm>
              <a:off x="3142271" y="1999830"/>
              <a:ext cx="249453" cy="271043"/>
            </a:xfrm>
            <a:prstGeom prst="rect">
              <a:avLst/>
            </a:prstGeom>
            <a:blipFill>
              <a:blip r:embed="rId63" cstate="print"/>
              <a:stretch>
                <a:fillRect/>
              </a:stretch>
            </a:blipFill>
          </p:spPr>
          <p:txBody>
            <a:bodyPr wrap="square" lIns="0" tIns="0" rIns="0" bIns="0" rtlCol="0"/>
            <a:lstStyle/>
            <a:p>
              <a:endParaRPr/>
            </a:p>
          </p:txBody>
        </p:sp>
        <p:sp>
          <p:nvSpPr>
            <p:cNvPr id="77" name="object 77"/>
            <p:cNvSpPr/>
            <p:nvPr/>
          </p:nvSpPr>
          <p:spPr>
            <a:xfrm>
              <a:off x="3246373" y="2001621"/>
              <a:ext cx="111061" cy="132359"/>
            </a:xfrm>
            <a:prstGeom prst="rect">
              <a:avLst/>
            </a:prstGeom>
            <a:blipFill>
              <a:blip r:embed="rId64" cstate="print"/>
              <a:stretch>
                <a:fillRect/>
              </a:stretch>
            </a:blipFill>
          </p:spPr>
          <p:txBody>
            <a:bodyPr wrap="square" lIns="0" tIns="0" rIns="0" bIns="0" rtlCol="0"/>
            <a:lstStyle/>
            <a:p>
              <a:endParaRPr/>
            </a:p>
          </p:txBody>
        </p:sp>
        <p:sp>
          <p:nvSpPr>
            <p:cNvPr id="78" name="object 78"/>
            <p:cNvSpPr/>
            <p:nvPr/>
          </p:nvSpPr>
          <p:spPr>
            <a:xfrm>
              <a:off x="3170199" y="2030400"/>
              <a:ext cx="83693" cy="103581"/>
            </a:xfrm>
            <a:prstGeom prst="rect">
              <a:avLst/>
            </a:prstGeom>
            <a:blipFill>
              <a:blip r:embed="rId65" cstate="print"/>
              <a:stretch>
                <a:fillRect/>
              </a:stretch>
            </a:blipFill>
          </p:spPr>
          <p:txBody>
            <a:bodyPr wrap="square" lIns="0" tIns="0" rIns="0" bIns="0" rtlCol="0"/>
            <a:lstStyle/>
            <a:p>
              <a:endParaRPr/>
            </a:p>
          </p:txBody>
        </p:sp>
        <p:sp>
          <p:nvSpPr>
            <p:cNvPr id="79" name="object 79"/>
            <p:cNvSpPr/>
            <p:nvPr/>
          </p:nvSpPr>
          <p:spPr>
            <a:xfrm>
              <a:off x="1941367" y="3411445"/>
              <a:ext cx="161925" cy="375285"/>
            </a:xfrm>
            <a:custGeom>
              <a:avLst/>
              <a:gdLst/>
              <a:ahLst/>
              <a:cxnLst/>
              <a:rect l="l" t="t" r="r" b="b"/>
              <a:pathLst>
                <a:path w="161925" h="375285">
                  <a:moveTo>
                    <a:pt x="161394" y="374786"/>
                  </a:moveTo>
                  <a:lnTo>
                    <a:pt x="0" y="374786"/>
                  </a:lnTo>
                  <a:lnTo>
                    <a:pt x="0" y="0"/>
                  </a:lnTo>
                  <a:lnTo>
                    <a:pt x="161394" y="0"/>
                  </a:lnTo>
                  <a:lnTo>
                    <a:pt x="161394" y="374786"/>
                  </a:lnTo>
                  <a:close/>
                </a:path>
              </a:pathLst>
            </a:custGeom>
            <a:solidFill>
              <a:srgbClr val="3B3E40"/>
            </a:solidFill>
          </p:spPr>
          <p:txBody>
            <a:bodyPr wrap="square" lIns="0" tIns="0" rIns="0" bIns="0" rtlCol="0"/>
            <a:lstStyle/>
            <a:p>
              <a:endParaRPr/>
            </a:p>
          </p:txBody>
        </p:sp>
        <p:sp>
          <p:nvSpPr>
            <p:cNvPr id="80" name="object 80"/>
            <p:cNvSpPr/>
            <p:nvPr/>
          </p:nvSpPr>
          <p:spPr>
            <a:xfrm>
              <a:off x="1367937" y="2561098"/>
              <a:ext cx="1308735" cy="850900"/>
            </a:xfrm>
            <a:custGeom>
              <a:avLst/>
              <a:gdLst/>
              <a:ahLst/>
              <a:cxnLst/>
              <a:rect l="l" t="t" r="r" b="b"/>
              <a:pathLst>
                <a:path w="1308735" h="850900">
                  <a:moveTo>
                    <a:pt x="1270495" y="850338"/>
                  </a:moveTo>
                  <a:lnTo>
                    <a:pt x="37743" y="850338"/>
                  </a:lnTo>
                  <a:lnTo>
                    <a:pt x="23052" y="847412"/>
                  </a:lnTo>
                  <a:lnTo>
                    <a:pt x="11055" y="839433"/>
                  </a:lnTo>
                  <a:lnTo>
                    <a:pt x="2966" y="827598"/>
                  </a:lnTo>
                  <a:lnTo>
                    <a:pt x="0" y="813103"/>
                  </a:lnTo>
                  <a:lnTo>
                    <a:pt x="0" y="37240"/>
                  </a:lnTo>
                  <a:lnTo>
                    <a:pt x="2966" y="22745"/>
                  </a:lnTo>
                  <a:lnTo>
                    <a:pt x="11055" y="10908"/>
                  </a:lnTo>
                  <a:lnTo>
                    <a:pt x="23052" y="2926"/>
                  </a:lnTo>
                  <a:lnTo>
                    <a:pt x="37743" y="0"/>
                  </a:lnTo>
                  <a:lnTo>
                    <a:pt x="1270495" y="0"/>
                  </a:lnTo>
                  <a:lnTo>
                    <a:pt x="1285186" y="2926"/>
                  </a:lnTo>
                  <a:lnTo>
                    <a:pt x="1297183" y="10908"/>
                  </a:lnTo>
                  <a:lnTo>
                    <a:pt x="1305272" y="22745"/>
                  </a:lnTo>
                  <a:lnTo>
                    <a:pt x="1308238" y="37240"/>
                  </a:lnTo>
                  <a:lnTo>
                    <a:pt x="1308238" y="813103"/>
                  </a:lnTo>
                  <a:lnTo>
                    <a:pt x="1305272" y="827598"/>
                  </a:lnTo>
                  <a:lnTo>
                    <a:pt x="1297183" y="839433"/>
                  </a:lnTo>
                  <a:lnTo>
                    <a:pt x="1285186" y="847412"/>
                  </a:lnTo>
                  <a:lnTo>
                    <a:pt x="1270495" y="850338"/>
                  </a:lnTo>
                  <a:close/>
                </a:path>
              </a:pathLst>
            </a:custGeom>
            <a:solidFill>
              <a:srgbClr val="3B3E40"/>
            </a:solidFill>
          </p:spPr>
          <p:txBody>
            <a:bodyPr wrap="square" lIns="0" tIns="0" rIns="0" bIns="0" rtlCol="0"/>
            <a:lstStyle/>
            <a:p>
              <a:endParaRPr/>
            </a:p>
          </p:txBody>
        </p:sp>
        <p:sp>
          <p:nvSpPr>
            <p:cNvPr id="81" name="object 81"/>
            <p:cNvSpPr/>
            <p:nvPr/>
          </p:nvSpPr>
          <p:spPr>
            <a:xfrm>
              <a:off x="1358450" y="2567905"/>
              <a:ext cx="1308735" cy="850900"/>
            </a:xfrm>
            <a:custGeom>
              <a:avLst/>
              <a:gdLst/>
              <a:ahLst/>
              <a:cxnLst/>
              <a:rect l="l" t="t" r="r" b="b"/>
              <a:pathLst>
                <a:path w="1308735" h="850900">
                  <a:moveTo>
                    <a:pt x="1277797" y="850344"/>
                  </a:moveTo>
                  <a:lnTo>
                    <a:pt x="30434" y="850344"/>
                  </a:lnTo>
                  <a:lnTo>
                    <a:pt x="18587" y="847985"/>
                  </a:lnTo>
                  <a:lnTo>
                    <a:pt x="8913" y="841549"/>
                  </a:lnTo>
                  <a:lnTo>
                    <a:pt x="2391" y="832004"/>
                  </a:lnTo>
                  <a:lnTo>
                    <a:pt x="0" y="820315"/>
                  </a:lnTo>
                  <a:lnTo>
                    <a:pt x="0" y="30029"/>
                  </a:lnTo>
                  <a:lnTo>
                    <a:pt x="2391" y="18340"/>
                  </a:lnTo>
                  <a:lnTo>
                    <a:pt x="8913" y="8795"/>
                  </a:lnTo>
                  <a:lnTo>
                    <a:pt x="18587" y="2359"/>
                  </a:lnTo>
                  <a:lnTo>
                    <a:pt x="30434" y="0"/>
                  </a:lnTo>
                  <a:lnTo>
                    <a:pt x="1277797" y="0"/>
                  </a:lnTo>
                  <a:lnTo>
                    <a:pt x="1289644" y="2359"/>
                  </a:lnTo>
                  <a:lnTo>
                    <a:pt x="1299318" y="8795"/>
                  </a:lnTo>
                  <a:lnTo>
                    <a:pt x="1305840" y="18340"/>
                  </a:lnTo>
                  <a:lnTo>
                    <a:pt x="1308232" y="30029"/>
                  </a:lnTo>
                  <a:lnTo>
                    <a:pt x="1308232" y="820315"/>
                  </a:lnTo>
                  <a:lnTo>
                    <a:pt x="1305840" y="832004"/>
                  </a:lnTo>
                  <a:lnTo>
                    <a:pt x="1299318" y="841549"/>
                  </a:lnTo>
                  <a:lnTo>
                    <a:pt x="1289644" y="847985"/>
                  </a:lnTo>
                  <a:lnTo>
                    <a:pt x="1277797" y="850344"/>
                  </a:lnTo>
                  <a:close/>
                </a:path>
              </a:pathLst>
            </a:custGeom>
            <a:solidFill>
              <a:srgbClr val="0073BB"/>
            </a:solidFill>
          </p:spPr>
          <p:txBody>
            <a:bodyPr wrap="square" lIns="0" tIns="0" rIns="0" bIns="0" rtlCol="0"/>
            <a:lstStyle/>
            <a:p>
              <a:endParaRPr/>
            </a:p>
          </p:txBody>
        </p:sp>
        <p:sp>
          <p:nvSpPr>
            <p:cNvPr id="82" name="object 82"/>
            <p:cNvSpPr/>
            <p:nvPr/>
          </p:nvSpPr>
          <p:spPr>
            <a:xfrm>
              <a:off x="1404844" y="2622488"/>
              <a:ext cx="1216025" cy="741680"/>
            </a:xfrm>
            <a:custGeom>
              <a:avLst/>
              <a:gdLst/>
              <a:ahLst/>
              <a:cxnLst/>
              <a:rect l="l" t="t" r="r" b="b"/>
              <a:pathLst>
                <a:path w="1216025" h="741679">
                  <a:moveTo>
                    <a:pt x="1211025" y="741178"/>
                  </a:moveTo>
                  <a:lnTo>
                    <a:pt x="1205572" y="741178"/>
                  </a:lnTo>
                  <a:lnTo>
                    <a:pt x="4421" y="741178"/>
                  </a:lnTo>
                  <a:lnTo>
                    <a:pt x="0" y="736809"/>
                  </a:lnTo>
                  <a:lnTo>
                    <a:pt x="0" y="4362"/>
                  </a:lnTo>
                  <a:lnTo>
                    <a:pt x="4421" y="0"/>
                  </a:lnTo>
                  <a:lnTo>
                    <a:pt x="1211025" y="0"/>
                  </a:lnTo>
                  <a:lnTo>
                    <a:pt x="1215446" y="4362"/>
                  </a:lnTo>
                  <a:lnTo>
                    <a:pt x="1215446" y="736809"/>
                  </a:lnTo>
                  <a:lnTo>
                    <a:pt x="1211025" y="741178"/>
                  </a:lnTo>
                  <a:close/>
                </a:path>
              </a:pathLst>
            </a:custGeom>
            <a:solidFill>
              <a:srgbClr val="FFFFFF"/>
            </a:solidFill>
          </p:spPr>
          <p:txBody>
            <a:bodyPr wrap="square" lIns="0" tIns="0" rIns="0" bIns="0" rtlCol="0"/>
            <a:lstStyle/>
            <a:p>
              <a:endParaRPr/>
            </a:p>
          </p:txBody>
        </p:sp>
        <p:sp>
          <p:nvSpPr>
            <p:cNvPr id="83" name="object 83"/>
            <p:cNvSpPr/>
            <p:nvPr/>
          </p:nvSpPr>
          <p:spPr>
            <a:xfrm>
              <a:off x="1403571" y="2622501"/>
              <a:ext cx="1036319" cy="739140"/>
            </a:xfrm>
            <a:custGeom>
              <a:avLst/>
              <a:gdLst/>
              <a:ahLst/>
              <a:cxnLst/>
              <a:rect l="l" t="t" r="r" b="b"/>
              <a:pathLst>
                <a:path w="1036319" h="739139">
                  <a:moveTo>
                    <a:pt x="1036314" y="738514"/>
                  </a:moveTo>
                  <a:lnTo>
                    <a:pt x="0" y="738514"/>
                  </a:lnTo>
                  <a:lnTo>
                    <a:pt x="0" y="0"/>
                  </a:lnTo>
                  <a:lnTo>
                    <a:pt x="1036314" y="0"/>
                  </a:lnTo>
                  <a:lnTo>
                    <a:pt x="1036314" y="738514"/>
                  </a:lnTo>
                  <a:close/>
                </a:path>
              </a:pathLst>
            </a:custGeom>
            <a:solidFill>
              <a:srgbClr val="85A5D3">
                <a:alpha val="39999"/>
              </a:srgbClr>
            </a:solidFill>
          </p:spPr>
          <p:txBody>
            <a:bodyPr wrap="square" lIns="0" tIns="0" rIns="0" bIns="0" rtlCol="0"/>
            <a:lstStyle/>
            <a:p>
              <a:endParaRPr/>
            </a:p>
          </p:txBody>
        </p:sp>
        <p:sp>
          <p:nvSpPr>
            <p:cNvPr id="84" name="object 84"/>
            <p:cNvSpPr/>
            <p:nvPr/>
          </p:nvSpPr>
          <p:spPr>
            <a:xfrm>
              <a:off x="1397246" y="2712916"/>
              <a:ext cx="1230630" cy="0"/>
            </a:xfrm>
            <a:custGeom>
              <a:avLst/>
              <a:gdLst/>
              <a:ahLst/>
              <a:cxnLst/>
              <a:rect l="l" t="t" r="r" b="b"/>
              <a:pathLst>
                <a:path w="1230630">
                  <a:moveTo>
                    <a:pt x="0" y="0"/>
                  </a:moveTo>
                  <a:lnTo>
                    <a:pt x="1230296" y="0"/>
                  </a:lnTo>
                </a:path>
              </a:pathLst>
            </a:custGeom>
            <a:ln w="3175">
              <a:solidFill>
                <a:srgbClr val="231F20"/>
              </a:solidFill>
            </a:ln>
          </p:spPr>
          <p:txBody>
            <a:bodyPr wrap="square" lIns="0" tIns="0" rIns="0" bIns="0" rtlCol="0"/>
            <a:lstStyle/>
            <a:p>
              <a:endParaRPr/>
            </a:p>
          </p:txBody>
        </p:sp>
        <p:sp>
          <p:nvSpPr>
            <p:cNvPr id="85" name="object 85"/>
            <p:cNvSpPr/>
            <p:nvPr/>
          </p:nvSpPr>
          <p:spPr>
            <a:xfrm>
              <a:off x="1397246" y="2667722"/>
              <a:ext cx="1230630" cy="0"/>
            </a:xfrm>
            <a:custGeom>
              <a:avLst/>
              <a:gdLst/>
              <a:ahLst/>
              <a:cxnLst/>
              <a:rect l="l" t="t" r="r" b="b"/>
              <a:pathLst>
                <a:path w="1230630">
                  <a:moveTo>
                    <a:pt x="0" y="0"/>
                  </a:moveTo>
                  <a:lnTo>
                    <a:pt x="1230296" y="0"/>
                  </a:lnTo>
                </a:path>
              </a:pathLst>
            </a:custGeom>
            <a:ln w="3175">
              <a:solidFill>
                <a:srgbClr val="231F20"/>
              </a:solidFill>
            </a:ln>
          </p:spPr>
          <p:txBody>
            <a:bodyPr wrap="square" lIns="0" tIns="0" rIns="0" bIns="0" rtlCol="0"/>
            <a:lstStyle/>
            <a:p>
              <a:endParaRPr/>
            </a:p>
          </p:txBody>
        </p:sp>
        <p:sp>
          <p:nvSpPr>
            <p:cNvPr id="86" name="object 86"/>
            <p:cNvSpPr/>
            <p:nvPr/>
          </p:nvSpPr>
          <p:spPr>
            <a:xfrm>
              <a:off x="1742499" y="2667716"/>
              <a:ext cx="880110" cy="44450"/>
            </a:xfrm>
            <a:custGeom>
              <a:avLst/>
              <a:gdLst/>
              <a:ahLst/>
              <a:cxnLst/>
              <a:rect l="l" t="t" r="r" b="b"/>
              <a:pathLst>
                <a:path w="880110" h="44450">
                  <a:moveTo>
                    <a:pt x="879495" y="44299"/>
                  </a:moveTo>
                  <a:lnTo>
                    <a:pt x="0" y="44299"/>
                  </a:lnTo>
                  <a:lnTo>
                    <a:pt x="0" y="0"/>
                  </a:lnTo>
                  <a:lnTo>
                    <a:pt x="879495" y="0"/>
                  </a:lnTo>
                  <a:lnTo>
                    <a:pt x="879495" y="44299"/>
                  </a:lnTo>
                  <a:close/>
                </a:path>
              </a:pathLst>
            </a:custGeom>
            <a:solidFill>
              <a:srgbClr val="004D76"/>
            </a:solidFill>
          </p:spPr>
          <p:txBody>
            <a:bodyPr wrap="square" lIns="0" tIns="0" rIns="0" bIns="0" rtlCol="0"/>
            <a:lstStyle/>
            <a:p>
              <a:endParaRPr/>
            </a:p>
          </p:txBody>
        </p:sp>
        <p:sp>
          <p:nvSpPr>
            <p:cNvPr id="87" name="object 87"/>
            <p:cNvSpPr/>
            <p:nvPr/>
          </p:nvSpPr>
          <p:spPr>
            <a:xfrm>
              <a:off x="1405008" y="2667716"/>
              <a:ext cx="161290" cy="44450"/>
            </a:xfrm>
            <a:custGeom>
              <a:avLst/>
              <a:gdLst/>
              <a:ahLst/>
              <a:cxnLst/>
              <a:rect l="l" t="t" r="r" b="b"/>
              <a:pathLst>
                <a:path w="161290" h="44450">
                  <a:moveTo>
                    <a:pt x="161265" y="44299"/>
                  </a:moveTo>
                  <a:lnTo>
                    <a:pt x="0" y="44299"/>
                  </a:lnTo>
                  <a:lnTo>
                    <a:pt x="0" y="0"/>
                  </a:lnTo>
                  <a:lnTo>
                    <a:pt x="161265" y="0"/>
                  </a:lnTo>
                  <a:lnTo>
                    <a:pt x="161265" y="44299"/>
                  </a:lnTo>
                  <a:close/>
                </a:path>
              </a:pathLst>
            </a:custGeom>
            <a:solidFill>
              <a:srgbClr val="AD2E6E"/>
            </a:solidFill>
          </p:spPr>
          <p:txBody>
            <a:bodyPr wrap="square" lIns="0" tIns="0" rIns="0" bIns="0" rtlCol="0"/>
            <a:lstStyle/>
            <a:p>
              <a:endParaRPr/>
            </a:p>
          </p:txBody>
        </p:sp>
        <p:sp>
          <p:nvSpPr>
            <p:cNvPr id="88" name="object 88"/>
            <p:cNvSpPr/>
            <p:nvPr/>
          </p:nvSpPr>
          <p:spPr>
            <a:xfrm>
              <a:off x="1755802" y="2677561"/>
              <a:ext cx="370840" cy="27940"/>
            </a:xfrm>
            <a:custGeom>
              <a:avLst/>
              <a:gdLst/>
              <a:ahLst/>
              <a:cxnLst/>
              <a:rect l="l" t="t" r="r" b="b"/>
              <a:pathLst>
                <a:path w="370839" h="27939">
                  <a:moveTo>
                    <a:pt x="370755" y="27886"/>
                  </a:moveTo>
                  <a:lnTo>
                    <a:pt x="0" y="27886"/>
                  </a:lnTo>
                  <a:lnTo>
                    <a:pt x="0" y="0"/>
                  </a:lnTo>
                  <a:lnTo>
                    <a:pt x="370755" y="0"/>
                  </a:lnTo>
                  <a:lnTo>
                    <a:pt x="370755" y="27886"/>
                  </a:lnTo>
                  <a:close/>
                </a:path>
              </a:pathLst>
            </a:custGeom>
            <a:solidFill>
              <a:srgbClr val="FFFFFF"/>
            </a:solidFill>
          </p:spPr>
          <p:txBody>
            <a:bodyPr wrap="square" lIns="0" tIns="0" rIns="0" bIns="0" rtlCol="0"/>
            <a:lstStyle/>
            <a:p>
              <a:endParaRPr/>
            </a:p>
          </p:txBody>
        </p:sp>
        <p:sp>
          <p:nvSpPr>
            <p:cNvPr id="89" name="object 89"/>
            <p:cNvSpPr/>
            <p:nvPr/>
          </p:nvSpPr>
          <p:spPr>
            <a:xfrm>
              <a:off x="1451554" y="2782552"/>
              <a:ext cx="173355" cy="0"/>
            </a:xfrm>
            <a:custGeom>
              <a:avLst/>
              <a:gdLst/>
              <a:ahLst/>
              <a:cxnLst/>
              <a:rect l="l" t="t" r="r" b="b"/>
              <a:pathLst>
                <a:path w="173355">
                  <a:moveTo>
                    <a:pt x="0" y="0"/>
                  </a:moveTo>
                  <a:lnTo>
                    <a:pt x="172906" y="0"/>
                  </a:lnTo>
                </a:path>
              </a:pathLst>
            </a:custGeom>
            <a:ln w="5787">
              <a:solidFill>
                <a:srgbClr val="A7A9AC"/>
              </a:solidFill>
            </a:ln>
          </p:spPr>
          <p:txBody>
            <a:bodyPr wrap="square" lIns="0" tIns="0" rIns="0" bIns="0" rtlCol="0"/>
            <a:lstStyle/>
            <a:p>
              <a:endParaRPr/>
            </a:p>
          </p:txBody>
        </p:sp>
        <p:sp>
          <p:nvSpPr>
            <p:cNvPr id="90" name="object 90"/>
            <p:cNvSpPr/>
            <p:nvPr/>
          </p:nvSpPr>
          <p:spPr>
            <a:xfrm>
              <a:off x="1451554" y="2815362"/>
              <a:ext cx="139700" cy="0"/>
            </a:xfrm>
            <a:custGeom>
              <a:avLst/>
              <a:gdLst/>
              <a:ahLst/>
              <a:cxnLst/>
              <a:rect l="l" t="t" r="r" b="b"/>
              <a:pathLst>
                <a:path w="139700">
                  <a:moveTo>
                    <a:pt x="0" y="0"/>
                  </a:moveTo>
                  <a:lnTo>
                    <a:pt x="139655" y="0"/>
                  </a:lnTo>
                </a:path>
              </a:pathLst>
            </a:custGeom>
            <a:ln w="5787">
              <a:solidFill>
                <a:srgbClr val="A7A9AC"/>
              </a:solidFill>
            </a:ln>
          </p:spPr>
          <p:txBody>
            <a:bodyPr wrap="square" lIns="0" tIns="0" rIns="0" bIns="0" rtlCol="0"/>
            <a:lstStyle/>
            <a:p>
              <a:endParaRPr/>
            </a:p>
          </p:txBody>
        </p:sp>
        <p:sp>
          <p:nvSpPr>
            <p:cNvPr id="91" name="object 91"/>
            <p:cNvSpPr/>
            <p:nvPr/>
          </p:nvSpPr>
          <p:spPr>
            <a:xfrm>
              <a:off x="1451554" y="2848171"/>
              <a:ext cx="120014" cy="0"/>
            </a:xfrm>
            <a:custGeom>
              <a:avLst/>
              <a:gdLst/>
              <a:ahLst/>
              <a:cxnLst/>
              <a:rect l="l" t="t" r="r" b="b"/>
              <a:pathLst>
                <a:path w="120015">
                  <a:moveTo>
                    <a:pt x="0" y="0"/>
                  </a:moveTo>
                  <a:lnTo>
                    <a:pt x="119707" y="0"/>
                  </a:lnTo>
                </a:path>
              </a:pathLst>
            </a:custGeom>
            <a:ln w="5787">
              <a:solidFill>
                <a:srgbClr val="A7A9AC"/>
              </a:solidFill>
            </a:ln>
          </p:spPr>
          <p:txBody>
            <a:bodyPr wrap="square" lIns="0" tIns="0" rIns="0" bIns="0" rtlCol="0"/>
            <a:lstStyle/>
            <a:p>
              <a:endParaRPr/>
            </a:p>
          </p:txBody>
        </p:sp>
        <p:sp>
          <p:nvSpPr>
            <p:cNvPr id="92" name="object 92"/>
            <p:cNvSpPr/>
            <p:nvPr/>
          </p:nvSpPr>
          <p:spPr>
            <a:xfrm>
              <a:off x="1451554" y="2880977"/>
              <a:ext cx="160020" cy="0"/>
            </a:xfrm>
            <a:custGeom>
              <a:avLst/>
              <a:gdLst/>
              <a:ahLst/>
              <a:cxnLst/>
              <a:rect l="l" t="t" r="r" b="b"/>
              <a:pathLst>
                <a:path w="160019">
                  <a:moveTo>
                    <a:pt x="0" y="0"/>
                  </a:moveTo>
                  <a:lnTo>
                    <a:pt x="159603" y="0"/>
                  </a:lnTo>
                </a:path>
              </a:pathLst>
            </a:custGeom>
            <a:ln w="5787">
              <a:solidFill>
                <a:srgbClr val="A7A9AC"/>
              </a:solidFill>
            </a:ln>
          </p:spPr>
          <p:txBody>
            <a:bodyPr wrap="square" lIns="0" tIns="0" rIns="0" bIns="0" rtlCol="0"/>
            <a:lstStyle/>
            <a:p>
              <a:endParaRPr/>
            </a:p>
          </p:txBody>
        </p:sp>
        <p:sp>
          <p:nvSpPr>
            <p:cNvPr id="93" name="object 93"/>
            <p:cNvSpPr/>
            <p:nvPr/>
          </p:nvSpPr>
          <p:spPr>
            <a:xfrm>
              <a:off x="1451554" y="2913786"/>
              <a:ext cx="153035" cy="0"/>
            </a:xfrm>
            <a:custGeom>
              <a:avLst/>
              <a:gdLst/>
              <a:ahLst/>
              <a:cxnLst/>
              <a:rect l="l" t="t" r="r" b="b"/>
              <a:pathLst>
                <a:path w="153034">
                  <a:moveTo>
                    <a:pt x="0" y="0"/>
                  </a:moveTo>
                  <a:lnTo>
                    <a:pt x="152958" y="0"/>
                  </a:lnTo>
                </a:path>
              </a:pathLst>
            </a:custGeom>
            <a:ln w="5787">
              <a:solidFill>
                <a:srgbClr val="A7A9AC"/>
              </a:solidFill>
            </a:ln>
          </p:spPr>
          <p:txBody>
            <a:bodyPr wrap="square" lIns="0" tIns="0" rIns="0" bIns="0" rtlCol="0"/>
            <a:lstStyle/>
            <a:p>
              <a:endParaRPr/>
            </a:p>
          </p:txBody>
        </p:sp>
        <p:sp>
          <p:nvSpPr>
            <p:cNvPr id="94" name="object 94"/>
            <p:cNvSpPr/>
            <p:nvPr/>
          </p:nvSpPr>
          <p:spPr>
            <a:xfrm>
              <a:off x="1451554" y="2946596"/>
              <a:ext cx="176530" cy="0"/>
            </a:xfrm>
            <a:custGeom>
              <a:avLst/>
              <a:gdLst/>
              <a:ahLst/>
              <a:cxnLst/>
              <a:rect l="l" t="t" r="r" b="b"/>
              <a:pathLst>
                <a:path w="176530">
                  <a:moveTo>
                    <a:pt x="0" y="0"/>
                  </a:moveTo>
                  <a:lnTo>
                    <a:pt x="176231" y="0"/>
                  </a:lnTo>
                </a:path>
              </a:pathLst>
            </a:custGeom>
            <a:ln w="5787">
              <a:solidFill>
                <a:srgbClr val="A7A9AC"/>
              </a:solidFill>
            </a:ln>
          </p:spPr>
          <p:txBody>
            <a:bodyPr wrap="square" lIns="0" tIns="0" rIns="0" bIns="0" rtlCol="0"/>
            <a:lstStyle/>
            <a:p>
              <a:endParaRPr/>
            </a:p>
          </p:txBody>
        </p:sp>
        <p:sp>
          <p:nvSpPr>
            <p:cNvPr id="95" name="object 95"/>
            <p:cNvSpPr/>
            <p:nvPr/>
          </p:nvSpPr>
          <p:spPr>
            <a:xfrm>
              <a:off x="1451554" y="2979406"/>
              <a:ext cx="100330" cy="0"/>
            </a:xfrm>
            <a:custGeom>
              <a:avLst/>
              <a:gdLst/>
              <a:ahLst/>
              <a:cxnLst/>
              <a:rect l="l" t="t" r="r" b="b"/>
              <a:pathLst>
                <a:path w="100330">
                  <a:moveTo>
                    <a:pt x="0" y="0"/>
                  </a:moveTo>
                  <a:lnTo>
                    <a:pt x="99752" y="0"/>
                  </a:lnTo>
                </a:path>
              </a:pathLst>
            </a:custGeom>
            <a:ln w="5787">
              <a:solidFill>
                <a:srgbClr val="A7A9AC"/>
              </a:solidFill>
            </a:ln>
          </p:spPr>
          <p:txBody>
            <a:bodyPr wrap="square" lIns="0" tIns="0" rIns="0" bIns="0" rtlCol="0"/>
            <a:lstStyle/>
            <a:p>
              <a:endParaRPr/>
            </a:p>
          </p:txBody>
        </p:sp>
        <p:sp>
          <p:nvSpPr>
            <p:cNvPr id="96" name="object 96"/>
            <p:cNvSpPr/>
            <p:nvPr/>
          </p:nvSpPr>
          <p:spPr>
            <a:xfrm>
              <a:off x="1451554" y="3012212"/>
              <a:ext cx="139700" cy="0"/>
            </a:xfrm>
            <a:custGeom>
              <a:avLst/>
              <a:gdLst/>
              <a:ahLst/>
              <a:cxnLst/>
              <a:rect l="l" t="t" r="r" b="b"/>
              <a:pathLst>
                <a:path w="139700">
                  <a:moveTo>
                    <a:pt x="0" y="0"/>
                  </a:moveTo>
                  <a:lnTo>
                    <a:pt x="139655" y="0"/>
                  </a:lnTo>
                </a:path>
              </a:pathLst>
            </a:custGeom>
            <a:ln w="5787">
              <a:solidFill>
                <a:srgbClr val="A7A9AC"/>
              </a:solidFill>
            </a:ln>
          </p:spPr>
          <p:txBody>
            <a:bodyPr wrap="square" lIns="0" tIns="0" rIns="0" bIns="0" rtlCol="0"/>
            <a:lstStyle/>
            <a:p>
              <a:endParaRPr/>
            </a:p>
          </p:txBody>
        </p:sp>
        <p:sp>
          <p:nvSpPr>
            <p:cNvPr id="97" name="object 97"/>
            <p:cNvSpPr/>
            <p:nvPr/>
          </p:nvSpPr>
          <p:spPr>
            <a:xfrm>
              <a:off x="1451554" y="3045021"/>
              <a:ext cx="93345" cy="0"/>
            </a:xfrm>
            <a:custGeom>
              <a:avLst/>
              <a:gdLst/>
              <a:ahLst/>
              <a:cxnLst/>
              <a:rect l="l" t="t" r="r" b="b"/>
              <a:pathLst>
                <a:path w="93344">
                  <a:moveTo>
                    <a:pt x="0" y="0"/>
                  </a:moveTo>
                  <a:lnTo>
                    <a:pt x="93101" y="0"/>
                  </a:lnTo>
                </a:path>
              </a:pathLst>
            </a:custGeom>
            <a:ln w="5787">
              <a:solidFill>
                <a:srgbClr val="A7A9AC"/>
              </a:solidFill>
            </a:ln>
          </p:spPr>
          <p:txBody>
            <a:bodyPr wrap="square" lIns="0" tIns="0" rIns="0" bIns="0" rtlCol="0"/>
            <a:lstStyle/>
            <a:p>
              <a:endParaRPr/>
            </a:p>
          </p:txBody>
        </p:sp>
        <p:sp>
          <p:nvSpPr>
            <p:cNvPr id="98" name="object 98"/>
            <p:cNvSpPr/>
            <p:nvPr/>
          </p:nvSpPr>
          <p:spPr>
            <a:xfrm>
              <a:off x="1451554" y="3077831"/>
              <a:ext cx="133350" cy="0"/>
            </a:xfrm>
            <a:custGeom>
              <a:avLst/>
              <a:gdLst/>
              <a:ahLst/>
              <a:cxnLst/>
              <a:rect l="l" t="t" r="r" b="b"/>
              <a:pathLst>
                <a:path w="133350">
                  <a:moveTo>
                    <a:pt x="0" y="0"/>
                  </a:moveTo>
                  <a:lnTo>
                    <a:pt x="133003" y="0"/>
                  </a:lnTo>
                </a:path>
              </a:pathLst>
            </a:custGeom>
            <a:ln w="5787">
              <a:solidFill>
                <a:srgbClr val="A7A9AC"/>
              </a:solidFill>
            </a:ln>
          </p:spPr>
          <p:txBody>
            <a:bodyPr wrap="square" lIns="0" tIns="0" rIns="0" bIns="0" rtlCol="0"/>
            <a:lstStyle/>
            <a:p>
              <a:endParaRPr/>
            </a:p>
          </p:txBody>
        </p:sp>
        <p:sp>
          <p:nvSpPr>
            <p:cNvPr id="99" name="object 99"/>
            <p:cNvSpPr/>
            <p:nvPr/>
          </p:nvSpPr>
          <p:spPr>
            <a:xfrm>
              <a:off x="1451554" y="3110640"/>
              <a:ext cx="113664" cy="0"/>
            </a:xfrm>
            <a:custGeom>
              <a:avLst/>
              <a:gdLst/>
              <a:ahLst/>
              <a:cxnLst/>
              <a:rect l="l" t="t" r="r" b="b"/>
              <a:pathLst>
                <a:path w="113665">
                  <a:moveTo>
                    <a:pt x="0" y="0"/>
                  </a:moveTo>
                  <a:lnTo>
                    <a:pt x="113055" y="0"/>
                  </a:lnTo>
                </a:path>
              </a:pathLst>
            </a:custGeom>
            <a:ln w="5787">
              <a:solidFill>
                <a:srgbClr val="A7A9AC"/>
              </a:solidFill>
            </a:ln>
          </p:spPr>
          <p:txBody>
            <a:bodyPr wrap="square" lIns="0" tIns="0" rIns="0" bIns="0" rtlCol="0"/>
            <a:lstStyle/>
            <a:p>
              <a:endParaRPr/>
            </a:p>
          </p:txBody>
        </p:sp>
        <p:sp>
          <p:nvSpPr>
            <p:cNvPr id="100" name="object 100"/>
            <p:cNvSpPr/>
            <p:nvPr/>
          </p:nvSpPr>
          <p:spPr>
            <a:xfrm>
              <a:off x="1451554" y="3143450"/>
              <a:ext cx="156845" cy="0"/>
            </a:xfrm>
            <a:custGeom>
              <a:avLst/>
              <a:gdLst/>
              <a:ahLst/>
              <a:cxnLst/>
              <a:rect l="l" t="t" r="r" b="b"/>
              <a:pathLst>
                <a:path w="156844">
                  <a:moveTo>
                    <a:pt x="0" y="0"/>
                  </a:moveTo>
                  <a:lnTo>
                    <a:pt x="156283" y="0"/>
                  </a:lnTo>
                </a:path>
              </a:pathLst>
            </a:custGeom>
            <a:ln w="5787">
              <a:solidFill>
                <a:srgbClr val="A7A9AC"/>
              </a:solidFill>
            </a:ln>
          </p:spPr>
          <p:txBody>
            <a:bodyPr wrap="square" lIns="0" tIns="0" rIns="0" bIns="0" rtlCol="0"/>
            <a:lstStyle/>
            <a:p>
              <a:endParaRPr/>
            </a:p>
          </p:txBody>
        </p:sp>
        <p:sp>
          <p:nvSpPr>
            <p:cNvPr id="101" name="object 101"/>
            <p:cNvSpPr/>
            <p:nvPr/>
          </p:nvSpPr>
          <p:spPr>
            <a:xfrm>
              <a:off x="1451554" y="3176256"/>
              <a:ext cx="200025" cy="0"/>
            </a:xfrm>
            <a:custGeom>
              <a:avLst/>
              <a:gdLst/>
              <a:ahLst/>
              <a:cxnLst/>
              <a:rect l="l" t="t" r="r" b="b"/>
              <a:pathLst>
                <a:path w="200025">
                  <a:moveTo>
                    <a:pt x="0" y="0"/>
                  </a:moveTo>
                  <a:lnTo>
                    <a:pt x="199505" y="0"/>
                  </a:lnTo>
                </a:path>
              </a:pathLst>
            </a:custGeom>
            <a:ln w="5787">
              <a:solidFill>
                <a:srgbClr val="A7A9AC"/>
              </a:solidFill>
            </a:ln>
          </p:spPr>
          <p:txBody>
            <a:bodyPr wrap="square" lIns="0" tIns="0" rIns="0" bIns="0" rtlCol="0"/>
            <a:lstStyle/>
            <a:p>
              <a:endParaRPr/>
            </a:p>
          </p:txBody>
        </p:sp>
        <p:sp>
          <p:nvSpPr>
            <p:cNvPr id="102" name="object 102"/>
            <p:cNvSpPr/>
            <p:nvPr/>
          </p:nvSpPr>
          <p:spPr>
            <a:xfrm>
              <a:off x="1451554" y="3209065"/>
              <a:ext cx="139700" cy="0"/>
            </a:xfrm>
            <a:custGeom>
              <a:avLst/>
              <a:gdLst/>
              <a:ahLst/>
              <a:cxnLst/>
              <a:rect l="l" t="t" r="r" b="b"/>
              <a:pathLst>
                <a:path w="139700">
                  <a:moveTo>
                    <a:pt x="0" y="0"/>
                  </a:moveTo>
                  <a:lnTo>
                    <a:pt x="139655" y="0"/>
                  </a:lnTo>
                </a:path>
              </a:pathLst>
            </a:custGeom>
            <a:ln w="5787">
              <a:solidFill>
                <a:srgbClr val="A7A9AC"/>
              </a:solidFill>
            </a:ln>
          </p:spPr>
          <p:txBody>
            <a:bodyPr wrap="square" lIns="0" tIns="0" rIns="0" bIns="0" rtlCol="0"/>
            <a:lstStyle/>
            <a:p>
              <a:endParaRPr/>
            </a:p>
          </p:txBody>
        </p:sp>
        <p:sp>
          <p:nvSpPr>
            <p:cNvPr id="103" name="object 103"/>
            <p:cNvSpPr/>
            <p:nvPr/>
          </p:nvSpPr>
          <p:spPr>
            <a:xfrm>
              <a:off x="1451554" y="3241875"/>
              <a:ext cx="173355" cy="0"/>
            </a:xfrm>
            <a:custGeom>
              <a:avLst/>
              <a:gdLst/>
              <a:ahLst/>
              <a:cxnLst/>
              <a:rect l="l" t="t" r="r" b="b"/>
              <a:pathLst>
                <a:path w="173355">
                  <a:moveTo>
                    <a:pt x="0" y="0"/>
                  </a:moveTo>
                  <a:lnTo>
                    <a:pt x="172906" y="0"/>
                  </a:lnTo>
                </a:path>
              </a:pathLst>
            </a:custGeom>
            <a:ln w="5787">
              <a:solidFill>
                <a:srgbClr val="A7A9AC"/>
              </a:solidFill>
            </a:ln>
          </p:spPr>
          <p:txBody>
            <a:bodyPr wrap="square" lIns="0" tIns="0" rIns="0" bIns="0" rtlCol="0"/>
            <a:lstStyle/>
            <a:p>
              <a:endParaRPr/>
            </a:p>
          </p:txBody>
        </p:sp>
        <p:sp>
          <p:nvSpPr>
            <p:cNvPr id="104" name="object 104"/>
            <p:cNvSpPr/>
            <p:nvPr/>
          </p:nvSpPr>
          <p:spPr>
            <a:xfrm>
              <a:off x="1451554" y="3274684"/>
              <a:ext cx="113664" cy="0"/>
            </a:xfrm>
            <a:custGeom>
              <a:avLst/>
              <a:gdLst/>
              <a:ahLst/>
              <a:cxnLst/>
              <a:rect l="l" t="t" r="r" b="b"/>
              <a:pathLst>
                <a:path w="113665">
                  <a:moveTo>
                    <a:pt x="0" y="0"/>
                  </a:moveTo>
                  <a:lnTo>
                    <a:pt x="113055" y="0"/>
                  </a:lnTo>
                </a:path>
              </a:pathLst>
            </a:custGeom>
            <a:ln w="5787">
              <a:solidFill>
                <a:srgbClr val="A7A9AC"/>
              </a:solidFill>
            </a:ln>
          </p:spPr>
          <p:txBody>
            <a:bodyPr wrap="square" lIns="0" tIns="0" rIns="0" bIns="0" rtlCol="0"/>
            <a:lstStyle/>
            <a:p>
              <a:endParaRPr/>
            </a:p>
          </p:txBody>
        </p:sp>
        <p:sp>
          <p:nvSpPr>
            <p:cNvPr id="105" name="object 105"/>
            <p:cNvSpPr/>
            <p:nvPr/>
          </p:nvSpPr>
          <p:spPr>
            <a:xfrm>
              <a:off x="1766704" y="2782762"/>
              <a:ext cx="247650" cy="244475"/>
            </a:xfrm>
            <a:custGeom>
              <a:avLst/>
              <a:gdLst/>
              <a:ahLst/>
              <a:cxnLst/>
              <a:rect l="l" t="t" r="r" b="b"/>
              <a:pathLst>
                <a:path w="247650" h="244475">
                  <a:moveTo>
                    <a:pt x="0" y="244316"/>
                  </a:moveTo>
                  <a:lnTo>
                    <a:pt x="247612" y="244316"/>
                  </a:lnTo>
                  <a:lnTo>
                    <a:pt x="247612" y="0"/>
                  </a:lnTo>
                  <a:lnTo>
                    <a:pt x="0" y="0"/>
                  </a:lnTo>
                  <a:lnTo>
                    <a:pt x="0" y="244316"/>
                  </a:lnTo>
                  <a:close/>
                </a:path>
              </a:pathLst>
            </a:custGeom>
            <a:ln w="3175">
              <a:solidFill>
                <a:srgbClr val="939598"/>
              </a:solidFill>
            </a:ln>
          </p:spPr>
          <p:txBody>
            <a:bodyPr wrap="square" lIns="0" tIns="0" rIns="0" bIns="0" rtlCol="0"/>
            <a:lstStyle/>
            <a:p>
              <a:endParaRPr/>
            </a:p>
          </p:txBody>
        </p:sp>
        <p:sp>
          <p:nvSpPr>
            <p:cNvPr id="106" name="object 106"/>
            <p:cNvSpPr/>
            <p:nvPr/>
          </p:nvSpPr>
          <p:spPr>
            <a:xfrm>
              <a:off x="2048599" y="2780810"/>
              <a:ext cx="247650" cy="244475"/>
            </a:xfrm>
            <a:custGeom>
              <a:avLst/>
              <a:gdLst/>
              <a:ahLst/>
              <a:cxnLst/>
              <a:rect l="l" t="t" r="r" b="b"/>
              <a:pathLst>
                <a:path w="247650" h="244475">
                  <a:moveTo>
                    <a:pt x="0" y="244316"/>
                  </a:moveTo>
                  <a:lnTo>
                    <a:pt x="247612" y="244316"/>
                  </a:lnTo>
                  <a:lnTo>
                    <a:pt x="247612" y="0"/>
                  </a:lnTo>
                  <a:lnTo>
                    <a:pt x="0" y="0"/>
                  </a:lnTo>
                  <a:lnTo>
                    <a:pt x="0" y="244316"/>
                  </a:lnTo>
                  <a:close/>
                </a:path>
              </a:pathLst>
            </a:custGeom>
            <a:ln w="3175">
              <a:solidFill>
                <a:srgbClr val="939598"/>
              </a:solidFill>
            </a:ln>
          </p:spPr>
          <p:txBody>
            <a:bodyPr wrap="square" lIns="0" tIns="0" rIns="0" bIns="0" rtlCol="0"/>
            <a:lstStyle/>
            <a:p>
              <a:endParaRPr/>
            </a:p>
          </p:txBody>
        </p:sp>
        <p:sp>
          <p:nvSpPr>
            <p:cNvPr id="107" name="object 107"/>
            <p:cNvSpPr/>
            <p:nvPr/>
          </p:nvSpPr>
          <p:spPr>
            <a:xfrm>
              <a:off x="2326279" y="2780810"/>
              <a:ext cx="247650" cy="244475"/>
            </a:xfrm>
            <a:custGeom>
              <a:avLst/>
              <a:gdLst/>
              <a:ahLst/>
              <a:cxnLst/>
              <a:rect l="l" t="t" r="r" b="b"/>
              <a:pathLst>
                <a:path w="247650" h="244475">
                  <a:moveTo>
                    <a:pt x="0" y="244316"/>
                  </a:moveTo>
                  <a:lnTo>
                    <a:pt x="247612" y="244316"/>
                  </a:lnTo>
                  <a:lnTo>
                    <a:pt x="247612" y="0"/>
                  </a:lnTo>
                  <a:lnTo>
                    <a:pt x="0" y="0"/>
                  </a:lnTo>
                  <a:lnTo>
                    <a:pt x="0" y="244316"/>
                  </a:lnTo>
                  <a:close/>
                </a:path>
              </a:pathLst>
            </a:custGeom>
            <a:ln w="3175">
              <a:solidFill>
                <a:srgbClr val="939598"/>
              </a:solidFill>
            </a:ln>
          </p:spPr>
          <p:txBody>
            <a:bodyPr wrap="square" lIns="0" tIns="0" rIns="0" bIns="0" rtlCol="0"/>
            <a:lstStyle/>
            <a:p>
              <a:endParaRPr/>
            </a:p>
          </p:txBody>
        </p:sp>
        <p:sp>
          <p:nvSpPr>
            <p:cNvPr id="108" name="object 108"/>
            <p:cNvSpPr/>
            <p:nvPr/>
          </p:nvSpPr>
          <p:spPr>
            <a:xfrm>
              <a:off x="1766704" y="3061636"/>
              <a:ext cx="247650" cy="244475"/>
            </a:xfrm>
            <a:custGeom>
              <a:avLst/>
              <a:gdLst/>
              <a:ahLst/>
              <a:cxnLst/>
              <a:rect l="l" t="t" r="r" b="b"/>
              <a:pathLst>
                <a:path w="247650" h="244475">
                  <a:moveTo>
                    <a:pt x="0" y="244316"/>
                  </a:moveTo>
                  <a:lnTo>
                    <a:pt x="247612" y="244316"/>
                  </a:lnTo>
                  <a:lnTo>
                    <a:pt x="247612" y="0"/>
                  </a:lnTo>
                  <a:lnTo>
                    <a:pt x="0" y="0"/>
                  </a:lnTo>
                  <a:lnTo>
                    <a:pt x="0" y="244316"/>
                  </a:lnTo>
                  <a:close/>
                </a:path>
              </a:pathLst>
            </a:custGeom>
            <a:ln w="3175">
              <a:solidFill>
                <a:srgbClr val="939598"/>
              </a:solidFill>
            </a:ln>
          </p:spPr>
          <p:txBody>
            <a:bodyPr wrap="square" lIns="0" tIns="0" rIns="0" bIns="0" rtlCol="0"/>
            <a:lstStyle/>
            <a:p>
              <a:endParaRPr/>
            </a:p>
          </p:txBody>
        </p:sp>
        <p:sp>
          <p:nvSpPr>
            <p:cNvPr id="109" name="object 109"/>
            <p:cNvSpPr/>
            <p:nvPr/>
          </p:nvSpPr>
          <p:spPr>
            <a:xfrm>
              <a:off x="2048599" y="3059690"/>
              <a:ext cx="247650" cy="244475"/>
            </a:xfrm>
            <a:custGeom>
              <a:avLst/>
              <a:gdLst/>
              <a:ahLst/>
              <a:cxnLst/>
              <a:rect l="l" t="t" r="r" b="b"/>
              <a:pathLst>
                <a:path w="247650" h="244475">
                  <a:moveTo>
                    <a:pt x="0" y="244310"/>
                  </a:moveTo>
                  <a:lnTo>
                    <a:pt x="247612" y="244310"/>
                  </a:lnTo>
                  <a:lnTo>
                    <a:pt x="247612" y="0"/>
                  </a:lnTo>
                  <a:lnTo>
                    <a:pt x="0" y="0"/>
                  </a:lnTo>
                  <a:lnTo>
                    <a:pt x="0" y="244310"/>
                  </a:lnTo>
                  <a:close/>
                </a:path>
              </a:pathLst>
            </a:custGeom>
            <a:ln w="3175">
              <a:solidFill>
                <a:srgbClr val="939598"/>
              </a:solidFill>
            </a:ln>
          </p:spPr>
          <p:txBody>
            <a:bodyPr wrap="square" lIns="0" tIns="0" rIns="0" bIns="0" rtlCol="0"/>
            <a:lstStyle/>
            <a:p>
              <a:endParaRPr/>
            </a:p>
          </p:txBody>
        </p:sp>
        <p:sp>
          <p:nvSpPr>
            <p:cNvPr id="110" name="object 110"/>
            <p:cNvSpPr/>
            <p:nvPr/>
          </p:nvSpPr>
          <p:spPr>
            <a:xfrm>
              <a:off x="2326279" y="3059690"/>
              <a:ext cx="247650" cy="244475"/>
            </a:xfrm>
            <a:custGeom>
              <a:avLst/>
              <a:gdLst/>
              <a:ahLst/>
              <a:cxnLst/>
              <a:rect l="l" t="t" r="r" b="b"/>
              <a:pathLst>
                <a:path w="247650" h="244475">
                  <a:moveTo>
                    <a:pt x="0" y="244310"/>
                  </a:moveTo>
                  <a:lnTo>
                    <a:pt x="247612" y="244310"/>
                  </a:lnTo>
                  <a:lnTo>
                    <a:pt x="247612" y="0"/>
                  </a:lnTo>
                  <a:lnTo>
                    <a:pt x="0" y="0"/>
                  </a:lnTo>
                  <a:lnTo>
                    <a:pt x="0" y="244310"/>
                  </a:lnTo>
                  <a:close/>
                </a:path>
              </a:pathLst>
            </a:custGeom>
            <a:ln w="3175">
              <a:solidFill>
                <a:srgbClr val="939598"/>
              </a:solidFill>
            </a:ln>
          </p:spPr>
          <p:txBody>
            <a:bodyPr wrap="square" lIns="0" tIns="0" rIns="0" bIns="0" rtlCol="0"/>
            <a:lstStyle/>
            <a:p>
              <a:endParaRPr/>
            </a:p>
          </p:txBody>
        </p:sp>
        <p:sp>
          <p:nvSpPr>
            <p:cNvPr id="111" name="object 111"/>
            <p:cNvSpPr/>
            <p:nvPr/>
          </p:nvSpPr>
          <p:spPr>
            <a:xfrm>
              <a:off x="1790719" y="2971201"/>
              <a:ext cx="209550" cy="0"/>
            </a:xfrm>
            <a:custGeom>
              <a:avLst/>
              <a:gdLst/>
              <a:ahLst/>
              <a:cxnLst/>
              <a:rect l="l" t="t" r="r" b="b"/>
              <a:pathLst>
                <a:path w="209550">
                  <a:moveTo>
                    <a:pt x="0" y="0"/>
                  </a:moveTo>
                  <a:lnTo>
                    <a:pt x="209482" y="0"/>
                  </a:lnTo>
                </a:path>
              </a:pathLst>
            </a:custGeom>
            <a:ln w="11574">
              <a:solidFill>
                <a:srgbClr val="D1D3D4"/>
              </a:solidFill>
            </a:ln>
          </p:spPr>
          <p:txBody>
            <a:bodyPr wrap="square" lIns="0" tIns="0" rIns="0" bIns="0" rtlCol="0"/>
            <a:lstStyle/>
            <a:p>
              <a:endParaRPr/>
            </a:p>
          </p:txBody>
        </p:sp>
        <p:sp>
          <p:nvSpPr>
            <p:cNvPr id="112" name="object 112"/>
            <p:cNvSpPr/>
            <p:nvPr/>
          </p:nvSpPr>
          <p:spPr>
            <a:xfrm>
              <a:off x="1823968" y="2995810"/>
              <a:ext cx="149860" cy="0"/>
            </a:xfrm>
            <a:custGeom>
              <a:avLst/>
              <a:gdLst/>
              <a:ahLst/>
              <a:cxnLst/>
              <a:rect l="l" t="t" r="r" b="b"/>
              <a:pathLst>
                <a:path w="149860">
                  <a:moveTo>
                    <a:pt x="0" y="0"/>
                  </a:moveTo>
                  <a:lnTo>
                    <a:pt x="149632" y="0"/>
                  </a:lnTo>
                </a:path>
              </a:pathLst>
            </a:custGeom>
            <a:ln w="11574">
              <a:solidFill>
                <a:srgbClr val="D1D3D4"/>
              </a:solidFill>
            </a:ln>
          </p:spPr>
          <p:txBody>
            <a:bodyPr wrap="square" lIns="0" tIns="0" rIns="0" bIns="0" rtlCol="0"/>
            <a:lstStyle/>
            <a:p>
              <a:endParaRPr/>
            </a:p>
          </p:txBody>
        </p:sp>
        <p:sp>
          <p:nvSpPr>
            <p:cNvPr id="113" name="object 113"/>
            <p:cNvSpPr/>
            <p:nvPr/>
          </p:nvSpPr>
          <p:spPr>
            <a:xfrm>
              <a:off x="2090422" y="2971201"/>
              <a:ext cx="173990" cy="0"/>
            </a:xfrm>
            <a:custGeom>
              <a:avLst/>
              <a:gdLst/>
              <a:ahLst/>
              <a:cxnLst/>
              <a:rect l="l" t="t" r="r" b="b"/>
              <a:pathLst>
                <a:path w="173989">
                  <a:moveTo>
                    <a:pt x="0" y="0"/>
                  </a:moveTo>
                  <a:lnTo>
                    <a:pt x="173737" y="0"/>
                  </a:lnTo>
                </a:path>
              </a:pathLst>
            </a:custGeom>
            <a:ln w="11574">
              <a:solidFill>
                <a:srgbClr val="D1D3D4"/>
              </a:solidFill>
            </a:ln>
          </p:spPr>
          <p:txBody>
            <a:bodyPr wrap="square" lIns="0" tIns="0" rIns="0" bIns="0" rtlCol="0"/>
            <a:lstStyle/>
            <a:p>
              <a:endParaRPr/>
            </a:p>
          </p:txBody>
        </p:sp>
        <p:sp>
          <p:nvSpPr>
            <p:cNvPr id="114" name="object 114"/>
            <p:cNvSpPr/>
            <p:nvPr/>
          </p:nvSpPr>
          <p:spPr>
            <a:xfrm>
              <a:off x="2065040" y="2995810"/>
              <a:ext cx="216535" cy="0"/>
            </a:xfrm>
            <a:custGeom>
              <a:avLst/>
              <a:gdLst/>
              <a:ahLst/>
              <a:cxnLst/>
              <a:rect l="l" t="t" r="r" b="b"/>
              <a:pathLst>
                <a:path w="216535">
                  <a:moveTo>
                    <a:pt x="0" y="0"/>
                  </a:moveTo>
                  <a:lnTo>
                    <a:pt x="216134" y="0"/>
                  </a:lnTo>
                </a:path>
              </a:pathLst>
            </a:custGeom>
            <a:ln w="11574">
              <a:solidFill>
                <a:srgbClr val="D1D3D4"/>
              </a:solidFill>
            </a:ln>
          </p:spPr>
          <p:txBody>
            <a:bodyPr wrap="square" lIns="0" tIns="0" rIns="0" bIns="0" rtlCol="0"/>
            <a:lstStyle/>
            <a:p>
              <a:endParaRPr/>
            </a:p>
          </p:txBody>
        </p:sp>
        <p:sp>
          <p:nvSpPr>
            <p:cNvPr id="115" name="object 115"/>
            <p:cNvSpPr/>
            <p:nvPr/>
          </p:nvSpPr>
          <p:spPr>
            <a:xfrm>
              <a:off x="2382559" y="2996279"/>
              <a:ext cx="149860" cy="0"/>
            </a:xfrm>
            <a:custGeom>
              <a:avLst/>
              <a:gdLst/>
              <a:ahLst/>
              <a:cxnLst/>
              <a:rect l="l" t="t" r="r" b="b"/>
              <a:pathLst>
                <a:path w="149860">
                  <a:moveTo>
                    <a:pt x="0" y="0"/>
                  </a:moveTo>
                  <a:lnTo>
                    <a:pt x="149625" y="0"/>
                  </a:lnTo>
                </a:path>
              </a:pathLst>
            </a:custGeom>
            <a:ln w="11574">
              <a:solidFill>
                <a:srgbClr val="D1D3D4"/>
              </a:solidFill>
            </a:ln>
          </p:spPr>
          <p:txBody>
            <a:bodyPr wrap="square" lIns="0" tIns="0" rIns="0" bIns="0" rtlCol="0"/>
            <a:lstStyle/>
            <a:p>
              <a:endParaRPr/>
            </a:p>
          </p:txBody>
        </p:sp>
        <p:sp>
          <p:nvSpPr>
            <p:cNvPr id="116" name="object 116"/>
            <p:cNvSpPr/>
            <p:nvPr/>
          </p:nvSpPr>
          <p:spPr>
            <a:xfrm>
              <a:off x="2385083" y="2971673"/>
              <a:ext cx="146685" cy="0"/>
            </a:xfrm>
            <a:custGeom>
              <a:avLst/>
              <a:gdLst/>
              <a:ahLst/>
              <a:cxnLst/>
              <a:rect l="l" t="t" r="r" b="b"/>
              <a:pathLst>
                <a:path w="146685">
                  <a:moveTo>
                    <a:pt x="0" y="0"/>
                  </a:moveTo>
                  <a:lnTo>
                    <a:pt x="146313" y="0"/>
                  </a:lnTo>
                </a:path>
              </a:pathLst>
            </a:custGeom>
            <a:ln w="11574">
              <a:solidFill>
                <a:srgbClr val="D1D3D4"/>
              </a:solidFill>
            </a:ln>
          </p:spPr>
          <p:txBody>
            <a:bodyPr wrap="square" lIns="0" tIns="0" rIns="0" bIns="0" rtlCol="0"/>
            <a:lstStyle/>
            <a:p>
              <a:endParaRPr/>
            </a:p>
          </p:txBody>
        </p:sp>
        <p:sp>
          <p:nvSpPr>
            <p:cNvPr id="117" name="object 117"/>
            <p:cNvSpPr/>
            <p:nvPr/>
          </p:nvSpPr>
          <p:spPr>
            <a:xfrm>
              <a:off x="1809447" y="3252494"/>
              <a:ext cx="173990" cy="0"/>
            </a:xfrm>
            <a:custGeom>
              <a:avLst/>
              <a:gdLst/>
              <a:ahLst/>
              <a:cxnLst/>
              <a:rect l="l" t="t" r="r" b="b"/>
              <a:pathLst>
                <a:path w="173989">
                  <a:moveTo>
                    <a:pt x="0" y="0"/>
                  </a:moveTo>
                  <a:lnTo>
                    <a:pt x="173737" y="0"/>
                  </a:lnTo>
                </a:path>
              </a:pathLst>
            </a:custGeom>
            <a:ln w="11574">
              <a:solidFill>
                <a:srgbClr val="D1D3D4"/>
              </a:solidFill>
            </a:ln>
          </p:spPr>
          <p:txBody>
            <a:bodyPr wrap="square" lIns="0" tIns="0" rIns="0" bIns="0" rtlCol="0"/>
            <a:lstStyle/>
            <a:p>
              <a:endParaRPr/>
            </a:p>
          </p:txBody>
        </p:sp>
        <p:sp>
          <p:nvSpPr>
            <p:cNvPr id="118" name="object 118"/>
            <p:cNvSpPr/>
            <p:nvPr/>
          </p:nvSpPr>
          <p:spPr>
            <a:xfrm>
              <a:off x="1784066" y="3277094"/>
              <a:ext cx="216535" cy="0"/>
            </a:xfrm>
            <a:custGeom>
              <a:avLst/>
              <a:gdLst/>
              <a:ahLst/>
              <a:cxnLst/>
              <a:rect l="l" t="t" r="r" b="b"/>
              <a:pathLst>
                <a:path w="216535">
                  <a:moveTo>
                    <a:pt x="0" y="0"/>
                  </a:moveTo>
                  <a:lnTo>
                    <a:pt x="216134" y="0"/>
                  </a:lnTo>
                </a:path>
              </a:pathLst>
            </a:custGeom>
            <a:ln w="11574">
              <a:solidFill>
                <a:srgbClr val="D1D3D4"/>
              </a:solidFill>
            </a:ln>
          </p:spPr>
          <p:txBody>
            <a:bodyPr wrap="square" lIns="0" tIns="0" rIns="0" bIns="0" rtlCol="0"/>
            <a:lstStyle/>
            <a:p>
              <a:endParaRPr/>
            </a:p>
          </p:txBody>
        </p:sp>
        <p:sp>
          <p:nvSpPr>
            <p:cNvPr id="119" name="object 119"/>
            <p:cNvSpPr/>
            <p:nvPr/>
          </p:nvSpPr>
          <p:spPr>
            <a:xfrm>
              <a:off x="2097462" y="3276367"/>
              <a:ext cx="149860" cy="0"/>
            </a:xfrm>
            <a:custGeom>
              <a:avLst/>
              <a:gdLst/>
              <a:ahLst/>
              <a:cxnLst/>
              <a:rect l="l" t="t" r="r" b="b"/>
              <a:pathLst>
                <a:path w="149860">
                  <a:moveTo>
                    <a:pt x="0" y="0"/>
                  </a:moveTo>
                  <a:lnTo>
                    <a:pt x="149632" y="0"/>
                  </a:lnTo>
                </a:path>
              </a:pathLst>
            </a:custGeom>
            <a:ln w="11574">
              <a:solidFill>
                <a:srgbClr val="D1D3D4"/>
              </a:solidFill>
            </a:ln>
          </p:spPr>
          <p:txBody>
            <a:bodyPr wrap="square" lIns="0" tIns="0" rIns="0" bIns="0" rtlCol="0"/>
            <a:lstStyle/>
            <a:p>
              <a:endParaRPr/>
            </a:p>
          </p:txBody>
        </p:sp>
        <p:sp>
          <p:nvSpPr>
            <p:cNvPr id="120" name="object 120"/>
            <p:cNvSpPr/>
            <p:nvPr/>
          </p:nvSpPr>
          <p:spPr>
            <a:xfrm>
              <a:off x="2099986" y="3251762"/>
              <a:ext cx="146685" cy="0"/>
            </a:xfrm>
            <a:custGeom>
              <a:avLst/>
              <a:gdLst/>
              <a:ahLst/>
              <a:cxnLst/>
              <a:rect l="l" t="t" r="r" b="b"/>
              <a:pathLst>
                <a:path w="146685">
                  <a:moveTo>
                    <a:pt x="0" y="0"/>
                  </a:moveTo>
                  <a:lnTo>
                    <a:pt x="146306" y="0"/>
                  </a:lnTo>
                </a:path>
              </a:pathLst>
            </a:custGeom>
            <a:ln w="11574">
              <a:solidFill>
                <a:srgbClr val="D1D3D4"/>
              </a:solidFill>
            </a:ln>
          </p:spPr>
          <p:txBody>
            <a:bodyPr wrap="square" lIns="0" tIns="0" rIns="0" bIns="0" rtlCol="0"/>
            <a:lstStyle/>
            <a:p>
              <a:endParaRPr/>
            </a:p>
          </p:txBody>
        </p:sp>
        <p:sp>
          <p:nvSpPr>
            <p:cNvPr id="121" name="object 121"/>
            <p:cNvSpPr/>
            <p:nvPr/>
          </p:nvSpPr>
          <p:spPr>
            <a:xfrm>
              <a:off x="2346012" y="3250942"/>
              <a:ext cx="209550" cy="0"/>
            </a:xfrm>
            <a:custGeom>
              <a:avLst/>
              <a:gdLst/>
              <a:ahLst/>
              <a:cxnLst/>
              <a:rect l="l" t="t" r="r" b="b"/>
              <a:pathLst>
                <a:path w="209550">
                  <a:moveTo>
                    <a:pt x="0" y="0"/>
                  </a:moveTo>
                  <a:lnTo>
                    <a:pt x="209482" y="0"/>
                  </a:lnTo>
                </a:path>
              </a:pathLst>
            </a:custGeom>
            <a:ln w="11574">
              <a:solidFill>
                <a:srgbClr val="D1D3D4"/>
              </a:solidFill>
            </a:ln>
          </p:spPr>
          <p:txBody>
            <a:bodyPr wrap="square" lIns="0" tIns="0" rIns="0" bIns="0" rtlCol="0"/>
            <a:lstStyle/>
            <a:p>
              <a:endParaRPr/>
            </a:p>
          </p:txBody>
        </p:sp>
        <p:sp>
          <p:nvSpPr>
            <p:cNvPr id="122" name="object 122"/>
            <p:cNvSpPr/>
            <p:nvPr/>
          </p:nvSpPr>
          <p:spPr>
            <a:xfrm>
              <a:off x="2379264" y="3275547"/>
              <a:ext cx="149860" cy="0"/>
            </a:xfrm>
            <a:custGeom>
              <a:avLst/>
              <a:gdLst/>
              <a:ahLst/>
              <a:cxnLst/>
              <a:rect l="l" t="t" r="r" b="b"/>
              <a:pathLst>
                <a:path w="149860">
                  <a:moveTo>
                    <a:pt x="0" y="0"/>
                  </a:moveTo>
                  <a:lnTo>
                    <a:pt x="149632" y="0"/>
                  </a:lnTo>
                </a:path>
              </a:pathLst>
            </a:custGeom>
            <a:ln w="11574">
              <a:solidFill>
                <a:srgbClr val="D1D3D4"/>
              </a:solidFill>
            </a:ln>
          </p:spPr>
          <p:txBody>
            <a:bodyPr wrap="square" lIns="0" tIns="0" rIns="0" bIns="0" rtlCol="0"/>
            <a:lstStyle/>
            <a:p>
              <a:endParaRPr/>
            </a:p>
          </p:txBody>
        </p:sp>
        <p:sp>
          <p:nvSpPr>
            <p:cNvPr id="123" name="object 123"/>
            <p:cNvSpPr/>
            <p:nvPr/>
          </p:nvSpPr>
          <p:spPr>
            <a:xfrm>
              <a:off x="1843913" y="2835046"/>
              <a:ext cx="103505" cy="83820"/>
            </a:xfrm>
            <a:custGeom>
              <a:avLst/>
              <a:gdLst/>
              <a:ahLst/>
              <a:cxnLst/>
              <a:rect l="l" t="t" r="r" b="b"/>
              <a:pathLst>
                <a:path w="103505" h="83819">
                  <a:moveTo>
                    <a:pt x="103073" y="34455"/>
                  </a:moveTo>
                  <a:lnTo>
                    <a:pt x="86448" y="34455"/>
                  </a:lnTo>
                  <a:lnTo>
                    <a:pt x="86448" y="0"/>
                  </a:lnTo>
                  <a:lnTo>
                    <a:pt x="0" y="0"/>
                  </a:lnTo>
                  <a:lnTo>
                    <a:pt x="0" y="83667"/>
                  </a:lnTo>
                  <a:lnTo>
                    <a:pt x="69824" y="83667"/>
                  </a:lnTo>
                  <a:lnTo>
                    <a:pt x="86448" y="83667"/>
                  </a:lnTo>
                  <a:lnTo>
                    <a:pt x="103073" y="83667"/>
                  </a:lnTo>
                  <a:lnTo>
                    <a:pt x="103073" y="34455"/>
                  </a:lnTo>
                  <a:close/>
                </a:path>
              </a:pathLst>
            </a:custGeom>
            <a:solidFill>
              <a:srgbClr val="9AC5E1"/>
            </a:solidFill>
          </p:spPr>
          <p:txBody>
            <a:bodyPr wrap="square" lIns="0" tIns="0" rIns="0" bIns="0" rtlCol="0"/>
            <a:lstStyle/>
            <a:p>
              <a:endParaRPr/>
            </a:p>
          </p:txBody>
        </p:sp>
        <p:sp>
          <p:nvSpPr>
            <p:cNvPr id="124" name="object 124"/>
            <p:cNvSpPr/>
            <p:nvPr/>
          </p:nvSpPr>
          <p:spPr>
            <a:xfrm>
              <a:off x="2400884" y="3110648"/>
              <a:ext cx="103505" cy="83820"/>
            </a:xfrm>
            <a:custGeom>
              <a:avLst/>
              <a:gdLst/>
              <a:ahLst/>
              <a:cxnLst/>
              <a:rect l="l" t="t" r="r" b="b"/>
              <a:pathLst>
                <a:path w="103505" h="83819">
                  <a:moveTo>
                    <a:pt x="103073" y="0"/>
                  </a:moveTo>
                  <a:lnTo>
                    <a:pt x="16611" y="0"/>
                  </a:lnTo>
                  <a:lnTo>
                    <a:pt x="16611" y="34442"/>
                  </a:lnTo>
                  <a:lnTo>
                    <a:pt x="0" y="34442"/>
                  </a:lnTo>
                  <a:lnTo>
                    <a:pt x="0" y="83654"/>
                  </a:lnTo>
                  <a:lnTo>
                    <a:pt x="16611" y="83654"/>
                  </a:lnTo>
                  <a:lnTo>
                    <a:pt x="33248" y="83654"/>
                  </a:lnTo>
                  <a:lnTo>
                    <a:pt x="103073" y="83654"/>
                  </a:lnTo>
                  <a:lnTo>
                    <a:pt x="103073" y="0"/>
                  </a:lnTo>
                  <a:close/>
                </a:path>
              </a:pathLst>
            </a:custGeom>
            <a:solidFill>
              <a:srgbClr val="E179A9"/>
            </a:solidFill>
          </p:spPr>
          <p:txBody>
            <a:bodyPr wrap="square" lIns="0" tIns="0" rIns="0" bIns="0" rtlCol="0"/>
            <a:lstStyle/>
            <a:p>
              <a:endParaRPr/>
            </a:p>
          </p:txBody>
        </p:sp>
        <p:sp>
          <p:nvSpPr>
            <p:cNvPr id="125" name="object 125"/>
            <p:cNvSpPr/>
            <p:nvPr/>
          </p:nvSpPr>
          <p:spPr>
            <a:xfrm>
              <a:off x="2129877" y="2825201"/>
              <a:ext cx="76835" cy="114935"/>
            </a:xfrm>
            <a:custGeom>
              <a:avLst/>
              <a:gdLst/>
              <a:ahLst/>
              <a:cxnLst/>
              <a:rect l="l" t="t" r="r" b="b"/>
              <a:pathLst>
                <a:path w="76835" h="114935">
                  <a:moveTo>
                    <a:pt x="76479" y="114838"/>
                  </a:moveTo>
                  <a:lnTo>
                    <a:pt x="0" y="114838"/>
                  </a:lnTo>
                  <a:lnTo>
                    <a:pt x="0" y="0"/>
                  </a:lnTo>
                  <a:lnTo>
                    <a:pt x="76479" y="0"/>
                  </a:lnTo>
                  <a:lnTo>
                    <a:pt x="76479" y="114838"/>
                  </a:lnTo>
                  <a:close/>
                </a:path>
              </a:pathLst>
            </a:custGeom>
            <a:solidFill>
              <a:srgbClr val="C55B77">
                <a:alpha val="69999"/>
              </a:srgbClr>
            </a:solidFill>
          </p:spPr>
          <p:txBody>
            <a:bodyPr wrap="square" lIns="0" tIns="0" rIns="0" bIns="0" rtlCol="0"/>
            <a:lstStyle/>
            <a:p>
              <a:endParaRPr/>
            </a:p>
          </p:txBody>
        </p:sp>
        <p:sp>
          <p:nvSpPr>
            <p:cNvPr id="126" name="object 126"/>
            <p:cNvSpPr/>
            <p:nvPr/>
          </p:nvSpPr>
          <p:spPr>
            <a:xfrm>
              <a:off x="2405024" y="2828493"/>
              <a:ext cx="96520" cy="114300"/>
            </a:xfrm>
            <a:custGeom>
              <a:avLst/>
              <a:gdLst/>
              <a:ahLst/>
              <a:cxnLst/>
              <a:rect l="l" t="t" r="r" b="b"/>
              <a:pathLst>
                <a:path w="96519" h="114300">
                  <a:moveTo>
                    <a:pt x="96431" y="47574"/>
                  </a:moveTo>
                  <a:lnTo>
                    <a:pt x="92646" y="29057"/>
                  </a:lnTo>
                  <a:lnTo>
                    <a:pt x="82308" y="13931"/>
                  </a:lnTo>
                  <a:lnTo>
                    <a:pt x="66992" y="3733"/>
                  </a:lnTo>
                  <a:lnTo>
                    <a:pt x="48221" y="0"/>
                  </a:lnTo>
                  <a:lnTo>
                    <a:pt x="29451" y="3733"/>
                  </a:lnTo>
                  <a:lnTo>
                    <a:pt x="14122" y="13931"/>
                  </a:lnTo>
                  <a:lnTo>
                    <a:pt x="3797" y="29057"/>
                  </a:lnTo>
                  <a:lnTo>
                    <a:pt x="0" y="47574"/>
                  </a:lnTo>
                  <a:lnTo>
                    <a:pt x="3797" y="66090"/>
                  </a:lnTo>
                  <a:lnTo>
                    <a:pt x="14122" y="81216"/>
                  </a:lnTo>
                  <a:lnTo>
                    <a:pt x="29451" y="91401"/>
                  </a:lnTo>
                  <a:lnTo>
                    <a:pt x="30759" y="91668"/>
                  </a:lnTo>
                  <a:lnTo>
                    <a:pt x="30759" y="113906"/>
                  </a:lnTo>
                  <a:lnTo>
                    <a:pt x="69900" y="113906"/>
                  </a:lnTo>
                  <a:lnTo>
                    <a:pt x="69900" y="89471"/>
                  </a:lnTo>
                  <a:lnTo>
                    <a:pt x="82308" y="81216"/>
                  </a:lnTo>
                  <a:lnTo>
                    <a:pt x="92646" y="66090"/>
                  </a:lnTo>
                  <a:lnTo>
                    <a:pt x="96431" y="47574"/>
                  </a:lnTo>
                  <a:close/>
                </a:path>
              </a:pathLst>
            </a:custGeom>
            <a:solidFill>
              <a:srgbClr val="FCB878"/>
            </a:solidFill>
          </p:spPr>
          <p:txBody>
            <a:bodyPr wrap="square" lIns="0" tIns="0" rIns="0" bIns="0" rtlCol="0"/>
            <a:lstStyle/>
            <a:p>
              <a:endParaRPr/>
            </a:p>
          </p:txBody>
        </p:sp>
        <p:sp>
          <p:nvSpPr>
            <p:cNvPr id="127" name="object 127"/>
            <p:cNvSpPr/>
            <p:nvPr/>
          </p:nvSpPr>
          <p:spPr>
            <a:xfrm>
              <a:off x="1831657" y="3108337"/>
              <a:ext cx="108585" cy="109220"/>
            </a:xfrm>
            <a:custGeom>
              <a:avLst/>
              <a:gdLst/>
              <a:ahLst/>
              <a:cxnLst/>
              <a:rect l="l" t="t" r="r" b="b"/>
              <a:pathLst>
                <a:path w="108585" h="109219">
                  <a:moveTo>
                    <a:pt x="108572" y="64681"/>
                  </a:moveTo>
                  <a:lnTo>
                    <a:pt x="106311" y="46583"/>
                  </a:lnTo>
                  <a:lnTo>
                    <a:pt x="96850" y="30149"/>
                  </a:lnTo>
                  <a:lnTo>
                    <a:pt x="81686" y="18630"/>
                  </a:lnTo>
                  <a:lnTo>
                    <a:pt x="63830" y="13906"/>
                  </a:lnTo>
                  <a:lnTo>
                    <a:pt x="45491" y="16141"/>
                  </a:lnTo>
                  <a:lnTo>
                    <a:pt x="44323" y="16802"/>
                  </a:lnTo>
                  <a:lnTo>
                    <a:pt x="29540" y="0"/>
                  </a:lnTo>
                  <a:lnTo>
                    <a:pt x="0" y="25349"/>
                  </a:lnTo>
                  <a:lnTo>
                    <a:pt x="16243" y="43789"/>
                  </a:lnTo>
                  <a:lnTo>
                    <a:pt x="12369" y="58039"/>
                  </a:lnTo>
                  <a:lnTo>
                    <a:pt x="14630" y="76149"/>
                  </a:lnTo>
                  <a:lnTo>
                    <a:pt x="24079" y="92570"/>
                  </a:lnTo>
                  <a:lnTo>
                    <a:pt x="39255" y="104089"/>
                  </a:lnTo>
                  <a:lnTo>
                    <a:pt x="57111" y="108813"/>
                  </a:lnTo>
                  <a:lnTo>
                    <a:pt x="75450" y="106591"/>
                  </a:lnTo>
                  <a:lnTo>
                    <a:pt x="92100" y="97269"/>
                  </a:lnTo>
                  <a:lnTo>
                    <a:pt x="103784" y="82296"/>
                  </a:lnTo>
                  <a:lnTo>
                    <a:pt x="108572" y="64681"/>
                  </a:lnTo>
                  <a:close/>
                </a:path>
              </a:pathLst>
            </a:custGeom>
            <a:solidFill>
              <a:srgbClr val="968DC4"/>
            </a:solidFill>
          </p:spPr>
          <p:txBody>
            <a:bodyPr wrap="square" lIns="0" tIns="0" rIns="0" bIns="0" rtlCol="0"/>
            <a:lstStyle/>
            <a:p>
              <a:endParaRPr/>
            </a:p>
          </p:txBody>
        </p:sp>
        <p:sp>
          <p:nvSpPr>
            <p:cNvPr id="128" name="object 128"/>
            <p:cNvSpPr/>
            <p:nvPr/>
          </p:nvSpPr>
          <p:spPr>
            <a:xfrm>
              <a:off x="2099957" y="3107359"/>
              <a:ext cx="139700" cy="113030"/>
            </a:xfrm>
            <a:custGeom>
              <a:avLst/>
              <a:gdLst/>
              <a:ahLst/>
              <a:cxnLst/>
              <a:rect l="l" t="t" r="r" b="b"/>
              <a:pathLst>
                <a:path w="139700" h="113030">
                  <a:moveTo>
                    <a:pt x="139649" y="0"/>
                  </a:moveTo>
                  <a:lnTo>
                    <a:pt x="0" y="0"/>
                  </a:lnTo>
                  <a:lnTo>
                    <a:pt x="0" y="82016"/>
                  </a:lnTo>
                  <a:lnTo>
                    <a:pt x="53187" y="82016"/>
                  </a:lnTo>
                  <a:lnTo>
                    <a:pt x="53187" y="112471"/>
                  </a:lnTo>
                  <a:lnTo>
                    <a:pt x="95669" y="112471"/>
                  </a:lnTo>
                  <a:lnTo>
                    <a:pt x="95669" y="82016"/>
                  </a:lnTo>
                  <a:lnTo>
                    <a:pt x="139649" y="82016"/>
                  </a:lnTo>
                  <a:lnTo>
                    <a:pt x="139649" y="0"/>
                  </a:lnTo>
                  <a:close/>
                </a:path>
              </a:pathLst>
            </a:custGeom>
            <a:solidFill>
              <a:srgbClr val="9AC5E1"/>
            </a:solidFill>
          </p:spPr>
          <p:txBody>
            <a:bodyPr wrap="square" lIns="0" tIns="0" rIns="0" bIns="0" rtlCol="0"/>
            <a:lstStyle/>
            <a:p>
              <a:endParaRPr/>
            </a:p>
          </p:txBody>
        </p:sp>
        <p:sp>
          <p:nvSpPr>
            <p:cNvPr id="129" name="object 129"/>
            <p:cNvSpPr/>
            <p:nvPr/>
          </p:nvSpPr>
          <p:spPr>
            <a:xfrm>
              <a:off x="2773432" y="2645854"/>
              <a:ext cx="1643593" cy="1485186"/>
            </a:xfrm>
            <a:prstGeom prst="rect">
              <a:avLst/>
            </a:prstGeom>
            <a:blipFill>
              <a:blip r:embed="rId66" cstate="print"/>
              <a:stretch>
                <a:fillRect/>
              </a:stretch>
            </a:blipFill>
          </p:spPr>
          <p:txBody>
            <a:bodyPr wrap="square" lIns="0" tIns="0" rIns="0" bIns="0" rtlCol="0"/>
            <a:lstStyle/>
            <a:p>
              <a:endParaRPr/>
            </a:p>
          </p:txBody>
        </p:sp>
      </p:grpSp>
      <p:sp>
        <p:nvSpPr>
          <p:cNvPr id="131" name="object 131"/>
          <p:cNvSpPr txBox="1">
            <a:spLocks noGrp="1"/>
          </p:cNvSpPr>
          <p:nvPr>
            <p:ph type="ftr" sz="quarter" idx="5"/>
          </p:nvPr>
        </p:nvSpPr>
        <p:spPr>
          <a:prstGeom prst="rect">
            <a:avLst/>
          </a:prstGeom>
        </p:spPr>
        <p:txBody>
          <a:bodyPr vert="horz" wrap="square" lIns="0" tIns="5715" rIns="0" bIns="0" rtlCol="0">
            <a:spAutoFit/>
          </a:body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132" name="object 132"/>
          <p:cNvSpPr txBox="1"/>
          <p:nvPr/>
        </p:nvSpPr>
        <p:spPr>
          <a:xfrm>
            <a:off x="5459299" y="10287661"/>
            <a:ext cx="1830070" cy="206375"/>
          </a:xfrm>
          <a:prstGeom prst="rect">
            <a:avLst/>
          </a:prstGeom>
        </p:spPr>
        <p:txBody>
          <a:bodyPr vert="horz" wrap="square" lIns="0" tIns="2540" rIns="0" bIns="0" rtlCol="0">
            <a:spAutoFit/>
          </a:bodyPr>
          <a:lstStyle/>
          <a:p>
            <a:pPr marL="12700">
              <a:lnSpc>
                <a:spcPct val="100000"/>
              </a:lnSpc>
              <a:spcBef>
                <a:spcPts val="20"/>
              </a:spcBef>
            </a:pPr>
            <a:r>
              <a:rPr sz="1200" b="1" spc="-5" dirty="0">
                <a:solidFill>
                  <a:srgbClr val="FFFFFF"/>
                </a:solidFill>
                <a:latin typeface="ITC Franklin Gothic"/>
                <a:cs typeface="ITC Franklin Gothic"/>
                <a:hlinkClick r:id="rId67"/>
              </a:rPr>
              <a:t>www.ppi-ebrd-uncitral.com</a:t>
            </a:r>
            <a:endParaRPr sz="1200">
              <a:latin typeface="ITC Franklin Gothic"/>
              <a:cs typeface="ITC Franklin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A52F520A-758B-4948-834E-09B97F660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2706"/>
            <a:ext cx="7556500" cy="965687"/>
          </a:xfrm>
          <a:prstGeom prst="rect">
            <a:avLst/>
          </a:prstGeom>
        </p:spPr>
      </p:pic>
      <p:pic>
        <p:nvPicPr>
          <p:cNvPr id="44" name="Picture 43">
            <a:extLst>
              <a:ext uri="{FF2B5EF4-FFF2-40B4-BE49-F238E27FC236}">
                <a16:creationId xmlns:a16="http://schemas.microsoft.com/office/drawing/2014/main" id="{820EE339-6CC0-B74F-A969-FEA4E8A695ED}"/>
              </a:ext>
            </a:extLst>
          </p:cNvPr>
          <p:cNvPicPr>
            <a:picLocks noChangeAspect="1"/>
          </p:cNvPicPr>
          <p:nvPr/>
        </p:nvPicPr>
        <p:blipFill rotWithShape="1">
          <a:blip r:embed="rId3">
            <a:extLst>
              <a:ext uri="{28A0092B-C50C-407E-A947-70E740481C1C}">
                <a14:useLocalDpi xmlns:a14="http://schemas.microsoft.com/office/drawing/2010/main" val="0"/>
              </a:ext>
            </a:extLst>
          </a:blip>
          <a:srcRect t="56111"/>
          <a:stretch/>
        </p:blipFill>
        <p:spPr>
          <a:xfrm>
            <a:off x="0" y="-1"/>
            <a:ext cx="7556500" cy="1208901"/>
          </a:xfrm>
          <a:prstGeom prst="rect">
            <a:avLst/>
          </a:prstGeom>
        </p:spPr>
      </p:pic>
      <p:sp>
        <p:nvSpPr>
          <p:cNvPr id="17" name="object 17"/>
          <p:cNvSpPr txBox="1"/>
          <p:nvPr/>
        </p:nvSpPr>
        <p:spPr>
          <a:xfrm>
            <a:off x="429931" y="5403232"/>
            <a:ext cx="239087" cy="497205"/>
          </a:xfrm>
          <a:prstGeom prst="rect">
            <a:avLst/>
          </a:prstGeom>
        </p:spPr>
        <p:txBody>
          <a:bodyPr vert="horz" wrap="square" lIns="0" tIns="12065" rIns="0" bIns="0" rtlCol="0">
            <a:spAutoFit/>
          </a:bodyPr>
          <a:lstStyle/>
          <a:p>
            <a:pPr marL="12700">
              <a:lnSpc>
                <a:spcPct val="100000"/>
              </a:lnSpc>
              <a:spcBef>
                <a:spcPts val="95"/>
              </a:spcBef>
            </a:pPr>
            <a:r>
              <a:rPr sz="3100" b="1" spc="150" dirty="0">
                <a:solidFill>
                  <a:srgbClr val="2A2A86"/>
                </a:solidFill>
                <a:latin typeface="ITC Franklin Gothic"/>
                <a:cs typeface="ITC Franklin Gothic"/>
              </a:rPr>
              <a:t>1</a:t>
            </a:r>
            <a:endParaRPr sz="1200" dirty="0">
              <a:latin typeface="ITC Franklin Gothic"/>
              <a:cs typeface="ITC Franklin Gothic"/>
            </a:endParaRPr>
          </a:p>
        </p:txBody>
      </p:sp>
      <p:sp>
        <p:nvSpPr>
          <p:cNvPr id="18" name="object 18"/>
          <p:cNvSpPr txBox="1"/>
          <p:nvPr/>
        </p:nvSpPr>
        <p:spPr>
          <a:xfrm>
            <a:off x="444500" y="5487456"/>
            <a:ext cx="1896745" cy="3708708"/>
          </a:xfrm>
          <a:prstGeom prst="rect">
            <a:avLst/>
          </a:prstGeom>
        </p:spPr>
        <p:txBody>
          <a:bodyPr vert="horz" wrap="square" lIns="0" tIns="10160" rIns="0" bIns="0" rtlCol="0">
            <a:spAutoFit/>
          </a:bodyPr>
          <a:lstStyle/>
          <a:p>
            <a:pPr marL="222250" marR="95885">
              <a:lnSpc>
                <a:spcPct val="101899"/>
              </a:lnSpc>
              <a:spcBef>
                <a:spcPts val="80"/>
              </a:spcBef>
            </a:pPr>
            <a:r>
              <a:rPr lang="en-GB" sz="1200" b="1" spc="-30" dirty="0" err="1">
                <a:solidFill>
                  <a:srgbClr val="00ACEE"/>
                </a:solidFill>
                <a:latin typeface="ITC Franklin Gothic"/>
                <a:cs typeface="ITC Franklin Gothic"/>
              </a:rPr>
              <a:t>ePROCUREMENT</a:t>
            </a:r>
            <a:r>
              <a:rPr lang="en-GB" sz="1200" b="1" spc="-125" dirty="0">
                <a:solidFill>
                  <a:srgbClr val="00ACEE"/>
                </a:solidFill>
                <a:latin typeface="ITC Franklin Gothic"/>
                <a:cs typeface="ITC Franklin Gothic"/>
              </a:rPr>
              <a:t> </a:t>
            </a:r>
            <a:r>
              <a:rPr lang="en-GB" sz="1200" b="1" spc="-30" dirty="0">
                <a:solidFill>
                  <a:srgbClr val="00ACEE"/>
                </a:solidFill>
                <a:latin typeface="ITC Franklin Gothic"/>
                <a:cs typeface="ITC Franklin Gothic"/>
              </a:rPr>
              <a:t>FOR THE PUBLIC SECTOR</a:t>
            </a:r>
            <a:endParaRPr lang="en-GB" sz="1200" b="1" spc="-20" dirty="0">
              <a:solidFill>
                <a:srgbClr val="231F20"/>
              </a:solidFill>
              <a:latin typeface="Franklin Gothic Book"/>
              <a:cs typeface="Franklin Gothic Book"/>
            </a:endParaRPr>
          </a:p>
          <a:p>
            <a:pPr marL="12700" marR="95885">
              <a:lnSpc>
                <a:spcPct val="101899"/>
              </a:lnSpc>
              <a:spcBef>
                <a:spcPts val="80"/>
              </a:spcBef>
            </a:pPr>
            <a:r>
              <a:rPr sz="900" spc="-20" dirty="0">
                <a:solidFill>
                  <a:srgbClr val="231F20"/>
                </a:solidFill>
                <a:latin typeface="Franklin Gothic Book"/>
                <a:cs typeface="Franklin Gothic Book"/>
              </a:rPr>
              <a:t>Electronic procurement</a:t>
            </a:r>
            <a:r>
              <a:rPr sz="900" spc="-95" dirty="0">
                <a:solidFill>
                  <a:srgbClr val="231F20"/>
                </a:solidFill>
                <a:latin typeface="Franklin Gothic Book"/>
                <a:cs typeface="Franklin Gothic Book"/>
              </a:rPr>
              <a:t> </a:t>
            </a:r>
            <a:r>
              <a:rPr sz="900" spc="-25" dirty="0">
                <a:solidFill>
                  <a:srgbClr val="231F20"/>
                </a:solidFill>
                <a:latin typeface="Franklin Gothic Book"/>
                <a:cs typeface="Franklin Gothic Book"/>
              </a:rPr>
              <a:t>(eProcurement  </a:t>
            </a:r>
            <a:r>
              <a:rPr sz="900" spc="-10" dirty="0">
                <a:solidFill>
                  <a:srgbClr val="231F20"/>
                </a:solidFill>
                <a:latin typeface="Franklin Gothic Book"/>
                <a:cs typeface="Franklin Gothic Book"/>
              </a:rPr>
              <a:t>in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public procurement sector</a:t>
            </a:r>
            <a:r>
              <a:rPr sz="900" spc="-160" dirty="0">
                <a:solidFill>
                  <a:srgbClr val="231F20"/>
                </a:solidFill>
                <a:latin typeface="Franklin Gothic Book"/>
                <a:cs typeface="Franklin Gothic Book"/>
              </a:rPr>
              <a:t> </a:t>
            </a:r>
            <a:r>
              <a:rPr sz="900" spc="-20" dirty="0">
                <a:solidFill>
                  <a:srgbClr val="231F20"/>
                </a:solidFill>
                <a:latin typeface="Franklin Gothic Book"/>
                <a:cs typeface="Franklin Gothic Book"/>
              </a:rPr>
              <a:t>is</a:t>
            </a:r>
            <a:endParaRPr sz="900" dirty="0">
              <a:latin typeface="Franklin Gothic Book"/>
              <a:cs typeface="Franklin Gothic Book"/>
            </a:endParaRPr>
          </a:p>
          <a:p>
            <a:pPr marL="12700" marR="5080">
              <a:lnSpc>
                <a:spcPct val="101899"/>
              </a:lnSpc>
            </a:pP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business </a:t>
            </a:r>
            <a:r>
              <a:rPr sz="900" spc="-25" dirty="0">
                <a:solidFill>
                  <a:srgbClr val="231F20"/>
                </a:solidFill>
                <a:latin typeface="Franklin Gothic Book"/>
                <a:cs typeface="Franklin Gothic Book"/>
              </a:rPr>
              <a:t>to-government tendering  </a:t>
            </a:r>
            <a:r>
              <a:rPr sz="900" spc="-15" dirty="0">
                <a:solidFill>
                  <a:srgbClr val="231F20"/>
                </a:solidFill>
                <a:latin typeface="Franklin Gothic Book"/>
                <a:cs typeface="Franklin Gothic Book"/>
              </a:rPr>
              <a:t>and sale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goods, </a:t>
            </a:r>
            <a:r>
              <a:rPr sz="900" spc="-15" dirty="0">
                <a:solidFill>
                  <a:srgbClr val="231F20"/>
                </a:solidFill>
                <a:latin typeface="Franklin Gothic Book"/>
                <a:cs typeface="Franklin Gothic Book"/>
              </a:rPr>
              <a:t>services and </a:t>
            </a:r>
            <a:r>
              <a:rPr sz="900" spc="-25" dirty="0">
                <a:solidFill>
                  <a:srgbClr val="231F20"/>
                </a:solidFill>
                <a:latin typeface="Franklin Gothic Book"/>
                <a:cs typeface="Franklin Gothic Book"/>
              </a:rPr>
              <a:t>works  </a:t>
            </a:r>
            <a:r>
              <a:rPr sz="900" spc="-20" dirty="0">
                <a:solidFill>
                  <a:srgbClr val="231F20"/>
                </a:solidFill>
                <a:latin typeface="Franklin Gothic Book"/>
                <a:cs typeface="Franklin Gothic Book"/>
              </a:rPr>
              <a:t>through</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online</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platforms</a:t>
            </a:r>
            <a:r>
              <a:rPr sz="900" spc="-45" dirty="0">
                <a:solidFill>
                  <a:srgbClr val="231F20"/>
                </a:solidFill>
                <a:latin typeface="Franklin Gothic Book"/>
                <a:cs typeface="Franklin Gothic Book"/>
              </a:rPr>
              <a:t> </a:t>
            </a:r>
            <a:r>
              <a:rPr sz="900" spc="-10" dirty="0">
                <a:solidFill>
                  <a:srgbClr val="231F20"/>
                </a:solidFill>
                <a:latin typeface="Franklin Gothic Book"/>
                <a:cs typeface="Franklin Gothic Book"/>
              </a:rPr>
              <a:t>as</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well</a:t>
            </a:r>
            <a:r>
              <a:rPr sz="900" spc="-45" dirty="0">
                <a:solidFill>
                  <a:srgbClr val="231F20"/>
                </a:solidFill>
                <a:latin typeface="Franklin Gothic Book"/>
                <a:cs typeface="Franklin Gothic Book"/>
              </a:rPr>
              <a:t> </a:t>
            </a:r>
            <a:r>
              <a:rPr sz="900" spc="-10" dirty="0">
                <a:solidFill>
                  <a:srgbClr val="231F20"/>
                </a:solidFill>
                <a:latin typeface="Franklin Gothic Book"/>
                <a:cs typeface="Franklin Gothic Book"/>
              </a:rPr>
              <a:t>as</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other  networking systems, </a:t>
            </a:r>
            <a:r>
              <a:rPr sz="900" spc="-15" dirty="0">
                <a:solidFill>
                  <a:srgbClr val="231F20"/>
                </a:solidFill>
                <a:latin typeface="Franklin Gothic Book"/>
                <a:cs typeface="Franklin Gothic Book"/>
              </a:rPr>
              <a:t>such </a:t>
            </a:r>
            <a:r>
              <a:rPr sz="900" spc="-10" dirty="0">
                <a:solidFill>
                  <a:srgbClr val="231F20"/>
                </a:solidFill>
                <a:latin typeface="Franklin Gothic Book"/>
                <a:cs typeface="Franklin Gothic Book"/>
              </a:rPr>
              <a:t>as </a:t>
            </a:r>
            <a:r>
              <a:rPr sz="900" spc="-25" dirty="0">
                <a:solidFill>
                  <a:srgbClr val="231F20"/>
                </a:solidFill>
                <a:latin typeface="Franklin Gothic Book"/>
                <a:cs typeface="Franklin Gothic Book"/>
              </a:rPr>
              <a:t>electronic  </a:t>
            </a:r>
            <a:r>
              <a:rPr sz="900" spc="-15" dirty="0">
                <a:solidFill>
                  <a:srgbClr val="231F20"/>
                </a:solidFill>
                <a:latin typeface="Franklin Gothic Book"/>
                <a:cs typeface="Franklin Gothic Book"/>
              </a:rPr>
              <a:t>data </a:t>
            </a:r>
            <a:r>
              <a:rPr sz="900" spc="-25" dirty="0">
                <a:solidFill>
                  <a:srgbClr val="231F20"/>
                </a:solidFill>
                <a:latin typeface="Franklin Gothic Book"/>
                <a:cs typeface="Franklin Gothic Book"/>
              </a:rPr>
              <a:t>interchange </a:t>
            </a:r>
            <a:r>
              <a:rPr sz="900" spc="-15" dirty="0">
                <a:solidFill>
                  <a:srgbClr val="231F20"/>
                </a:solidFill>
                <a:latin typeface="Franklin Gothic Book"/>
                <a:cs typeface="Franklin Gothic Book"/>
              </a:rPr>
              <a:t>and </a:t>
            </a:r>
            <a:r>
              <a:rPr sz="900" spc="-30" dirty="0">
                <a:solidFill>
                  <a:srgbClr val="231F20"/>
                </a:solidFill>
                <a:latin typeface="Franklin Gothic Book"/>
                <a:cs typeface="Franklin Gothic Book"/>
              </a:rPr>
              <a:t>procurement  planning facilities. </a:t>
            </a:r>
            <a:r>
              <a:rPr sz="900" spc="-15" dirty="0">
                <a:solidFill>
                  <a:srgbClr val="231F20"/>
                </a:solidFill>
                <a:latin typeface="Franklin Gothic Book"/>
                <a:cs typeface="Franklin Gothic Book"/>
              </a:rPr>
              <a:t>In </a:t>
            </a:r>
            <a:r>
              <a:rPr sz="900" dirty="0">
                <a:solidFill>
                  <a:srgbClr val="231F20"/>
                </a:solidFill>
                <a:latin typeface="Franklin Gothic Book"/>
                <a:cs typeface="Franklin Gothic Book"/>
              </a:rPr>
              <a:t>a </a:t>
            </a:r>
            <a:r>
              <a:rPr sz="900" spc="-30" dirty="0">
                <a:solidFill>
                  <a:srgbClr val="231F20"/>
                </a:solidFill>
                <a:latin typeface="Franklin Gothic Book"/>
                <a:cs typeface="Franklin Gothic Book"/>
              </a:rPr>
              <a:t>complete  </a:t>
            </a:r>
            <a:r>
              <a:rPr sz="900" spc="-20" dirty="0">
                <a:solidFill>
                  <a:srgbClr val="231F20"/>
                </a:solidFill>
                <a:latin typeface="Franklin Gothic Book"/>
                <a:cs typeface="Franklin Gothic Book"/>
              </a:rPr>
              <a:t>eProcurement system </a:t>
            </a:r>
            <a:r>
              <a:rPr sz="900" spc="-25" dirty="0">
                <a:solidFill>
                  <a:srgbClr val="231F20"/>
                </a:solidFill>
                <a:latin typeface="Franklin Gothic Book"/>
                <a:cs typeface="Franklin Gothic Book"/>
              </a:rPr>
              <a:t>business-to-  government </a:t>
            </a:r>
            <a:r>
              <a:rPr sz="900" spc="-20" dirty="0">
                <a:solidFill>
                  <a:srgbClr val="231F20"/>
                </a:solidFill>
                <a:latin typeface="Franklin Gothic Book"/>
                <a:cs typeface="Franklin Gothic Book"/>
              </a:rPr>
              <a:t>transactions </a:t>
            </a:r>
            <a:r>
              <a:rPr sz="900" spc="-15" dirty="0">
                <a:solidFill>
                  <a:srgbClr val="231F20"/>
                </a:solidFill>
                <a:latin typeface="Franklin Gothic Book"/>
                <a:cs typeface="Franklin Gothic Book"/>
              </a:rPr>
              <a:t>can </a:t>
            </a:r>
            <a:r>
              <a:rPr sz="900" spc="-20" dirty="0">
                <a:solidFill>
                  <a:srgbClr val="231F20"/>
                </a:solidFill>
                <a:latin typeface="Franklin Gothic Book"/>
                <a:cs typeface="Franklin Gothic Book"/>
              </a:rPr>
              <a:t>be  initiated, advertised, </a:t>
            </a:r>
            <a:r>
              <a:rPr sz="900" spc="-15" dirty="0">
                <a:solidFill>
                  <a:srgbClr val="231F20"/>
                </a:solidFill>
                <a:latin typeface="Franklin Gothic Book"/>
                <a:cs typeface="Franklin Gothic Book"/>
              </a:rPr>
              <a:t>and </a:t>
            </a:r>
            <a:r>
              <a:rPr sz="900" spc="-25" dirty="0">
                <a:solidFill>
                  <a:srgbClr val="231F20"/>
                </a:solidFill>
                <a:latin typeface="Franklin Gothic Book"/>
                <a:cs typeface="Franklin Gothic Book"/>
              </a:rPr>
              <a:t>completed  </a:t>
            </a:r>
            <a:r>
              <a:rPr sz="900" spc="-20" dirty="0">
                <a:solidFill>
                  <a:srgbClr val="231F20"/>
                </a:solidFill>
                <a:latin typeface="Franklin Gothic Book"/>
                <a:cs typeface="Franklin Gothic Book"/>
              </a:rPr>
              <a:t>online, </a:t>
            </a:r>
            <a:r>
              <a:rPr sz="900" spc="-15" dirty="0">
                <a:solidFill>
                  <a:srgbClr val="231F20"/>
                </a:solidFill>
                <a:latin typeface="Franklin Gothic Book"/>
                <a:cs typeface="Franklin Gothic Book"/>
              </a:rPr>
              <a:t>with real time </a:t>
            </a:r>
            <a:r>
              <a:rPr sz="900" spc="-20" dirty="0">
                <a:solidFill>
                  <a:srgbClr val="231F20"/>
                </a:solidFill>
                <a:latin typeface="Franklin Gothic Book"/>
                <a:cs typeface="Franklin Gothic Book"/>
              </a:rPr>
              <a:t>monitoring and  audit, while bureaucracy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formalities  </a:t>
            </a:r>
            <a:r>
              <a:rPr sz="900" spc="-15" dirty="0">
                <a:solidFill>
                  <a:srgbClr val="231F20"/>
                </a:solidFill>
                <a:latin typeface="Franklin Gothic Book"/>
                <a:cs typeface="Franklin Gothic Book"/>
              </a:rPr>
              <a:t>are </a:t>
            </a:r>
            <a:r>
              <a:rPr sz="900" spc="-20" dirty="0">
                <a:solidFill>
                  <a:srgbClr val="231F20"/>
                </a:solidFill>
                <a:latin typeface="Franklin Gothic Book"/>
                <a:cs typeface="Franklin Gothic Book"/>
              </a:rPr>
              <a:t>limited to absolute</a:t>
            </a:r>
            <a:r>
              <a:rPr sz="900" spc="-135" dirty="0">
                <a:solidFill>
                  <a:srgbClr val="231F20"/>
                </a:solidFill>
                <a:latin typeface="Franklin Gothic Book"/>
                <a:cs typeface="Franklin Gothic Book"/>
              </a:rPr>
              <a:t> </a:t>
            </a:r>
            <a:r>
              <a:rPr sz="900" spc="-20" dirty="0">
                <a:solidFill>
                  <a:srgbClr val="231F20"/>
                </a:solidFill>
                <a:latin typeface="Franklin Gothic Book"/>
                <a:cs typeface="Franklin Gothic Book"/>
              </a:rPr>
              <a:t>fundamentals.</a:t>
            </a:r>
            <a:endParaRPr sz="900" dirty="0">
              <a:latin typeface="Franklin Gothic Book"/>
              <a:cs typeface="Franklin Gothic Book"/>
            </a:endParaRPr>
          </a:p>
          <a:p>
            <a:pPr marL="12700" marR="139700">
              <a:lnSpc>
                <a:spcPct val="101899"/>
              </a:lnSpc>
            </a:pPr>
            <a:r>
              <a:rPr sz="900" spc="-5" dirty="0">
                <a:solidFill>
                  <a:srgbClr val="231F20"/>
                </a:solidFill>
                <a:latin typeface="Franklin Gothic Book"/>
                <a:cs typeface="Franklin Gothic Book"/>
              </a:rPr>
              <a:t>In short, </a:t>
            </a:r>
            <a:r>
              <a:rPr sz="900" spc="-15" dirty="0">
                <a:solidFill>
                  <a:srgbClr val="231F20"/>
                </a:solidFill>
                <a:latin typeface="Franklin Gothic Book"/>
                <a:cs typeface="Franklin Gothic Book"/>
              </a:rPr>
              <a:t>eProcurement </a:t>
            </a:r>
            <a:r>
              <a:rPr sz="900" spc="-10" dirty="0">
                <a:solidFill>
                  <a:srgbClr val="231F20"/>
                </a:solidFill>
                <a:latin typeface="Franklin Gothic Book"/>
                <a:cs typeface="Franklin Gothic Book"/>
              </a:rPr>
              <a:t>replaces  </a:t>
            </a:r>
            <a:r>
              <a:rPr sz="900" spc="-15" dirty="0">
                <a:solidFill>
                  <a:srgbClr val="231F20"/>
                </a:solidFill>
                <a:latin typeface="Franklin Gothic Book"/>
                <a:cs typeface="Franklin Gothic Book"/>
              </a:rPr>
              <a:t>paper-based </a:t>
            </a:r>
            <a:r>
              <a:rPr sz="900" spc="-10" dirty="0">
                <a:solidFill>
                  <a:srgbClr val="231F20"/>
                </a:solidFill>
                <a:latin typeface="Franklin Gothic Book"/>
                <a:cs typeface="Franklin Gothic Book"/>
              </a:rPr>
              <a:t>public </a:t>
            </a:r>
            <a:r>
              <a:rPr sz="900" spc="-15" dirty="0">
                <a:solidFill>
                  <a:srgbClr val="231F20"/>
                </a:solidFill>
                <a:latin typeface="Franklin Gothic Book"/>
                <a:cs typeface="Franklin Gothic Book"/>
              </a:rPr>
              <a:t>procurement  procedures </a:t>
            </a:r>
            <a:r>
              <a:rPr sz="900" spc="-10" dirty="0">
                <a:solidFill>
                  <a:srgbClr val="231F20"/>
                </a:solidFill>
                <a:latin typeface="Franklin Gothic Book"/>
                <a:cs typeface="Franklin Gothic Book"/>
              </a:rPr>
              <a:t>with ICTbased </a:t>
            </a:r>
            <a:r>
              <a:rPr sz="900" spc="-15" dirty="0">
                <a:solidFill>
                  <a:srgbClr val="231F20"/>
                </a:solidFill>
                <a:latin typeface="Franklin Gothic Book"/>
                <a:cs typeface="Franklin Gothic Book"/>
              </a:rPr>
              <a:t>interactive  </a:t>
            </a:r>
            <a:r>
              <a:rPr sz="900" spc="-10" dirty="0">
                <a:solidFill>
                  <a:srgbClr val="231F20"/>
                </a:solidFill>
                <a:latin typeface="Franklin Gothic Book"/>
                <a:cs typeface="Franklin Gothic Book"/>
              </a:rPr>
              <a:t>online </a:t>
            </a:r>
            <a:r>
              <a:rPr sz="900" spc="-15" dirty="0">
                <a:solidFill>
                  <a:srgbClr val="231F20"/>
                </a:solidFill>
                <a:latin typeface="Franklin Gothic Book"/>
                <a:cs typeface="Franklin Gothic Book"/>
              </a:rPr>
              <a:t>processes </a:t>
            </a:r>
            <a:r>
              <a:rPr sz="900" dirty="0">
                <a:solidFill>
                  <a:srgbClr val="231F20"/>
                </a:solidFill>
                <a:latin typeface="Franklin Gothic Book"/>
                <a:cs typeface="Franklin Gothic Book"/>
              </a:rPr>
              <a:t>- </a:t>
            </a:r>
            <a:r>
              <a:rPr sz="900" spc="-10" dirty="0">
                <a:solidFill>
                  <a:srgbClr val="231F20"/>
                </a:solidFill>
                <a:latin typeface="Franklin Gothic Book"/>
                <a:cs typeface="Franklin Gothic Book"/>
              </a:rPr>
              <a:t>online </a:t>
            </a:r>
            <a:r>
              <a:rPr sz="900" spc="-15" dirty="0">
                <a:solidFill>
                  <a:srgbClr val="231F20"/>
                </a:solidFill>
                <a:latin typeface="Franklin Gothic Book"/>
                <a:cs typeface="Franklin Gothic Book"/>
              </a:rPr>
              <a:t>e-tendering  procedures. </a:t>
            </a:r>
            <a:r>
              <a:rPr sz="900" spc="-10" dirty="0">
                <a:solidFill>
                  <a:srgbClr val="231F20"/>
                </a:solidFill>
                <a:latin typeface="Franklin Gothic Book"/>
                <a:cs typeface="Franklin Gothic Book"/>
              </a:rPr>
              <a:t>With online </a:t>
            </a:r>
            <a:r>
              <a:rPr sz="900" spc="-15" dirty="0">
                <a:solidFill>
                  <a:srgbClr val="231F20"/>
                </a:solidFill>
                <a:latin typeface="Franklin Gothic Book"/>
                <a:cs typeface="Franklin Gothic Book"/>
              </a:rPr>
              <a:t>e-tendering  procedures </a:t>
            </a:r>
            <a:r>
              <a:rPr sz="900" spc="-5" dirty="0">
                <a:solidFill>
                  <a:srgbClr val="231F20"/>
                </a:solidFill>
                <a:latin typeface="Franklin Gothic Book"/>
                <a:cs typeface="Franklin Gothic Book"/>
              </a:rPr>
              <a:t>in </a:t>
            </a:r>
            <a:r>
              <a:rPr sz="900" spc="-10" dirty="0">
                <a:solidFill>
                  <a:srgbClr val="231F20"/>
                </a:solidFill>
                <a:latin typeface="Franklin Gothic Book"/>
                <a:cs typeface="Franklin Gothic Book"/>
              </a:rPr>
              <a:t>place, </a:t>
            </a:r>
            <a:r>
              <a:rPr sz="900" spc="-15" dirty="0">
                <a:solidFill>
                  <a:srgbClr val="231F20"/>
                </a:solidFill>
                <a:latin typeface="Franklin Gothic Book"/>
                <a:cs typeface="Franklin Gothic Book"/>
              </a:rPr>
              <a:t>new electronic  procurement tools </a:t>
            </a:r>
            <a:r>
              <a:rPr sz="900" spc="-10" dirty="0">
                <a:solidFill>
                  <a:srgbClr val="231F20"/>
                </a:solidFill>
                <a:latin typeface="Franklin Gothic Book"/>
                <a:cs typeface="Franklin Gothic Book"/>
              </a:rPr>
              <a:t>can </a:t>
            </a:r>
            <a:r>
              <a:rPr sz="900" spc="-5" dirty="0">
                <a:solidFill>
                  <a:srgbClr val="231F20"/>
                </a:solidFill>
                <a:latin typeface="Franklin Gothic Book"/>
                <a:cs typeface="Franklin Gothic Book"/>
              </a:rPr>
              <a:t>be </a:t>
            </a:r>
            <a:r>
              <a:rPr sz="900" spc="-15" dirty="0">
                <a:solidFill>
                  <a:srgbClr val="231F20"/>
                </a:solidFill>
                <a:latin typeface="Franklin Gothic Book"/>
                <a:cs typeface="Franklin Gothic Book"/>
              </a:rPr>
              <a:t>employed:  </a:t>
            </a:r>
            <a:r>
              <a:rPr sz="900" dirty="0">
                <a:solidFill>
                  <a:srgbClr val="231F20"/>
                </a:solidFill>
                <a:latin typeface="Franklin Gothic Book"/>
                <a:cs typeface="Franklin Gothic Book"/>
              </a:rPr>
              <a:t>e </a:t>
            </a:r>
            <a:r>
              <a:rPr sz="900" spc="-10" dirty="0">
                <a:solidFill>
                  <a:srgbClr val="231F20"/>
                </a:solidFill>
                <a:latin typeface="Franklin Gothic Book"/>
                <a:cs typeface="Franklin Gothic Book"/>
              </a:rPr>
              <a:t>auctions, </a:t>
            </a:r>
            <a:r>
              <a:rPr sz="900" spc="-15" dirty="0">
                <a:solidFill>
                  <a:srgbClr val="231F20"/>
                </a:solidFill>
                <a:latin typeface="Franklin Gothic Book"/>
                <a:cs typeface="Franklin Gothic Book"/>
              </a:rPr>
              <a:t>e-purchasing </a:t>
            </a:r>
            <a:r>
              <a:rPr sz="900" spc="-10" dirty="0">
                <a:solidFill>
                  <a:srgbClr val="231F20"/>
                </a:solidFill>
                <a:latin typeface="Franklin Gothic Book"/>
                <a:cs typeface="Franklin Gothic Book"/>
              </a:rPr>
              <a:t>based</a:t>
            </a:r>
            <a:r>
              <a:rPr sz="900" spc="-70" dirty="0">
                <a:solidFill>
                  <a:srgbClr val="231F20"/>
                </a:solidFill>
                <a:latin typeface="Franklin Gothic Book"/>
                <a:cs typeface="Franklin Gothic Book"/>
              </a:rPr>
              <a:t> </a:t>
            </a:r>
            <a:r>
              <a:rPr sz="900" spc="-5" dirty="0">
                <a:solidFill>
                  <a:srgbClr val="231F20"/>
                </a:solidFill>
                <a:latin typeface="Franklin Gothic Book"/>
                <a:cs typeface="Franklin Gothic Book"/>
              </a:rPr>
              <a:t>on</a:t>
            </a:r>
            <a:endParaRPr sz="900" dirty="0">
              <a:latin typeface="Franklin Gothic Book"/>
              <a:cs typeface="Franklin Gothic Book"/>
            </a:endParaRPr>
          </a:p>
          <a:p>
            <a:pPr marL="12700">
              <a:lnSpc>
                <a:spcPct val="100000"/>
              </a:lnSpc>
              <a:spcBef>
                <a:spcPts val="15"/>
              </a:spcBef>
            </a:pPr>
            <a:r>
              <a:rPr sz="900" spc="-15" dirty="0">
                <a:solidFill>
                  <a:srgbClr val="231F20"/>
                </a:solidFill>
                <a:latin typeface="Franklin Gothic Book"/>
                <a:cs typeface="Franklin Gothic Book"/>
              </a:rPr>
              <a:t>framework </a:t>
            </a:r>
            <a:r>
              <a:rPr sz="900" spc="-10" dirty="0">
                <a:solidFill>
                  <a:srgbClr val="231F20"/>
                </a:solidFill>
                <a:latin typeface="Franklin Gothic Book"/>
                <a:cs typeface="Franklin Gothic Book"/>
              </a:rPr>
              <a:t>agreements </a:t>
            </a:r>
            <a:r>
              <a:rPr sz="900" spc="-5" dirty="0">
                <a:solidFill>
                  <a:srgbClr val="231F20"/>
                </a:solidFill>
                <a:latin typeface="Franklin Gothic Book"/>
                <a:cs typeface="Franklin Gothic Book"/>
              </a:rPr>
              <a:t>or</a:t>
            </a:r>
            <a:r>
              <a:rPr sz="900" spc="-90" dirty="0">
                <a:solidFill>
                  <a:srgbClr val="231F20"/>
                </a:solidFill>
                <a:latin typeface="Franklin Gothic Book"/>
                <a:cs typeface="Franklin Gothic Book"/>
              </a:rPr>
              <a:t> </a:t>
            </a:r>
            <a:r>
              <a:rPr sz="900" spc="-10" dirty="0">
                <a:solidFill>
                  <a:srgbClr val="231F20"/>
                </a:solidFill>
                <a:latin typeface="Franklin Gothic Book"/>
                <a:cs typeface="Franklin Gothic Book"/>
              </a:rPr>
              <a:t>e-catalogues.</a:t>
            </a:r>
            <a:endParaRPr sz="900" dirty="0">
              <a:latin typeface="Franklin Gothic Book"/>
              <a:cs typeface="Franklin Gothic Book"/>
            </a:endParaRPr>
          </a:p>
        </p:txBody>
      </p:sp>
      <p:sp>
        <p:nvSpPr>
          <p:cNvPr id="19" name="object 19"/>
          <p:cNvSpPr txBox="1">
            <a:spLocks noGrp="1"/>
          </p:cNvSpPr>
          <p:nvPr>
            <p:ph type="title"/>
          </p:nvPr>
        </p:nvSpPr>
        <p:spPr>
          <a:prstGeom prst="rect">
            <a:avLst/>
          </a:prstGeom>
        </p:spPr>
        <p:txBody>
          <a:bodyPr vert="horz" wrap="square" lIns="0" tIns="64135" rIns="0" bIns="0" rtlCol="0">
            <a:spAutoFit/>
          </a:bodyPr>
          <a:lstStyle/>
          <a:p>
            <a:pPr marL="12700" marR="5080">
              <a:lnSpc>
                <a:spcPts val="2800"/>
              </a:lnSpc>
              <a:spcBef>
                <a:spcPts val="505"/>
              </a:spcBef>
            </a:pPr>
            <a:r>
              <a:rPr spc="-50" dirty="0">
                <a:solidFill>
                  <a:srgbClr val="2A2A86"/>
                </a:solidFill>
              </a:rPr>
              <a:t>THE </a:t>
            </a:r>
            <a:r>
              <a:rPr spc="-55" dirty="0">
                <a:solidFill>
                  <a:srgbClr val="2A2A86"/>
                </a:solidFill>
              </a:rPr>
              <a:t>2011 </a:t>
            </a:r>
            <a:r>
              <a:rPr spc="-65" dirty="0">
                <a:solidFill>
                  <a:srgbClr val="2A2A86"/>
                </a:solidFill>
              </a:rPr>
              <a:t>UNCITRAL </a:t>
            </a:r>
            <a:r>
              <a:rPr spc="-60" dirty="0"/>
              <a:t>MODEL </a:t>
            </a:r>
            <a:r>
              <a:rPr spc="-120" dirty="0"/>
              <a:t>LAW,</a:t>
            </a:r>
            <a:r>
              <a:rPr spc="-620" dirty="0"/>
              <a:t> </a:t>
            </a:r>
            <a:r>
              <a:rPr spc="-75" dirty="0"/>
              <a:t>MODERN  </a:t>
            </a:r>
            <a:r>
              <a:rPr spc="-70" dirty="0"/>
              <a:t>PROCUREMENT </a:t>
            </a:r>
            <a:r>
              <a:rPr spc="-60" dirty="0"/>
              <a:t>TOOLS </a:t>
            </a:r>
            <a:r>
              <a:rPr spc="-5" dirty="0"/>
              <a:t>&amp;</a:t>
            </a:r>
            <a:r>
              <a:rPr spc="-290" dirty="0"/>
              <a:t> </a:t>
            </a:r>
            <a:r>
              <a:rPr spc="-75" dirty="0"/>
              <a:t>TECHNIQUES</a:t>
            </a:r>
          </a:p>
        </p:txBody>
      </p:sp>
      <p:grpSp>
        <p:nvGrpSpPr>
          <p:cNvPr id="20" name="object 20"/>
          <p:cNvGrpSpPr/>
          <p:nvPr/>
        </p:nvGrpSpPr>
        <p:grpSpPr>
          <a:xfrm>
            <a:off x="261023" y="2060904"/>
            <a:ext cx="4376420" cy="3231515"/>
            <a:chOff x="261023" y="2060904"/>
            <a:chExt cx="4376420" cy="3231515"/>
          </a:xfrm>
        </p:grpSpPr>
        <p:sp>
          <p:nvSpPr>
            <p:cNvPr id="21" name="object 21"/>
            <p:cNvSpPr/>
            <p:nvPr/>
          </p:nvSpPr>
          <p:spPr>
            <a:xfrm>
              <a:off x="261023" y="2060904"/>
              <a:ext cx="4376424" cy="3231098"/>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1526641" y="2534043"/>
              <a:ext cx="1943735" cy="2647950"/>
            </a:xfrm>
            <a:custGeom>
              <a:avLst/>
              <a:gdLst/>
              <a:ahLst/>
              <a:cxnLst/>
              <a:rect l="l" t="t" r="r" b="b"/>
              <a:pathLst>
                <a:path w="1943735" h="2647950">
                  <a:moveTo>
                    <a:pt x="1943214" y="0"/>
                  </a:moveTo>
                  <a:lnTo>
                    <a:pt x="0" y="0"/>
                  </a:lnTo>
                  <a:lnTo>
                    <a:pt x="0" y="2647937"/>
                  </a:lnTo>
                  <a:lnTo>
                    <a:pt x="1943214" y="2647937"/>
                  </a:lnTo>
                  <a:lnTo>
                    <a:pt x="1943214" y="0"/>
                  </a:lnTo>
                  <a:close/>
                </a:path>
              </a:pathLst>
            </a:custGeom>
            <a:solidFill>
              <a:srgbClr val="FFFFFF"/>
            </a:solidFill>
          </p:spPr>
          <p:txBody>
            <a:bodyPr wrap="square" lIns="0" tIns="0" rIns="0" bIns="0" rtlCol="0"/>
            <a:lstStyle/>
            <a:p>
              <a:endParaRPr/>
            </a:p>
          </p:txBody>
        </p:sp>
        <p:sp>
          <p:nvSpPr>
            <p:cNvPr id="23" name="object 23"/>
            <p:cNvSpPr/>
            <p:nvPr/>
          </p:nvSpPr>
          <p:spPr>
            <a:xfrm>
              <a:off x="1729130" y="2836126"/>
              <a:ext cx="492759" cy="546735"/>
            </a:xfrm>
            <a:custGeom>
              <a:avLst/>
              <a:gdLst/>
              <a:ahLst/>
              <a:cxnLst/>
              <a:rect l="l" t="t" r="r" b="b"/>
              <a:pathLst>
                <a:path w="492760" h="546735">
                  <a:moveTo>
                    <a:pt x="492506" y="0"/>
                  </a:moveTo>
                  <a:lnTo>
                    <a:pt x="0" y="0"/>
                  </a:lnTo>
                  <a:lnTo>
                    <a:pt x="0" y="546734"/>
                  </a:lnTo>
                  <a:lnTo>
                    <a:pt x="492506" y="546734"/>
                  </a:lnTo>
                  <a:lnTo>
                    <a:pt x="492506" y="0"/>
                  </a:lnTo>
                  <a:close/>
                </a:path>
              </a:pathLst>
            </a:custGeom>
            <a:solidFill>
              <a:srgbClr val="2391B5"/>
            </a:solidFill>
          </p:spPr>
          <p:txBody>
            <a:bodyPr wrap="square" lIns="0" tIns="0" rIns="0" bIns="0" rtlCol="0"/>
            <a:lstStyle/>
            <a:p>
              <a:endParaRPr/>
            </a:p>
          </p:txBody>
        </p:sp>
        <p:sp>
          <p:nvSpPr>
            <p:cNvPr id="24" name="object 24"/>
            <p:cNvSpPr/>
            <p:nvPr/>
          </p:nvSpPr>
          <p:spPr>
            <a:xfrm>
              <a:off x="1848354" y="2904876"/>
              <a:ext cx="237134" cy="237134"/>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1764278" y="3154339"/>
              <a:ext cx="405765" cy="228600"/>
            </a:xfrm>
            <a:custGeom>
              <a:avLst/>
              <a:gdLst/>
              <a:ahLst/>
              <a:cxnLst/>
              <a:rect l="l" t="t" r="r" b="b"/>
              <a:pathLst>
                <a:path w="405764" h="228600">
                  <a:moveTo>
                    <a:pt x="202641" y="0"/>
                  </a:moveTo>
                  <a:lnTo>
                    <a:pt x="160905" y="2400"/>
                  </a:lnTo>
                  <a:lnTo>
                    <a:pt x="120378" y="10098"/>
                  </a:lnTo>
                  <a:lnTo>
                    <a:pt x="84235" y="23836"/>
                  </a:lnTo>
                  <a:lnTo>
                    <a:pt x="31241" y="84734"/>
                  </a:lnTo>
                  <a:lnTo>
                    <a:pt x="13857" y="138938"/>
                  </a:lnTo>
                  <a:lnTo>
                    <a:pt x="3457" y="191893"/>
                  </a:lnTo>
                  <a:lnTo>
                    <a:pt x="0" y="228523"/>
                  </a:lnTo>
                  <a:lnTo>
                    <a:pt x="405282" y="228523"/>
                  </a:lnTo>
                  <a:lnTo>
                    <a:pt x="391425" y="138938"/>
                  </a:lnTo>
                  <a:lnTo>
                    <a:pt x="374040" y="84734"/>
                  </a:lnTo>
                  <a:lnTo>
                    <a:pt x="349631" y="44361"/>
                  </a:lnTo>
                  <a:lnTo>
                    <a:pt x="284903" y="10098"/>
                  </a:lnTo>
                  <a:lnTo>
                    <a:pt x="244376" y="2400"/>
                  </a:lnTo>
                  <a:lnTo>
                    <a:pt x="202641" y="0"/>
                  </a:lnTo>
                  <a:close/>
                </a:path>
              </a:pathLst>
            </a:custGeom>
            <a:solidFill>
              <a:srgbClr val="C6E8F4"/>
            </a:solidFill>
          </p:spPr>
          <p:txBody>
            <a:bodyPr wrap="square" lIns="0" tIns="0" rIns="0" bIns="0" rtlCol="0"/>
            <a:lstStyle/>
            <a:p>
              <a:endParaRPr/>
            </a:p>
          </p:txBody>
        </p:sp>
        <p:sp>
          <p:nvSpPr>
            <p:cNvPr id="26" name="object 26"/>
            <p:cNvSpPr/>
            <p:nvPr/>
          </p:nvSpPr>
          <p:spPr>
            <a:xfrm>
              <a:off x="1848535" y="3284689"/>
              <a:ext cx="236854" cy="98425"/>
            </a:xfrm>
            <a:custGeom>
              <a:avLst/>
              <a:gdLst/>
              <a:ahLst/>
              <a:cxnLst/>
              <a:rect l="l" t="t" r="r" b="b"/>
              <a:pathLst>
                <a:path w="236855" h="98425">
                  <a:moveTo>
                    <a:pt x="13068" y="0"/>
                  </a:moveTo>
                  <a:lnTo>
                    <a:pt x="5245" y="22948"/>
                  </a:lnTo>
                  <a:lnTo>
                    <a:pt x="1295" y="40830"/>
                  </a:lnTo>
                  <a:lnTo>
                    <a:pt x="0" y="62839"/>
                  </a:lnTo>
                  <a:lnTo>
                    <a:pt x="165" y="98171"/>
                  </a:lnTo>
                  <a:lnTo>
                    <a:pt x="13068" y="98171"/>
                  </a:lnTo>
                  <a:lnTo>
                    <a:pt x="13068" y="0"/>
                  </a:lnTo>
                  <a:close/>
                </a:path>
                <a:path w="236855" h="98425">
                  <a:moveTo>
                    <a:pt x="236753" y="62839"/>
                  </a:moveTo>
                  <a:lnTo>
                    <a:pt x="235458" y="40830"/>
                  </a:lnTo>
                  <a:lnTo>
                    <a:pt x="231508" y="22948"/>
                  </a:lnTo>
                  <a:lnTo>
                    <a:pt x="223697" y="0"/>
                  </a:lnTo>
                  <a:lnTo>
                    <a:pt x="223697" y="98171"/>
                  </a:lnTo>
                  <a:lnTo>
                    <a:pt x="236601" y="98171"/>
                  </a:lnTo>
                  <a:lnTo>
                    <a:pt x="236753" y="62839"/>
                  </a:lnTo>
                  <a:close/>
                </a:path>
              </a:pathLst>
            </a:custGeom>
            <a:solidFill>
              <a:srgbClr val="4CA58C"/>
            </a:solidFill>
          </p:spPr>
          <p:txBody>
            <a:bodyPr wrap="square" lIns="0" tIns="0" rIns="0" bIns="0" rtlCol="0"/>
            <a:lstStyle/>
            <a:p>
              <a:endParaRPr/>
            </a:p>
          </p:txBody>
        </p:sp>
        <p:sp>
          <p:nvSpPr>
            <p:cNvPr id="27" name="object 27"/>
            <p:cNvSpPr/>
            <p:nvPr/>
          </p:nvSpPr>
          <p:spPr>
            <a:xfrm>
              <a:off x="1729130" y="3617544"/>
              <a:ext cx="649605" cy="32384"/>
            </a:xfrm>
            <a:custGeom>
              <a:avLst/>
              <a:gdLst/>
              <a:ahLst/>
              <a:cxnLst/>
              <a:rect l="l" t="t" r="r" b="b"/>
              <a:pathLst>
                <a:path w="649605" h="32385">
                  <a:moveTo>
                    <a:pt x="648982" y="0"/>
                  </a:moveTo>
                  <a:lnTo>
                    <a:pt x="0" y="0"/>
                  </a:lnTo>
                  <a:lnTo>
                    <a:pt x="0" y="32029"/>
                  </a:lnTo>
                  <a:lnTo>
                    <a:pt x="648982" y="32029"/>
                  </a:lnTo>
                  <a:lnTo>
                    <a:pt x="648982" y="0"/>
                  </a:lnTo>
                  <a:close/>
                </a:path>
              </a:pathLst>
            </a:custGeom>
            <a:solidFill>
              <a:srgbClr val="A5D3C6"/>
            </a:solidFill>
          </p:spPr>
          <p:txBody>
            <a:bodyPr wrap="square" lIns="0" tIns="0" rIns="0" bIns="0" rtlCol="0"/>
            <a:lstStyle/>
            <a:p>
              <a:endParaRPr/>
            </a:p>
          </p:txBody>
        </p:sp>
        <p:sp>
          <p:nvSpPr>
            <p:cNvPr id="28" name="object 28"/>
            <p:cNvSpPr/>
            <p:nvPr/>
          </p:nvSpPr>
          <p:spPr>
            <a:xfrm>
              <a:off x="2051367" y="2190711"/>
              <a:ext cx="894080" cy="415925"/>
            </a:xfrm>
            <a:custGeom>
              <a:avLst/>
              <a:gdLst/>
              <a:ahLst/>
              <a:cxnLst/>
              <a:rect l="l" t="t" r="r" b="b"/>
              <a:pathLst>
                <a:path w="894080" h="415925">
                  <a:moveTo>
                    <a:pt x="893749" y="234010"/>
                  </a:moveTo>
                  <a:lnTo>
                    <a:pt x="891387" y="222326"/>
                  </a:lnTo>
                  <a:lnTo>
                    <a:pt x="884948" y="212775"/>
                  </a:lnTo>
                  <a:lnTo>
                    <a:pt x="875398" y="206336"/>
                  </a:lnTo>
                  <a:lnTo>
                    <a:pt x="863701" y="203974"/>
                  </a:lnTo>
                  <a:lnTo>
                    <a:pt x="579183" y="203974"/>
                  </a:lnTo>
                  <a:lnTo>
                    <a:pt x="579183" y="193535"/>
                  </a:lnTo>
                  <a:lnTo>
                    <a:pt x="579183" y="132308"/>
                  </a:lnTo>
                  <a:lnTo>
                    <a:pt x="572439" y="90487"/>
                  </a:lnTo>
                  <a:lnTo>
                    <a:pt x="562406" y="71094"/>
                  </a:lnTo>
                  <a:lnTo>
                    <a:pt x="553656" y="54165"/>
                  </a:lnTo>
                  <a:lnTo>
                    <a:pt x="525018" y="25527"/>
                  </a:lnTo>
                  <a:lnTo>
                    <a:pt x="508088" y="16776"/>
                  </a:lnTo>
                  <a:lnTo>
                    <a:pt x="508088" y="132308"/>
                  </a:lnTo>
                  <a:lnTo>
                    <a:pt x="503275" y="156146"/>
                  </a:lnTo>
                  <a:lnTo>
                    <a:pt x="490156" y="175602"/>
                  </a:lnTo>
                  <a:lnTo>
                    <a:pt x="470700" y="188734"/>
                  </a:lnTo>
                  <a:lnTo>
                    <a:pt x="446874" y="193535"/>
                  </a:lnTo>
                  <a:lnTo>
                    <a:pt x="423049" y="188734"/>
                  </a:lnTo>
                  <a:lnTo>
                    <a:pt x="403580" y="175602"/>
                  </a:lnTo>
                  <a:lnTo>
                    <a:pt x="390461" y="156146"/>
                  </a:lnTo>
                  <a:lnTo>
                    <a:pt x="385660" y="132308"/>
                  </a:lnTo>
                  <a:lnTo>
                    <a:pt x="390461" y="108483"/>
                  </a:lnTo>
                  <a:lnTo>
                    <a:pt x="403580" y="89027"/>
                  </a:lnTo>
                  <a:lnTo>
                    <a:pt x="423049" y="75907"/>
                  </a:lnTo>
                  <a:lnTo>
                    <a:pt x="446874" y="71094"/>
                  </a:lnTo>
                  <a:lnTo>
                    <a:pt x="470700" y="75907"/>
                  </a:lnTo>
                  <a:lnTo>
                    <a:pt x="490156" y="89027"/>
                  </a:lnTo>
                  <a:lnTo>
                    <a:pt x="503275" y="108483"/>
                  </a:lnTo>
                  <a:lnTo>
                    <a:pt x="508088" y="132308"/>
                  </a:lnTo>
                  <a:lnTo>
                    <a:pt x="508088" y="16776"/>
                  </a:lnTo>
                  <a:lnTo>
                    <a:pt x="488696" y="6743"/>
                  </a:lnTo>
                  <a:lnTo>
                    <a:pt x="446874" y="0"/>
                  </a:lnTo>
                  <a:lnTo>
                    <a:pt x="405053" y="6743"/>
                  </a:lnTo>
                  <a:lnTo>
                    <a:pt x="368731" y="25527"/>
                  </a:lnTo>
                  <a:lnTo>
                    <a:pt x="340093" y="54165"/>
                  </a:lnTo>
                  <a:lnTo>
                    <a:pt x="321310" y="90487"/>
                  </a:lnTo>
                  <a:lnTo>
                    <a:pt x="314566" y="132308"/>
                  </a:lnTo>
                  <a:lnTo>
                    <a:pt x="314566" y="203974"/>
                  </a:lnTo>
                  <a:lnTo>
                    <a:pt x="30048" y="203974"/>
                  </a:lnTo>
                  <a:lnTo>
                    <a:pt x="18351" y="206336"/>
                  </a:lnTo>
                  <a:lnTo>
                    <a:pt x="8801" y="212775"/>
                  </a:lnTo>
                  <a:lnTo>
                    <a:pt x="2362" y="222326"/>
                  </a:lnTo>
                  <a:lnTo>
                    <a:pt x="0" y="234010"/>
                  </a:lnTo>
                  <a:lnTo>
                    <a:pt x="0" y="385508"/>
                  </a:lnTo>
                  <a:lnTo>
                    <a:pt x="2362" y="397205"/>
                  </a:lnTo>
                  <a:lnTo>
                    <a:pt x="8801" y="406755"/>
                  </a:lnTo>
                  <a:lnTo>
                    <a:pt x="18351" y="413194"/>
                  </a:lnTo>
                  <a:lnTo>
                    <a:pt x="30048" y="415556"/>
                  </a:lnTo>
                  <a:lnTo>
                    <a:pt x="863701" y="415556"/>
                  </a:lnTo>
                  <a:lnTo>
                    <a:pt x="875398" y="413194"/>
                  </a:lnTo>
                  <a:lnTo>
                    <a:pt x="884948" y="406755"/>
                  </a:lnTo>
                  <a:lnTo>
                    <a:pt x="891387" y="397205"/>
                  </a:lnTo>
                  <a:lnTo>
                    <a:pt x="893749" y="385508"/>
                  </a:lnTo>
                  <a:lnTo>
                    <a:pt x="893749" y="234010"/>
                  </a:lnTo>
                  <a:close/>
                </a:path>
              </a:pathLst>
            </a:custGeom>
            <a:solidFill>
              <a:srgbClr val="007796"/>
            </a:solidFill>
          </p:spPr>
          <p:txBody>
            <a:bodyPr wrap="square" lIns="0" tIns="0" rIns="0" bIns="0" rtlCol="0"/>
            <a:lstStyle/>
            <a:p>
              <a:endParaRPr/>
            </a:p>
          </p:txBody>
        </p:sp>
        <p:sp>
          <p:nvSpPr>
            <p:cNvPr id="29" name="object 29"/>
            <p:cNvSpPr/>
            <p:nvPr/>
          </p:nvSpPr>
          <p:spPr>
            <a:xfrm>
              <a:off x="2346541" y="3042615"/>
              <a:ext cx="311785" cy="241935"/>
            </a:xfrm>
            <a:custGeom>
              <a:avLst/>
              <a:gdLst/>
              <a:ahLst/>
              <a:cxnLst/>
              <a:rect l="l" t="t" r="r" b="b"/>
              <a:pathLst>
                <a:path w="311785" h="241935">
                  <a:moveTo>
                    <a:pt x="226085" y="209600"/>
                  </a:moveTo>
                  <a:lnTo>
                    <a:pt x="0" y="209600"/>
                  </a:lnTo>
                  <a:lnTo>
                    <a:pt x="0" y="241630"/>
                  </a:lnTo>
                  <a:lnTo>
                    <a:pt x="226085" y="241630"/>
                  </a:lnTo>
                  <a:lnTo>
                    <a:pt x="226085" y="209600"/>
                  </a:lnTo>
                  <a:close/>
                </a:path>
                <a:path w="311785" h="241935">
                  <a:moveTo>
                    <a:pt x="311607" y="0"/>
                  </a:moveTo>
                  <a:lnTo>
                    <a:pt x="0" y="0"/>
                  </a:lnTo>
                  <a:lnTo>
                    <a:pt x="0" y="32029"/>
                  </a:lnTo>
                  <a:lnTo>
                    <a:pt x="311607" y="32029"/>
                  </a:lnTo>
                  <a:lnTo>
                    <a:pt x="311607" y="0"/>
                  </a:lnTo>
                  <a:close/>
                </a:path>
              </a:pathLst>
            </a:custGeom>
            <a:solidFill>
              <a:srgbClr val="A5D3C6"/>
            </a:solidFill>
          </p:spPr>
          <p:txBody>
            <a:bodyPr wrap="square" lIns="0" tIns="0" rIns="0" bIns="0" rtlCol="0"/>
            <a:lstStyle/>
            <a:p>
              <a:endParaRPr/>
            </a:p>
          </p:txBody>
        </p:sp>
        <p:sp>
          <p:nvSpPr>
            <p:cNvPr id="30" name="object 30"/>
            <p:cNvSpPr/>
            <p:nvPr/>
          </p:nvSpPr>
          <p:spPr>
            <a:xfrm>
              <a:off x="1729126" y="4761496"/>
              <a:ext cx="234721" cy="234721"/>
            </a:xfrm>
            <a:prstGeom prst="rect">
              <a:avLst/>
            </a:prstGeom>
            <a:blipFill>
              <a:blip r:embed="rId6" cstate="print"/>
              <a:stretch>
                <a:fillRect/>
              </a:stretch>
            </a:blipFill>
          </p:spPr>
          <p:txBody>
            <a:bodyPr wrap="square" lIns="0" tIns="0" rIns="0" bIns="0" rtlCol="0"/>
            <a:lstStyle/>
            <a:p>
              <a:endParaRPr/>
            </a:p>
          </p:txBody>
        </p:sp>
        <p:sp>
          <p:nvSpPr>
            <p:cNvPr id="31" name="object 31"/>
            <p:cNvSpPr/>
            <p:nvPr/>
          </p:nvSpPr>
          <p:spPr>
            <a:xfrm>
              <a:off x="642620" y="2278203"/>
              <a:ext cx="3974208" cy="3013805"/>
            </a:xfrm>
            <a:prstGeom prst="rect">
              <a:avLst/>
            </a:prstGeom>
            <a:blipFill>
              <a:blip r:embed="rId7" cstate="print"/>
              <a:stretch>
                <a:fillRect/>
              </a:stretch>
            </a:blipFill>
          </p:spPr>
          <p:txBody>
            <a:bodyPr wrap="square" lIns="0" tIns="0" rIns="0" bIns="0" rtlCol="0"/>
            <a:lstStyle/>
            <a:p>
              <a:endParaRPr/>
            </a:p>
          </p:txBody>
        </p:sp>
      </p:grpSp>
      <p:grpSp>
        <p:nvGrpSpPr>
          <p:cNvPr id="32" name="object 32"/>
          <p:cNvGrpSpPr/>
          <p:nvPr/>
        </p:nvGrpSpPr>
        <p:grpSpPr>
          <a:xfrm>
            <a:off x="4816600" y="2322003"/>
            <a:ext cx="25400" cy="7038340"/>
            <a:chOff x="4816600" y="2322003"/>
            <a:chExt cx="25400" cy="7038340"/>
          </a:xfrm>
        </p:grpSpPr>
        <p:sp>
          <p:nvSpPr>
            <p:cNvPr id="33" name="object 33"/>
            <p:cNvSpPr/>
            <p:nvPr/>
          </p:nvSpPr>
          <p:spPr>
            <a:xfrm>
              <a:off x="4829300" y="2385519"/>
              <a:ext cx="0" cy="6936740"/>
            </a:xfrm>
            <a:custGeom>
              <a:avLst/>
              <a:gdLst/>
              <a:ahLst/>
              <a:cxnLst/>
              <a:rect l="l" t="t" r="r" b="b"/>
              <a:pathLst>
                <a:path h="6936740">
                  <a:moveTo>
                    <a:pt x="0" y="0"/>
                  </a:moveTo>
                  <a:lnTo>
                    <a:pt x="0" y="6936371"/>
                  </a:lnTo>
                </a:path>
              </a:pathLst>
            </a:custGeom>
            <a:ln w="25400">
              <a:solidFill>
                <a:srgbClr val="7DA5D7"/>
              </a:solidFill>
              <a:prstDash val="dot"/>
            </a:ln>
          </p:spPr>
          <p:txBody>
            <a:bodyPr wrap="square" lIns="0" tIns="0" rIns="0" bIns="0" rtlCol="0"/>
            <a:lstStyle/>
            <a:p>
              <a:endParaRPr/>
            </a:p>
          </p:txBody>
        </p:sp>
        <p:sp>
          <p:nvSpPr>
            <p:cNvPr id="34" name="object 34"/>
            <p:cNvSpPr/>
            <p:nvPr/>
          </p:nvSpPr>
          <p:spPr>
            <a:xfrm>
              <a:off x="4829300" y="2334703"/>
              <a:ext cx="0" cy="7012940"/>
            </a:xfrm>
            <a:custGeom>
              <a:avLst/>
              <a:gdLst/>
              <a:ahLst/>
              <a:cxnLst/>
              <a:rect l="l" t="t" r="r" b="b"/>
              <a:pathLst>
                <a:path h="7012940">
                  <a:moveTo>
                    <a:pt x="0" y="0"/>
                  </a:moveTo>
                  <a:lnTo>
                    <a:pt x="0" y="0"/>
                  </a:lnTo>
                </a:path>
                <a:path h="7012940">
                  <a:moveTo>
                    <a:pt x="0" y="7012597"/>
                  </a:moveTo>
                  <a:lnTo>
                    <a:pt x="0" y="7012597"/>
                  </a:lnTo>
                </a:path>
              </a:pathLst>
            </a:custGeom>
            <a:ln w="25400">
              <a:solidFill>
                <a:srgbClr val="7DA5D7"/>
              </a:solidFill>
            </a:ln>
          </p:spPr>
          <p:txBody>
            <a:bodyPr wrap="square" lIns="0" tIns="0" rIns="0" bIns="0" rtlCol="0"/>
            <a:lstStyle/>
            <a:p>
              <a:endParaRPr/>
            </a:p>
          </p:txBody>
        </p:sp>
      </p:grpSp>
      <p:sp>
        <p:nvSpPr>
          <p:cNvPr id="35" name="object 35"/>
          <p:cNvSpPr txBox="1"/>
          <p:nvPr/>
        </p:nvSpPr>
        <p:spPr>
          <a:xfrm>
            <a:off x="5007597" y="7811999"/>
            <a:ext cx="2095500" cy="1823720"/>
          </a:xfrm>
          <a:prstGeom prst="rect">
            <a:avLst/>
          </a:prstGeom>
          <a:solidFill>
            <a:srgbClr val="2A2A86"/>
          </a:solidFill>
        </p:spPr>
        <p:txBody>
          <a:bodyPr vert="horz" wrap="square" lIns="0" tIns="1905" rIns="0" bIns="0" rtlCol="0">
            <a:spAutoFit/>
          </a:bodyPr>
          <a:lstStyle/>
          <a:p>
            <a:pPr>
              <a:lnSpc>
                <a:spcPct val="100000"/>
              </a:lnSpc>
              <a:spcBef>
                <a:spcPts val="15"/>
              </a:spcBef>
            </a:pPr>
            <a:endParaRPr sz="800">
              <a:latin typeface="Times New Roman"/>
              <a:cs typeface="Times New Roman"/>
            </a:endParaRPr>
          </a:p>
          <a:p>
            <a:pPr marL="140335">
              <a:lnSpc>
                <a:spcPct val="100000"/>
              </a:lnSpc>
            </a:pPr>
            <a:r>
              <a:rPr sz="900" b="1" spc="-20" dirty="0">
                <a:solidFill>
                  <a:srgbClr val="00ACEE"/>
                </a:solidFill>
                <a:latin typeface="ITC Franklin Gothic"/>
                <a:cs typeface="ITC Franklin Gothic"/>
              </a:rPr>
              <a:t>VISIT</a:t>
            </a:r>
            <a:r>
              <a:rPr sz="900" b="1" spc="-45" dirty="0">
                <a:solidFill>
                  <a:srgbClr val="00ACEE"/>
                </a:solidFill>
                <a:latin typeface="ITC Franklin Gothic"/>
                <a:cs typeface="ITC Franklin Gothic"/>
              </a:rPr>
              <a:t> </a:t>
            </a:r>
            <a:r>
              <a:rPr sz="900" b="1" spc="-20" dirty="0">
                <a:solidFill>
                  <a:srgbClr val="00ACEE"/>
                </a:solidFill>
                <a:latin typeface="ITC Franklin Gothic"/>
                <a:cs typeface="ITC Franklin Gothic"/>
              </a:rPr>
              <a:t>US</a:t>
            </a:r>
            <a:endParaRPr sz="900">
              <a:latin typeface="ITC Franklin Gothic"/>
              <a:cs typeface="ITC Franklin Gothic"/>
            </a:endParaRPr>
          </a:p>
          <a:p>
            <a:pPr marL="140335">
              <a:lnSpc>
                <a:spcPct val="100000"/>
              </a:lnSpc>
              <a:spcBef>
                <a:spcPts val="20"/>
              </a:spcBef>
            </a:pPr>
            <a:r>
              <a:rPr sz="900" b="1" spc="-25" dirty="0">
                <a:solidFill>
                  <a:srgbClr val="FFFFFF"/>
                </a:solidFill>
                <a:latin typeface="ITC Franklin Gothic"/>
                <a:cs typeface="ITC Franklin Gothic"/>
                <a:hlinkClick r:id="rId8"/>
              </a:rPr>
              <a:t>www.ppi-ebrd-uncitral.com</a:t>
            </a:r>
            <a:endParaRPr sz="900">
              <a:latin typeface="ITC Franklin Gothic"/>
              <a:cs typeface="ITC Franklin Gothic"/>
            </a:endParaRPr>
          </a:p>
          <a:p>
            <a:pPr marL="140335">
              <a:lnSpc>
                <a:spcPct val="100000"/>
              </a:lnSpc>
              <a:spcBef>
                <a:spcPts val="590"/>
              </a:spcBef>
            </a:pPr>
            <a:r>
              <a:rPr sz="900" b="1" spc="-20" dirty="0">
                <a:solidFill>
                  <a:srgbClr val="00ACEE"/>
                </a:solidFill>
                <a:latin typeface="ITC Franklin Gothic"/>
                <a:cs typeface="ITC Franklin Gothic"/>
              </a:rPr>
              <a:t>EMAIL</a:t>
            </a:r>
            <a:r>
              <a:rPr sz="900" b="1" spc="-45" dirty="0">
                <a:solidFill>
                  <a:srgbClr val="00ACEE"/>
                </a:solidFill>
                <a:latin typeface="ITC Franklin Gothic"/>
                <a:cs typeface="ITC Franklin Gothic"/>
              </a:rPr>
              <a:t> </a:t>
            </a:r>
            <a:r>
              <a:rPr sz="900" b="1" spc="-20" dirty="0">
                <a:solidFill>
                  <a:srgbClr val="00ACEE"/>
                </a:solidFill>
                <a:latin typeface="ITC Franklin Gothic"/>
                <a:cs typeface="ITC Franklin Gothic"/>
              </a:rPr>
              <a:t>US</a:t>
            </a:r>
            <a:endParaRPr sz="900">
              <a:latin typeface="ITC Franklin Gothic"/>
              <a:cs typeface="ITC Franklin Gothic"/>
            </a:endParaRPr>
          </a:p>
          <a:p>
            <a:pPr marL="140335">
              <a:lnSpc>
                <a:spcPct val="100000"/>
              </a:lnSpc>
              <a:spcBef>
                <a:spcPts val="20"/>
              </a:spcBef>
            </a:pPr>
            <a:r>
              <a:rPr sz="900" b="1" spc="-20" dirty="0">
                <a:solidFill>
                  <a:srgbClr val="FFFFFF"/>
                </a:solidFill>
                <a:latin typeface="ITC Franklin Gothic"/>
                <a:cs typeface="ITC Franklin Gothic"/>
                <a:hlinkClick r:id="rId9"/>
              </a:rPr>
              <a:t>info@ppi-ebrd-uncitral.com</a:t>
            </a:r>
            <a:endParaRPr sz="900">
              <a:latin typeface="ITC Franklin Gothic"/>
              <a:cs typeface="ITC Franklin Gothic"/>
            </a:endParaRPr>
          </a:p>
          <a:p>
            <a:pPr marL="140335" marR="261620">
              <a:lnSpc>
                <a:spcPct val="101899"/>
              </a:lnSpc>
              <a:spcBef>
                <a:spcPts val="565"/>
              </a:spcBef>
            </a:pPr>
            <a:r>
              <a:rPr sz="900" b="1" spc="-15" dirty="0">
                <a:solidFill>
                  <a:srgbClr val="FFFFFF"/>
                </a:solidFill>
                <a:latin typeface="ITC Franklin Gothic"/>
                <a:cs typeface="ITC Franklin Gothic"/>
              </a:rPr>
              <a:t>EBRD </a:t>
            </a:r>
            <a:r>
              <a:rPr sz="900" b="1" spc="-20" dirty="0">
                <a:solidFill>
                  <a:srgbClr val="FFFFFF"/>
                </a:solidFill>
                <a:latin typeface="ITC Franklin Gothic"/>
                <a:cs typeface="ITC Franklin Gothic"/>
              </a:rPr>
              <a:t>Legal </a:t>
            </a:r>
            <a:r>
              <a:rPr sz="900" b="1" spc="-25" dirty="0">
                <a:solidFill>
                  <a:srgbClr val="FFFFFF"/>
                </a:solidFill>
                <a:latin typeface="ITC Franklin Gothic"/>
                <a:cs typeface="ITC Franklin Gothic"/>
              </a:rPr>
              <a:t>Transition</a:t>
            </a:r>
            <a:r>
              <a:rPr sz="900" b="1" spc="-140" dirty="0">
                <a:solidFill>
                  <a:srgbClr val="FFFFFF"/>
                </a:solidFill>
                <a:latin typeface="ITC Franklin Gothic"/>
                <a:cs typeface="ITC Franklin Gothic"/>
              </a:rPr>
              <a:t> </a:t>
            </a:r>
            <a:r>
              <a:rPr sz="900" b="1" spc="-20" dirty="0">
                <a:solidFill>
                  <a:srgbClr val="FFFFFF"/>
                </a:solidFill>
                <a:latin typeface="ITC Franklin Gothic"/>
                <a:cs typeface="ITC Franklin Gothic"/>
              </a:rPr>
              <a:t>Programme  </a:t>
            </a:r>
            <a:r>
              <a:rPr sz="900" b="1" spc="-15" dirty="0">
                <a:solidFill>
                  <a:srgbClr val="FFFFFF"/>
                </a:solidFill>
                <a:latin typeface="ITC Franklin Gothic"/>
                <a:cs typeface="ITC Franklin Gothic"/>
              </a:rPr>
              <a:t>One </a:t>
            </a:r>
            <a:r>
              <a:rPr sz="900" b="1" spc="-20" dirty="0">
                <a:solidFill>
                  <a:srgbClr val="FFFFFF"/>
                </a:solidFill>
                <a:latin typeface="ITC Franklin Gothic"/>
                <a:cs typeface="ITC Franklin Gothic"/>
              </a:rPr>
              <a:t>Exchange</a:t>
            </a:r>
            <a:r>
              <a:rPr sz="900" b="1" spc="-75" dirty="0">
                <a:solidFill>
                  <a:srgbClr val="FFFFFF"/>
                </a:solidFill>
                <a:latin typeface="ITC Franklin Gothic"/>
                <a:cs typeface="ITC Franklin Gothic"/>
              </a:rPr>
              <a:t> </a:t>
            </a:r>
            <a:r>
              <a:rPr sz="900" b="1" spc="-20" dirty="0">
                <a:solidFill>
                  <a:srgbClr val="FFFFFF"/>
                </a:solidFill>
                <a:latin typeface="ITC Franklin Gothic"/>
                <a:cs typeface="ITC Franklin Gothic"/>
              </a:rPr>
              <a:t>Square,</a:t>
            </a:r>
            <a:endParaRPr sz="900">
              <a:latin typeface="ITC Franklin Gothic"/>
              <a:cs typeface="ITC Franklin Gothic"/>
            </a:endParaRPr>
          </a:p>
          <a:p>
            <a:pPr marL="140335" marR="1073785">
              <a:lnSpc>
                <a:spcPct val="101899"/>
              </a:lnSpc>
            </a:pPr>
            <a:r>
              <a:rPr sz="900" b="1" spc="-20" dirty="0">
                <a:solidFill>
                  <a:srgbClr val="FFFFFF"/>
                </a:solidFill>
                <a:latin typeface="ITC Franklin Gothic"/>
                <a:cs typeface="ITC Franklin Gothic"/>
              </a:rPr>
              <a:t>London </a:t>
            </a:r>
            <a:r>
              <a:rPr sz="900" b="1" spc="-15" dirty="0">
                <a:solidFill>
                  <a:srgbClr val="FFFFFF"/>
                </a:solidFill>
                <a:latin typeface="ITC Franklin Gothic"/>
                <a:cs typeface="ITC Franklin Gothic"/>
              </a:rPr>
              <a:t>EC2A</a:t>
            </a:r>
            <a:r>
              <a:rPr sz="900" b="1" spc="-135" dirty="0">
                <a:solidFill>
                  <a:srgbClr val="FFFFFF"/>
                </a:solidFill>
                <a:latin typeface="ITC Franklin Gothic"/>
                <a:cs typeface="ITC Franklin Gothic"/>
              </a:rPr>
              <a:t> </a:t>
            </a:r>
            <a:r>
              <a:rPr sz="900" b="1" spc="-20" dirty="0">
                <a:solidFill>
                  <a:srgbClr val="FFFFFF"/>
                </a:solidFill>
                <a:latin typeface="ITC Franklin Gothic"/>
                <a:cs typeface="ITC Franklin Gothic"/>
              </a:rPr>
              <a:t>2JN  United</a:t>
            </a:r>
            <a:r>
              <a:rPr sz="900" b="1" spc="-60" dirty="0">
                <a:solidFill>
                  <a:srgbClr val="FFFFFF"/>
                </a:solidFill>
                <a:latin typeface="ITC Franklin Gothic"/>
                <a:cs typeface="ITC Franklin Gothic"/>
              </a:rPr>
              <a:t> </a:t>
            </a:r>
            <a:r>
              <a:rPr sz="900" b="1" spc="-20" dirty="0">
                <a:solidFill>
                  <a:srgbClr val="FFFFFF"/>
                </a:solidFill>
                <a:latin typeface="ITC Franklin Gothic"/>
                <a:cs typeface="ITC Franklin Gothic"/>
              </a:rPr>
              <a:t>Kingdom</a:t>
            </a:r>
            <a:endParaRPr sz="900">
              <a:latin typeface="ITC Franklin Gothic"/>
              <a:cs typeface="ITC Franklin Gothic"/>
            </a:endParaRPr>
          </a:p>
          <a:p>
            <a:pPr marL="140335">
              <a:lnSpc>
                <a:spcPct val="100000"/>
              </a:lnSpc>
              <a:spcBef>
                <a:spcPts val="300"/>
              </a:spcBef>
            </a:pPr>
            <a:r>
              <a:rPr sz="900" b="1" spc="-30" dirty="0">
                <a:solidFill>
                  <a:srgbClr val="00ACEE"/>
                </a:solidFill>
                <a:latin typeface="ITC Franklin Gothic"/>
                <a:cs typeface="ITC Franklin Gothic"/>
              </a:rPr>
              <a:t>Tel: </a:t>
            </a:r>
            <a:r>
              <a:rPr sz="900" b="1" spc="-15" dirty="0">
                <a:solidFill>
                  <a:srgbClr val="00ACEE"/>
                </a:solidFill>
                <a:latin typeface="ITC Franklin Gothic"/>
                <a:cs typeface="ITC Franklin Gothic"/>
              </a:rPr>
              <a:t>+44 </a:t>
            </a:r>
            <a:r>
              <a:rPr sz="900" b="1" spc="-10" dirty="0">
                <a:solidFill>
                  <a:srgbClr val="00ACEE"/>
                </a:solidFill>
                <a:latin typeface="ITC Franklin Gothic"/>
                <a:cs typeface="ITC Franklin Gothic"/>
              </a:rPr>
              <a:t>20 </a:t>
            </a:r>
            <a:r>
              <a:rPr sz="900" b="1" spc="-15" dirty="0">
                <a:solidFill>
                  <a:srgbClr val="00ACEE"/>
                </a:solidFill>
                <a:latin typeface="ITC Franklin Gothic"/>
                <a:cs typeface="ITC Franklin Gothic"/>
              </a:rPr>
              <a:t>7338</a:t>
            </a:r>
            <a:r>
              <a:rPr sz="900" b="1" spc="-120" dirty="0">
                <a:solidFill>
                  <a:srgbClr val="00ACEE"/>
                </a:solidFill>
                <a:latin typeface="ITC Franklin Gothic"/>
                <a:cs typeface="ITC Franklin Gothic"/>
              </a:rPr>
              <a:t> </a:t>
            </a:r>
            <a:r>
              <a:rPr sz="900" b="1" spc="-20" dirty="0">
                <a:solidFill>
                  <a:srgbClr val="00ACEE"/>
                </a:solidFill>
                <a:latin typeface="ITC Franklin Gothic"/>
                <a:cs typeface="ITC Franklin Gothic"/>
              </a:rPr>
              <a:t>7969</a:t>
            </a:r>
            <a:endParaRPr sz="900">
              <a:latin typeface="ITC Franklin Gothic"/>
              <a:cs typeface="ITC Franklin Gothic"/>
            </a:endParaRPr>
          </a:p>
          <a:p>
            <a:pPr marL="140335">
              <a:lnSpc>
                <a:spcPct val="100000"/>
              </a:lnSpc>
              <a:spcBef>
                <a:spcPts val="20"/>
              </a:spcBef>
            </a:pPr>
            <a:r>
              <a:rPr sz="900" b="1" spc="-25" dirty="0">
                <a:solidFill>
                  <a:srgbClr val="00ACEE"/>
                </a:solidFill>
                <a:latin typeface="ITC Franklin Gothic"/>
                <a:cs typeface="ITC Franklin Gothic"/>
              </a:rPr>
              <a:t>Fax: </a:t>
            </a:r>
            <a:r>
              <a:rPr sz="900" b="1" spc="-15" dirty="0">
                <a:solidFill>
                  <a:srgbClr val="00ACEE"/>
                </a:solidFill>
                <a:latin typeface="ITC Franklin Gothic"/>
                <a:cs typeface="ITC Franklin Gothic"/>
              </a:rPr>
              <a:t>+44 </a:t>
            </a:r>
            <a:r>
              <a:rPr sz="900" b="1" spc="-10" dirty="0">
                <a:solidFill>
                  <a:srgbClr val="00ACEE"/>
                </a:solidFill>
                <a:latin typeface="ITC Franklin Gothic"/>
                <a:cs typeface="ITC Franklin Gothic"/>
              </a:rPr>
              <a:t>20 </a:t>
            </a:r>
            <a:r>
              <a:rPr sz="900" b="1" spc="-15" dirty="0">
                <a:solidFill>
                  <a:srgbClr val="00ACEE"/>
                </a:solidFill>
                <a:latin typeface="ITC Franklin Gothic"/>
                <a:cs typeface="ITC Franklin Gothic"/>
              </a:rPr>
              <a:t>7338</a:t>
            </a:r>
            <a:r>
              <a:rPr sz="900" b="1" spc="-125" dirty="0">
                <a:solidFill>
                  <a:srgbClr val="00ACEE"/>
                </a:solidFill>
                <a:latin typeface="ITC Franklin Gothic"/>
                <a:cs typeface="ITC Franklin Gothic"/>
              </a:rPr>
              <a:t> </a:t>
            </a:r>
            <a:r>
              <a:rPr sz="900" b="1" spc="-20" dirty="0">
                <a:solidFill>
                  <a:srgbClr val="00ACEE"/>
                </a:solidFill>
                <a:latin typeface="ITC Franklin Gothic"/>
                <a:cs typeface="ITC Franklin Gothic"/>
              </a:rPr>
              <a:t>6150</a:t>
            </a:r>
            <a:endParaRPr sz="900">
              <a:latin typeface="ITC Franklin Gothic"/>
              <a:cs typeface="ITC Franklin Gothic"/>
            </a:endParaRPr>
          </a:p>
        </p:txBody>
      </p:sp>
      <p:sp>
        <p:nvSpPr>
          <p:cNvPr id="42" name="object 42"/>
          <p:cNvSpPr txBox="1">
            <a:spLocks noGrp="1"/>
          </p:cNvSpPr>
          <p:nvPr>
            <p:ph type="ftr" sz="quarter" idx="5"/>
          </p:nvPr>
        </p:nvSpPr>
        <p:spPr>
          <a:prstGeom prst="rect">
            <a:avLst/>
          </a:prstGeom>
        </p:spPr>
        <p:txBody>
          <a:bodyPr vert="horz" wrap="square" lIns="0" tIns="5715" rIns="0" bIns="0" rtlCol="0">
            <a:spAutoFit/>
          </a:bodyPr>
          <a:lstStyle/>
          <a:p>
            <a:pPr marL="12700" marR="5080">
              <a:lnSpc>
                <a:spcPct val="100000"/>
              </a:lnSpc>
              <a:spcBef>
                <a:spcPts val="45"/>
              </a:spcBef>
            </a:pPr>
            <a:r>
              <a:rPr spc="-15" dirty="0"/>
              <a:t>EBRD and </a:t>
            </a:r>
            <a:r>
              <a:rPr spc="-20" dirty="0"/>
              <a:t>UNCITRAL Initiative </a:t>
            </a:r>
            <a:r>
              <a:rPr spc="-10" dirty="0"/>
              <a:t>on </a:t>
            </a:r>
            <a:r>
              <a:rPr spc="-20" dirty="0"/>
              <a:t>Enhancing Public Procurement Regulation  </a:t>
            </a:r>
            <a:r>
              <a:rPr spc="-10" dirty="0"/>
              <a:t>in </a:t>
            </a:r>
            <a:r>
              <a:rPr spc="-15" dirty="0"/>
              <a:t>the CIS </a:t>
            </a:r>
            <a:r>
              <a:rPr spc="-20" dirty="0"/>
              <a:t>Countries </a:t>
            </a:r>
            <a:r>
              <a:rPr spc="-15" dirty="0"/>
              <a:t>and</a:t>
            </a:r>
            <a:r>
              <a:rPr spc="-120" dirty="0"/>
              <a:t> </a:t>
            </a:r>
            <a:r>
              <a:rPr spc="-20" dirty="0"/>
              <a:t>Mongolia</a:t>
            </a:r>
          </a:p>
        </p:txBody>
      </p:sp>
      <p:sp>
        <p:nvSpPr>
          <p:cNvPr id="43" name="object 43"/>
          <p:cNvSpPr txBox="1"/>
          <p:nvPr/>
        </p:nvSpPr>
        <p:spPr>
          <a:xfrm>
            <a:off x="5459299" y="10287661"/>
            <a:ext cx="1830070" cy="206375"/>
          </a:xfrm>
          <a:prstGeom prst="rect">
            <a:avLst/>
          </a:prstGeom>
        </p:spPr>
        <p:txBody>
          <a:bodyPr vert="horz" wrap="square" lIns="0" tIns="2540" rIns="0" bIns="0" rtlCol="0">
            <a:spAutoFit/>
          </a:bodyPr>
          <a:lstStyle/>
          <a:p>
            <a:pPr marL="12700">
              <a:lnSpc>
                <a:spcPct val="100000"/>
              </a:lnSpc>
              <a:spcBef>
                <a:spcPts val="20"/>
              </a:spcBef>
            </a:pPr>
            <a:r>
              <a:rPr sz="1200" b="1" spc="-5" dirty="0">
                <a:solidFill>
                  <a:srgbClr val="FFFFFF"/>
                </a:solidFill>
                <a:latin typeface="ITC Franklin Gothic"/>
                <a:cs typeface="ITC Franklin Gothic"/>
                <a:hlinkClick r:id="rId8"/>
              </a:rPr>
              <a:t>www.ppi-ebrd-uncitral.com</a:t>
            </a:r>
            <a:endParaRPr sz="1200">
              <a:latin typeface="ITC Franklin Gothic"/>
              <a:cs typeface="ITC Franklin Gothic"/>
            </a:endParaRPr>
          </a:p>
        </p:txBody>
      </p:sp>
      <p:sp>
        <p:nvSpPr>
          <p:cNvPr id="36" name="object 36"/>
          <p:cNvSpPr txBox="1"/>
          <p:nvPr/>
        </p:nvSpPr>
        <p:spPr>
          <a:xfrm>
            <a:off x="2480398" y="5531396"/>
            <a:ext cx="2221230" cy="1872614"/>
          </a:xfrm>
          <a:prstGeom prst="rect">
            <a:avLst/>
          </a:prstGeom>
          <a:solidFill>
            <a:srgbClr val="00ACEE"/>
          </a:solidFill>
        </p:spPr>
        <p:txBody>
          <a:bodyPr vert="horz" wrap="square" lIns="0" tIns="66040" rIns="0" bIns="0" rtlCol="0">
            <a:spAutoFit/>
          </a:bodyPr>
          <a:lstStyle/>
          <a:p>
            <a:pPr marL="97790" marR="431165">
              <a:lnSpc>
                <a:spcPct val="101899"/>
              </a:lnSpc>
              <a:spcBef>
                <a:spcPts val="520"/>
              </a:spcBef>
            </a:pPr>
            <a:r>
              <a:rPr sz="900" b="1" spc="-10" dirty="0">
                <a:solidFill>
                  <a:srgbClr val="FFFFFF"/>
                </a:solidFill>
                <a:latin typeface="ITC Franklin Gothic"/>
                <a:cs typeface="ITC Franklin Gothic"/>
              </a:rPr>
              <a:t>What can </a:t>
            </a:r>
            <a:r>
              <a:rPr sz="900" b="1" spc="-5" dirty="0">
                <a:solidFill>
                  <a:srgbClr val="FFFFFF"/>
                </a:solidFill>
                <a:latin typeface="ITC Franklin Gothic"/>
                <a:cs typeface="ITC Franklin Gothic"/>
              </a:rPr>
              <a:t>be </a:t>
            </a:r>
            <a:r>
              <a:rPr sz="900" b="1" spc="-10" dirty="0">
                <a:solidFill>
                  <a:srgbClr val="FFFFFF"/>
                </a:solidFill>
                <a:latin typeface="ITC Franklin Gothic"/>
                <a:cs typeface="ITC Franklin Gothic"/>
              </a:rPr>
              <a:t>achieved </a:t>
            </a:r>
            <a:r>
              <a:rPr sz="900" b="1" spc="-15" dirty="0">
                <a:solidFill>
                  <a:srgbClr val="FFFFFF"/>
                </a:solidFill>
                <a:latin typeface="ITC Franklin Gothic"/>
                <a:cs typeface="ITC Franklin Gothic"/>
              </a:rPr>
              <a:t>by </a:t>
            </a:r>
            <a:r>
              <a:rPr sz="900" b="1" dirty="0">
                <a:solidFill>
                  <a:srgbClr val="FFFFFF"/>
                </a:solidFill>
                <a:latin typeface="ITC Franklin Gothic"/>
                <a:cs typeface="ITC Franklin Gothic"/>
              </a:rPr>
              <a:t>a</a:t>
            </a:r>
            <a:r>
              <a:rPr sz="900" b="1" spc="-150" dirty="0">
                <a:solidFill>
                  <a:srgbClr val="FFFFFF"/>
                </a:solidFill>
                <a:latin typeface="ITC Franklin Gothic"/>
                <a:cs typeface="ITC Franklin Gothic"/>
              </a:rPr>
              <a:t> </a:t>
            </a:r>
            <a:r>
              <a:rPr sz="900" b="1" spc="-10" dirty="0">
                <a:solidFill>
                  <a:srgbClr val="FFFFFF"/>
                </a:solidFill>
                <a:latin typeface="ITC Franklin Gothic"/>
                <a:cs typeface="ITC Franklin Gothic"/>
              </a:rPr>
              <a:t>public  procurement reform including  eProcurement</a:t>
            </a:r>
            <a:r>
              <a:rPr sz="900" b="1" spc="-30" dirty="0">
                <a:solidFill>
                  <a:srgbClr val="FFFFFF"/>
                </a:solidFill>
                <a:latin typeface="ITC Franklin Gothic"/>
                <a:cs typeface="ITC Franklin Gothic"/>
              </a:rPr>
              <a:t> </a:t>
            </a:r>
            <a:r>
              <a:rPr sz="900" b="1" spc="-10" dirty="0">
                <a:solidFill>
                  <a:srgbClr val="FFFFFF"/>
                </a:solidFill>
                <a:latin typeface="ITC Franklin Gothic"/>
                <a:cs typeface="ITC Franklin Gothic"/>
              </a:rPr>
              <a:t>solutions?</a:t>
            </a:r>
            <a:endParaRPr sz="900">
              <a:latin typeface="ITC Franklin Gothic"/>
              <a:cs typeface="ITC Franklin Gothic"/>
            </a:endParaRPr>
          </a:p>
          <a:p>
            <a:pPr marL="212090" indent="-114935">
              <a:lnSpc>
                <a:spcPct val="100000"/>
              </a:lnSpc>
              <a:spcBef>
                <a:spcPts val="300"/>
              </a:spcBef>
              <a:buChar char="•"/>
              <a:tabLst>
                <a:tab pos="212725" algn="l"/>
              </a:tabLst>
            </a:pPr>
            <a:r>
              <a:rPr sz="900" spc="-20" dirty="0">
                <a:solidFill>
                  <a:srgbClr val="FFFFFF"/>
                </a:solidFill>
                <a:latin typeface="Franklin Gothic Book"/>
                <a:cs typeface="Franklin Gothic Book"/>
              </a:rPr>
              <a:t>Greater transparency </a:t>
            </a:r>
            <a:r>
              <a:rPr sz="900" spc="-10" dirty="0">
                <a:solidFill>
                  <a:srgbClr val="FFFFFF"/>
                </a:solidFill>
                <a:latin typeface="Franklin Gothic Book"/>
                <a:cs typeface="Franklin Gothic Book"/>
              </a:rPr>
              <a:t>at </a:t>
            </a:r>
            <a:r>
              <a:rPr sz="900" spc="-25" dirty="0">
                <a:solidFill>
                  <a:srgbClr val="FFFFFF"/>
                </a:solidFill>
                <a:latin typeface="Franklin Gothic Book"/>
                <a:cs typeface="Franklin Gothic Book"/>
              </a:rPr>
              <a:t>lower</a:t>
            </a:r>
            <a:r>
              <a:rPr sz="900" spc="-120" dirty="0">
                <a:solidFill>
                  <a:srgbClr val="FFFFFF"/>
                </a:solidFill>
                <a:latin typeface="Franklin Gothic Book"/>
                <a:cs typeface="Franklin Gothic Book"/>
              </a:rPr>
              <a:t> </a:t>
            </a:r>
            <a:r>
              <a:rPr sz="900" spc="-20" dirty="0">
                <a:solidFill>
                  <a:srgbClr val="FFFFFF"/>
                </a:solidFill>
                <a:latin typeface="Franklin Gothic Book"/>
                <a:cs typeface="Franklin Gothic Book"/>
              </a:rPr>
              <a:t>cost</a:t>
            </a:r>
            <a:endParaRPr sz="900">
              <a:latin typeface="Franklin Gothic Book"/>
              <a:cs typeface="Franklin Gothic Book"/>
            </a:endParaRPr>
          </a:p>
          <a:p>
            <a:pPr marL="212090" marR="140335" indent="-114300">
              <a:lnSpc>
                <a:spcPct val="101899"/>
              </a:lnSpc>
              <a:spcBef>
                <a:spcPts val="285"/>
              </a:spcBef>
              <a:buChar char="•"/>
              <a:tabLst>
                <a:tab pos="212725" algn="l"/>
              </a:tabLst>
            </a:pPr>
            <a:r>
              <a:rPr sz="900" spc="-40" dirty="0">
                <a:solidFill>
                  <a:srgbClr val="FFFFFF"/>
                </a:solidFill>
                <a:latin typeface="Franklin Gothic Book"/>
                <a:cs typeface="Franklin Gothic Book"/>
              </a:rPr>
              <a:t>Better accountability by </a:t>
            </a:r>
            <a:r>
              <a:rPr sz="900" spc="-45" dirty="0">
                <a:solidFill>
                  <a:srgbClr val="FFFFFF"/>
                </a:solidFill>
                <a:latin typeface="Franklin Gothic Book"/>
                <a:cs typeface="Franklin Gothic Book"/>
              </a:rPr>
              <a:t>improving  procurement process </a:t>
            </a:r>
            <a:r>
              <a:rPr sz="900" spc="-40" dirty="0">
                <a:solidFill>
                  <a:srgbClr val="FFFFFF"/>
                </a:solidFill>
                <a:latin typeface="Franklin Gothic Book"/>
                <a:cs typeface="Franklin Gothic Book"/>
              </a:rPr>
              <a:t>and</a:t>
            </a:r>
            <a:r>
              <a:rPr sz="900" spc="-30" dirty="0">
                <a:solidFill>
                  <a:srgbClr val="FFFFFF"/>
                </a:solidFill>
                <a:latin typeface="Franklin Gothic Book"/>
                <a:cs typeface="Franklin Gothic Book"/>
              </a:rPr>
              <a:t> </a:t>
            </a:r>
            <a:r>
              <a:rPr sz="900" spc="-45" dirty="0">
                <a:solidFill>
                  <a:srgbClr val="FFFFFF"/>
                </a:solidFill>
                <a:latin typeface="Franklin Gothic Book"/>
                <a:cs typeface="Franklin Gothic Book"/>
              </a:rPr>
              <a:t>decision-making</a:t>
            </a:r>
            <a:endParaRPr sz="900">
              <a:latin typeface="Franklin Gothic Book"/>
              <a:cs typeface="Franklin Gothic Book"/>
            </a:endParaRPr>
          </a:p>
          <a:p>
            <a:pPr marL="212090" marR="231140" indent="-114300">
              <a:lnSpc>
                <a:spcPct val="101899"/>
              </a:lnSpc>
              <a:spcBef>
                <a:spcPts val="284"/>
              </a:spcBef>
              <a:buChar char="•"/>
              <a:tabLst>
                <a:tab pos="212725" algn="l"/>
              </a:tabLst>
            </a:pPr>
            <a:r>
              <a:rPr sz="900" spc="-20" dirty="0">
                <a:solidFill>
                  <a:srgbClr val="FFFFFF"/>
                </a:solidFill>
                <a:latin typeface="Franklin Gothic Book"/>
                <a:cs typeface="Franklin Gothic Book"/>
              </a:rPr>
              <a:t>Standardization</a:t>
            </a:r>
            <a:r>
              <a:rPr sz="900" spc="-60" dirty="0">
                <a:solidFill>
                  <a:srgbClr val="FFFFFF"/>
                </a:solidFill>
                <a:latin typeface="Franklin Gothic Book"/>
                <a:cs typeface="Franklin Gothic Book"/>
              </a:rPr>
              <a:t> </a:t>
            </a:r>
            <a:r>
              <a:rPr sz="900" spc="-15" dirty="0">
                <a:solidFill>
                  <a:srgbClr val="FFFFFF"/>
                </a:solidFill>
                <a:latin typeface="Franklin Gothic Book"/>
                <a:cs typeface="Franklin Gothic Book"/>
              </a:rPr>
              <a:t>and</a:t>
            </a:r>
            <a:r>
              <a:rPr sz="900" spc="-60" dirty="0">
                <a:solidFill>
                  <a:srgbClr val="FFFFFF"/>
                </a:solidFill>
                <a:latin typeface="Franklin Gothic Book"/>
                <a:cs typeface="Franklin Gothic Book"/>
              </a:rPr>
              <a:t> </a:t>
            </a:r>
            <a:r>
              <a:rPr sz="900" spc="-20" dirty="0">
                <a:solidFill>
                  <a:srgbClr val="FFFFFF"/>
                </a:solidFill>
                <a:latin typeface="Franklin Gothic Book"/>
                <a:cs typeface="Franklin Gothic Book"/>
              </a:rPr>
              <a:t>uniformity</a:t>
            </a:r>
            <a:r>
              <a:rPr sz="900" spc="-60" dirty="0">
                <a:solidFill>
                  <a:srgbClr val="FFFFFF"/>
                </a:solidFill>
                <a:latin typeface="Franklin Gothic Book"/>
                <a:cs typeface="Franklin Gothic Book"/>
              </a:rPr>
              <a:t> </a:t>
            </a:r>
            <a:r>
              <a:rPr sz="900" spc="-10" dirty="0">
                <a:solidFill>
                  <a:srgbClr val="FFFFFF"/>
                </a:solidFill>
                <a:latin typeface="Franklin Gothic Book"/>
                <a:cs typeface="Franklin Gothic Book"/>
              </a:rPr>
              <a:t>of</a:t>
            </a:r>
            <a:r>
              <a:rPr sz="900" spc="-60" dirty="0">
                <a:solidFill>
                  <a:srgbClr val="FFFFFF"/>
                </a:solidFill>
                <a:latin typeface="Franklin Gothic Book"/>
                <a:cs typeface="Franklin Gothic Book"/>
              </a:rPr>
              <a:t> </a:t>
            </a:r>
            <a:r>
              <a:rPr sz="900" spc="-20" dirty="0">
                <a:solidFill>
                  <a:srgbClr val="FFFFFF"/>
                </a:solidFill>
                <a:latin typeface="Franklin Gothic Book"/>
                <a:cs typeface="Franklin Gothic Book"/>
              </a:rPr>
              <a:t>local  procurement</a:t>
            </a:r>
            <a:r>
              <a:rPr sz="900" spc="-45" dirty="0">
                <a:solidFill>
                  <a:srgbClr val="FFFFFF"/>
                </a:solidFill>
                <a:latin typeface="Franklin Gothic Book"/>
                <a:cs typeface="Franklin Gothic Book"/>
              </a:rPr>
              <a:t> </a:t>
            </a:r>
            <a:r>
              <a:rPr sz="900" spc="-20" dirty="0">
                <a:solidFill>
                  <a:srgbClr val="FFFFFF"/>
                </a:solidFill>
                <a:latin typeface="Franklin Gothic Book"/>
                <a:cs typeface="Franklin Gothic Book"/>
              </a:rPr>
              <a:t>practice</a:t>
            </a:r>
            <a:endParaRPr sz="900">
              <a:latin typeface="Franklin Gothic Book"/>
              <a:cs typeface="Franklin Gothic Book"/>
            </a:endParaRPr>
          </a:p>
          <a:p>
            <a:pPr marL="212090" marR="116839" indent="-114300">
              <a:lnSpc>
                <a:spcPct val="101899"/>
              </a:lnSpc>
              <a:spcBef>
                <a:spcPts val="280"/>
              </a:spcBef>
              <a:buChar char="•"/>
              <a:tabLst>
                <a:tab pos="212725" algn="l"/>
              </a:tabLst>
            </a:pPr>
            <a:r>
              <a:rPr sz="900" spc="-20" dirty="0">
                <a:solidFill>
                  <a:srgbClr val="FFFFFF"/>
                </a:solidFill>
                <a:latin typeface="Franklin Gothic Book"/>
                <a:cs typeface="Franklin Gothic Book"/>
              </a:rPr>
              <a:t>Better</a:t>
            </a:r>
            <a:r>
              <a:rPr sz="900" spc="-55" dirty="0">
                <a:solidFill>
                  <a:srgbClr val="FFFFFF"/>
                </a:solidFill>
                <a:latin typeface="Franklin Gothic Book"/>
                <a:cs typeface="Franklin Gothic Book"/>
              </a:rPr>
              <a:t> </a:t>
            </a:r>
            <a:r>
              <a:rPr sz="900" spc="-20" dirty="0">
                <a:solidFill>
                  <a:srgbClr val="FFFFFF"/>
                </a:solidFill>
                <a:latin typeface="Franklin Gothic Book"/>
                <a:cs typeface="Franklin Gothic Book"/>
              </a:rPr>
              <a:t>monitoring</a:t>
            </a:r>
            <a:r>
              <a:rPr sz="900" spc="-55" dirty="0">
                <a:solidFill>
                  <a:srgbClr val="FFFFFF"/>
                </a:solidFill>
                <a:latin typeface="Franklin Gothic Book"/>
                <a:cs typeface="Franklin Gothic Book"/>
              </a:rPr>
              <a:t> </a:t>
            </a:r>
            <a:r>
              <a:rPr sz="900" spc="-15" dirty="0">
                <a:solidFill>
                  <a:srgbClr val="FFFFFF"/>
                </a:solidFill>
                <a:latin typeface="Franklin Gothic Book"/>
                <a:cs typeface="Franklin Gothic Book"/>
              </a:rPr>
              <a:t>with</a:t>
            </a:r>
            <a:r>
              <a:rPr sz="900" spc="-55" dirty="0">
                <a:solidFill>
                  <a:srgbClr val="FFFFFF"/>
                </a:solidFill>
                <a:latin typeface="Franklin Gothic Book"/>
                <a:cs typeface="Franklin Gothic Book"/>
              </a:rPr>
              <a:t> </a:t>
            </a:r>
            <a:r>
              <a:rPr sz="900" spc="-15" dirty="0">
                <a:solidFill>
                  <a:srgbClr val="FFFFFF"/>
                </a:solidFill>
                <a:latin typeface="Franklin Gothic Book"/>
                <a:cs typeface="Franklin Gothic Book"/>
              </a:rPr>
              <a:t>easy</a:t>
            </a:r>
            <a:r>
              <a:rPr sz="900" spc="-50" dirty="0">
                <a:solidFill>
                  <a:srgbClr val="FFFFFF"/>
                </a:solidFill>
                <a:latin typeface="Franklin Gothic Book"/>
                <a:cs typeface="Franklin Gothic Book"/>
              </a:rPr>
              <a:t> </a:t>
            </a:r>
            <a:r>
              <a:rPr sz="900" spc="-20" dirty="0">
                <a:solidFill>
                  <a:srgbClr val="FFFFFF"/>
                </a:solidFill>
                <a:latin typeface="Franklin Gothic Book"/>
                <a:cs typeface="Franklin Gothic Book"/>
              </a:rPr>
              <a:t>direct</a:t>
            </a:r>
            <a:r>
              <a:rPr sz="900" spc="-55" dirty="0">
                <a:solidFill>
                  <a:srgbClr val="FFFFFF"/>
                </a:solidFill>
                <a:latin typeface="Franklin Gothic Book"/>
                <a:cs typeface="Franklin Gothic Book"/>
              </a:rPr>
              <a:t> </a:t>
            </a:r>
            <a:r>
              <a:rPr sz="900" spc="-20" dirty="0">
                <a:solidFill>
                  <a:srgbClr val="FFFFFF"/>
                </a:solidFill>
                <a:latin typeface="Franklin Gothic Book"/>
                <a:cs typeface="Franklin Gothic Book"/>
              </a:rPr>
              <a:t>access  to procurement records </a:t>
            </a:r>
            <a:r>
              <a:rPr sz="900" spc="-15" dirty="0">
                <a:solidFill>
                  <a:srgbClr val="FFFFFF"/>
                </a:solidFill>
                <a:latin typeface="Franklin Gothic Book"/>
                <a:cs typeface="Franklin Gothic Book"/>
              </a:rPr>
              <a:t>and data </a:t>
            </a:r>
            <a:r>
              <a:rPr sz="900" spc="-20" dirty="0">
                <a:solidFill>
                  <a:srgbClr val="FFFFFF"/>
                </a:solidFill>
                <a:latin typeface="Franklin Gothic Book"/>
                <a:cs typeface="Franklin Gothic Book"/>
              </a:rPr>
              <a:t>on  public contracts</a:t>
            </a:r>
            <a:r>
              <a:rPr sz="900" spc="-65" dirty="0">
                <a:solidFill>
                  <a:srgbClr val="FFFFFF"/>
                </a:solidFill>
                <a:latin typeface="Franklin Gothic Book"/>
                <a:cs typeface="Franklin Gothic Book"/>
              </a:rPr>
              <a:t> </a:t>
            </a:r>
            <a:r>
              <a:rPr sz="900" spc="-20" dirty="0">
                <a:solidFill>
                  <a:srgbClr val="FFFFFF"/>
                </a:solidFill>
                <a:latin typeface="Franklin Gothic Book"/>
                <a:cs typeface="Franklin Gothic Book"/>
              </a:rPr>
              <a:t>performance.</a:t>
            </a:r>
            <a:endParaRPr sz="900">
              <a:latin typeface="Franklin Gothic Book"/>
              <a:cs typeface="Franklin Gothic Book"/>
            </a:endParaRPr>
          </a:p>
        </p:txBody>
      </p:sp>
      <p:sp>
        <p:nvSpPr>
          <p:cNvPr id="37" name="object 37"/>
          <p:cNvSpPr txBox="1"/>
          <p:nvPr/>
        </p:nvSpPr>
        <p:spPr>
          <a:xfrm>
            <a:off x="2467700" y="7452903"/>
            <a:ext cx="2195195" cy="2051050"/>
          </a:xfrm>
          <a:prstGeom prst="rect">
            <a:avLst/>
          </a:prstGeom>
        </p:spPr>
        <p:txBody>
          <a:bodyPr vert="horz" wrap="square" lIns="0" tIns="10160" rIns="0" bIns="0" rtlCol="0">
            <a:spAutoFit/>
          </a:bodyPr>
          <a:lstStyle/>
          <a:p>
            <a:pPr marL="12700" marR="5080">
              <a:lnSpc>
                <a:spcPct val="101899"/>
              </a:lnSpc>
              <a:spcBef>
                <a:spcPts val="80"/>
              </a:spcBef>
            </a:pPr>
            <a:r>
              <a:rPr sz="900" spc="-20" dirty="0">
                <a:solidFill>
                  <a:srgbClr val="231F20"/>
                </a:solidFill>
                <a:latin typeface="Franklin Gothic Book"/>
                <a:cs typeface="Franklin Gothic Book"/>
              </a:rPr>
              <a:t>Under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Model Law there </a:t>
            </a:r>
            <a:r>
              <a:rPr sz="900" spc="-10" dirty="0">
                <a:solidFill>
                  <a:srgbClr val="231F20"/>
                </a:solidFill>
                <a:latin typeface="Franklin Gothic Book"/>
                <a:cs typeface="Franklin Gothic Book"/>
              </a:rPr>
              <a:t>is no </a:t>
            </a:r>
            <a:r>
              <a:rPr sz="900" spc="-20" dirty="0">
                <a:solidFill>
                  <a:srgbClr val="231F20"/>
                </a:solidFill>
                <a:latin typeface="Franklin Gothic Book"/>
                <a:cs typeface="Franklin Gothic Book"/>
              </a:rPr>
              <a:t>distinction  between </a:t>
            </a:r>
            <a:r>
              <a:rPr sz="900" spc="-25" dirty="0">
                <a:solidFill>
                  <a:srgbClr val="231F20"/>
                </a:solidFill>
                <a:latin typeface="Franklin Gothic Book"/>
                <a:cs typeface="Franklin Gothic Book"/>
              </a:rPr>
              <a:t>paper-based </a:t>
            </a:r>
            <a:r>
              <a:rPr sz="900" spc="-10" dirty="0">
                <a:solidFill>
                  <a:srgbClr val="231F20"/>
                </a:solidFill>
                <a:latin typeface="Franklin Gothic Book"/>
                <a:cs typeface="Franklin Gothic Book"/>
              </a:rPr>
              <a:t>or </a:t>
            </a:r>
            <a:r>
              <a:rPr sz="900" spc="-25" dirty="0">
                <a:solidFill>
                  <a:srgbClr val="231F20"/>
                </a:solidFill>
                <a:latin typeface="Franklin Gothic Book"/>
                <a:cs typeface="Franklin Gothic Book"/>
              </a:rPr>
              <a:t>electronically  </a:t>
            </a:r>
            <a:r>
              <a:rPr sz="900" spc="-20" dirty="0">
                <a:solidFill>
                  <a:srgbClr val="231F20"/>
                </a:solidFill>
                <a:latin typeface="Franklin Gothic Book"/>
                <a:cs typeface="Franklin Gothic Book"/>
              </a:rPr>
              <a:t>conducted procurement. </a:t>
            </a:r>
            <a:r>
              <a:rPr sz="900" spc="-10" dirty="0">
                <a:solidFill>
                  <a:srgbClr val="231F20"/>
                </a:solidFill>
                <a:latin typeface="Franklin Gothic Book"/>
                <a:cs typeface="Franklin Gothic Book"/>
              </a:rPr>
              <a:t>If </a:t>
            </a:r>
            <a:r>
              <a:rPr sz="900" spc="-25" dirty="0">
                <a:solidFill>
                  <a:srgbClr val="231F20"/>
                </a:solidFill>
                <a:latin typeface="Franklin Gothic Book"/>
                <a:cs typeface="Franklin Gothic Book"/>
              </a:rPr>
              <a:t>eProcurement  </a:t>
            </a:r>
            <a:r>
              <a:rPr sz="900" spc="-20" dirty="0">
                <a:solidFill>
                  <a:srgbClr val="231F20"/>
                </a:solidFill>
                <a:latin typeface="Franklin Gothic Book"/>
                <a:cs typeface="Franklin Gothic Book"/>
              </a:rPr>
              <a:t>solutions </a:t>
            </a:r>
            <a:r>
              <a:rPr sz="900" spc="-15" dirty="0">
                <a:solidFill>
                  <a:srgbClr val="231F20"/>
                </a:solidFill>
                <a:latin typeface="Franklin Gothic Book"/>
                <a:cs typeface="Franklin Gothic Book"/>
              </a:rPr>
              <a:t>are </a:t>
            </a:r>
            <a:r>
              <a:rPr sz="900" spc="-25" dirty="0">
                <a:solidFill>
                  <a:srgbClr val="231F20"/>
                </a:solidFill>
                <a:latin typeface="Franklin Gothic Book"/>
                <a:cs typeface="Franklin Gothic Book"/>
              </a:rPr>
              <a:t>implemented </a:t>
            </a:r>
            <a:r>
              <a:rPr sz="900" spc="-10" dirty="0">
                <a:solidFill>
                  <a:srgbClr val="231F20"/>
                </a:solidFill>
                <a:latin typeface="Franklin Gothic Book"/>
                <a:cs typeface="Franklin Gothic Book"/>
              </a:rPr>
              <a:t>in </a:t>
            </a:r>
            <a:r>
              <a:rPr sz="900" spc="-20" dirty="0">
                <a:solidFill>
                  <a:srgbClr val="231F20"/>
                </a:solidFill>
                <a:latin typeface="Franklin Gothic Book"/>
                <a:cs typeface="Franklin Gothic Book"/>
              </a:rPr>
              <a:t>national  legislation,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Model Law highlights </a:t>
            </a:r>
            <a:r>
              <a:rPr sz="900" spc="-15" dirty="0">
                <a:solidFill>
                  <a:srgbClr val="231F20"/>
                </a:solidFill>
                <a:latin typeface="Franklin Gothic Book"/>
                <a:cs typeface="Franklin Gothic Book"/>
              </a:rPr>
              <a:t>the need  </a:t>
            </a:r>
            <a:r>
              <a:rPr sz="900" spc="-20" dirty="0">
                <a:solidFill>
                  <a:srgbClr val="231F20"/>
                </a:solidFill>
                <a:latin typeface="Franklin Gothic Book"/>
                <a:cs typeface="Franklin Gothic Book"/>
              </a:rPr>
              <a:t>to ensure effective </a:t>
            </a:r>
            <a:r>
              <a:rPr sz="900" spc="-25" dirty="0">
                <a:solidFill>
                  <a:srgbClr val="231F20"/>
                </a:solidFill>
                <a:latin typeface="Franklin Gothic Book"/>
                <a:cs typeface="Franklin Gothic Book"/>
              </a:rPr>
              <a:t>market </a:t>
            </a:r>
            <a:r>
              <a:rPr sz="900" spc="-20" dirty="0">
                <a:solidFill>
                  <a:srgbClr val="231F20"/>
                </a:solidFill>
                <a:latin typeface="Franklin Gothic Book"/>
                <a:cs typeface="Franklin Gothic Book"/>
              </a:rPr>
              <a:t>access for</a:t>
            </a:r>
            <a:r>
              <a:rPr sz="900" spc="-160" dirty="0">
                <a:solidFill>
                  <a:srgbClr val="231F20"/>
                </a:solidFill>
                <a:latin typeface="Franklin Gothic Book"/>
                <a:cs typeface="Franklin Gothic Book"/>
              </a:rPr>
              <a:t> </a:t>
            </a:r>
            <a:r>
              <a:rPr sz="900" spc="-20" dirty="0">
                <a:solidFill>
                  <a:srgbClr val="231F20"/>
                </a:solidFill>
                <a:latin typeface="Franklin Gothic Book"/>
                <a:cs typeface="Franklin Gothic Book"/>
              </a:rPr>
              <a:t>suppliers.  </a:t>
            </a:r>
            <a:r>
              <a:rPr sz="900" spc="-10" dirty="0">
                <a:solidFill>
                  <a:srgbClr val="231F20"/>
                </a:solidFill>
                <a:latin typeface="Franklin Gothic Book"/>
                <a:cs typeface="Franklin Gothic Book"/>
              </a:rPr>
              <a:t>It </a:t>
            </a:r>
            <a:r>
              <a:rPr sz="900" spc="-20" dirty="0">
                <a:solidFill>
                  <a:srgbClr val="231F20"/>
                </a:solidFill>
                <a:latin typeface="Franklin Gothic Book"/>
                <a:cs typeface="Franklin Gothic Book"/>
              </a:rPr>
              <a:t>allows for electronic submission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tenders in  </a:t>
            </a:r>
            <a:r>
              <a:rPr sz="900" spc="-10" dirty="0">
                <a:solidFill>
                  <a:srgbClr val="231F20"/>
                </a:solidFill>
                <a:latin typeface="Franklin Gothic Book"/>
                <a:cs typeface="Franklin Gothic Book"/>
              </a:rPr>
              <a:t>an </a:t>
            </a:r>
            <a:r>
              <a:rPr sz="900" spc="-25" dirty="0">
                <a:solidFill>
                  <a:srgbClr val="231F20"/>
                </a:solidFill>
                <a:latin typeface="Franklin Gothic Book"/>
                <a:cs typeface="Franklin Gothic Book"/>
              </a:rPr>
              <a:t>environment </a:t>
            </a:r>
            <a:r>
              <a:rPr sz="900" spc="-15" dirty="0">
                <a:solidFill>
                  <a:srgbClr val="231F20"/>
                </a:solidFill>
                <a:latin typeface="Franklin Gothic Book"/>
                <a:cs typeface="Franklin Gothic Book"/>
              </a:rPr>
              <a:t>that </a:t>
            </a:r>
            <a:r>
              <a:rPr sz="900" spc="-25" dirty="0">
                <a:solidFill>
                  <a:srgbClr val="231F20"/>
                </a:solidFill>
                <a:latin typeface="Franklin Gothic Book"/>
                <a:cs typeface="Franklin Gothic Book"/>
              </a:rPr>
              <a:t>reflects </a:t>
            </a:r>
            <a:r>
              <a:rPr sz="900" spc="-20" dirty="0">
                <a:solidFill>
                  <a:srgbClr val="231F20"/>
                </a:solidFill>
                <a:latin typeface="Franklin Gothic Book"/>
                <a:cs typeface="Franklin Gothic Book"/>
              </a:rPr>
              <a:t>traditionally high  transparency</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safeguards.</a:t>
            </a:r>
            <a:endParaRPr sz="900" dirty="0">
              <a:latin typeface="Franklin Gothic Book"/>
              <a:cs typeface="Franklin Gothic Book"/>
            </a:endParaRPr>
          </a:p>
          <a:p>
            <a:pPr marL="12700" marR="179070">
              <a:lnSpc>
                <a:spcPct val="101899"/>
              </a:lnSpc>
              <a:spcBef>
                <a:spcPts val="565"/>
              </a:spcBef>
            </a:pP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Model Law proposes </a:t>
            </a:r>
            <a:r>
              <a:rPr sz="900" dirty="0">
                <a:solidFill>
                  <a:srgbClr val="231F20"/>
                </a:solidFill>
                <a:latin typeface="Franklin Gothic Book"/>
                <a:cs typeface="Franklin Gothic Book"/>
              </a:rPr>
              <a:t>a </a:t>
            </a:r>
            <a:r>
              <a:rPr sz="900" spc="-20" dirty="0">
                <a:solidFill>
                  <a:srgbClr val="231F20"/>
                </a:solidFill>
                <a:latin typeface="Franklin Gothic Book"/>
                <a:cs typeface="Franklin Gothic Book"/>
              </a:rPr>
              <a:t>ready-to-adopt  </a:t>
            </a:r>
            <a:r>
              <a:rPr sz="900" spc="-25" dirty="0">
                <a:solidFill>
                  <a:srgbClr val="231F20"/>
                </a:solidFill>
                <a:latin typeface="Franklin Gothic Book"/>
                <a:cs typeface="Franklin Gothic Book"/>
              </a:rPr>
              <a:t>template </a:t>
            </a:r>
            <a:r>
              <a:rPr sz="900" spc="-20" dirty="0">
                <a:solidFill>
                  <a:srgbClr val="231F20"/>
                </a:solidFill>
                <a:latin typeface="Franklin Gothic Book"/>
                <a:cs typeface="Franklin Gothic Book"/>
              </a:rPr>
              <a:t>legal </a:t>
            </a:r>
            <a:r>
              <a:rPr sz="900" spc="-25" dirty="0">
                <a:solidFill>
                  <a:srgbClr val="231F20"/>
                </a:solidFill>
                <a:latin typeface="Franklin Gothic Book"/>
                <a:cs typeface="Franklin Gothic Book"/>
              </a:rPr>
              <a:t>framework </a:t>
            </a:r>
            <a:r>
              <a:rPr sz="900" spc="-20" dirty="0">
                <a:solidFill>
                  <a:srgbClr val="231F20"/>
                </a:solidFill>
                <a:latin typeface="Franklin Gothic Book"/>
                <a:cs typeface="Franklin Gothic Book"/>
              </a:rPr>
              <a:t>for </a:t>
            </a:r>
            <a:r>
              <a:rPr sz="900" spc="-25" dirty="0">
                <a:solidFill>
                  <a:srgbClr val="231F20"/>
                </a:solidFill>
                <a:latin typeface="Franklin Gothic Book"/>
                <a:cs typeface="Franklin Gothic Book"/>
              </a:rPr>
              <a:t>eProcurement  </a:t>
            </a:r>
            <a:r>
              <a:rPr sz="900" spc="-20" dirty="0">
                <a:solidFill>
                  <a:srgbClr val="231F20"/>
                </a:solidFill>
                <a:latin typeface="Franklin Gothic Book"/>
                <a:cs typeface="Franklin Gothic Book"/>
              </a:rPr>
              <a:t>solution </a:t>
            </a:r>
            <a:r>
              <a:rPr sz="900" spc="-10" dirty="0">
                <a:solidFill>
                  <a:srgbClr val="231F20"/>
                </a:solidFill>
                <a:latin typeface="Franklin Gothic Book"/>
                <a:cs typeface="Franklin Gothic Book"/>
              </a:rPr>
              <a:t>in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public</a:t>
            </a:r>
            <a:r>
              <a:rPr sz="900" spc="-120" dirty="0">
                <a:solidFill>
                  <a:srgbClr val="231F20"/>
                </a:solidFill>
                <a:latin typeface="Franklin Gothic Book"/>
                <a:cs typeface="Franklin Gothic Book"/>
              </a:rPr>
              <a:t> </a:t>
            </a:r>
            <a:r>
              <a:rPr sz="900" spc="-25" dirty="0">
                <a:solidFill>
                  <a:srgbClr val="231F20"/>
                </a:solidFill>
                <a:latin typeface="Franklin Gothic Book"/>
                <a:cs typeface="Franklin Gothic Book"/>
              </a:rPr>
              <a:t>procurement:</a:t>
            </a:r>
            <a:endParaRPr sz="900" dirty="0">
              <a:latin typeface="Franklin Gothic Book"/>
              <a:cs typeface="Franklin Gothic Book"/>
            </a:endParaRPr>
          </a:p>
          <a:p>
            <a:pPr marL="12700" marR="284480">
              <a:lnSpc>
                <a:spcPct val="101899"/>
              </a:lnSpc>
            </a:pPr>
            <a:r>
              <a:rPr sz="900" b="1" spc="-20" dirty="0">
                <a:solidFill>
                  <a:srgbClr val="231F20"/>
                </a:solidFill>
                <a:latin typeface="ITC Franklin Gothic"/>
                <a:cs typeface="ITC Franklin Gothic"/>
              </a:rPr>
              <a:t>e-communication, e-notices,</a:t>
            </a:r>
            <a:r>
              <a:rPr sz="900" b="1" spc="-190" dirty="0">
                <a:solidFill>
                  <a:srgbClr val="231F20"/>
                </a:solidFill>
                <a:latin typeface="ITC Franklin Gothic"/>
                <a:cs typeface="ITC Franklin Gothic"/>
              </a:rPr>
              <a:t> </a:t>
            </a:r>
            <a:r>
              <a:rPr sz="900" b="1" spc="-20" dirty="0">
                <a:solidFill>
                  <a:srgbClr val="231F20"/>
                </a:solidFill>
                <a:latin typeface="ITC Franklin Gothic"/>
                <a:cs typeface="ITC Franklin Gothic"/>
              </a:rPr>
              <a:t>e-tenders, </a:t>
            </a:r>
            <a:br>
              <a:rPr lang="en-GB" sz="900" b="1" spc="-20" dirty="0">
                <a:solidFill>
                  <a:srgbClr val="231F20"/>
                </a:solidFill>
                <a:latin typeface="ITC Franklin Gothic"/>
                <a:cs typeface="ITC Franklin Gothic"/>
              </a:rPr>
            </a:br>
            <a:r>
              <a:rPr sz="900" b="1" spc="-20" dirty="0">
                <a:solidFill>
                  <a:srgbClr val="231F20"/>
                </a:solidFill>
                <a:latin typeface="ITC Franklin Gothic"/>
                <a:cs typeface="ITC Franklin Gothic"/>
              </a:rPr>
              <a:t>e-auctions, </a:t>
            </a:r>
            <a:r>
              <a:rPr sz="900" b="1" spc="-15" dirty="0">
                <a:solidFill>
                  <a:srgbClr val="231F20"/>
                </a:solidFill>
                <a:latin typeface="ITC Franklin Gothic"/>
                <a:cs typeface="ITC Franklin Gothic"/>
              </a:rPr>
              <a:t>and</a:t>
            </a:r>
            <a:r>
              <a:rPr sz="900" b="1" spc="-114" dirty="0">
                <a:solidFill>
                  <a:srgbClr val="231F20"/>
                </a:solidFill>
                <a:latin typeface="ITC Franklin Gothic"/>
                <a:cs typeface="ITC Franklin Gothic"/>
              </a:rPr>
              <a:t> </a:t>
            </a:r>
            <a:r>
              <a:rPr sz="900" b="1" spc="-20" dirty="0">
                <a:solidFill>
                  <a:srgbClr val="231F20"/>
                </a:solidFill>
                <a:latin typeface="ITC Franklin Gothic"/>
                <a:cs typeface="ITC Franklin Gothic"/>
              </a:rPr>
              <a:t>e-records.</a:t>
            </a:r>
            <a:endParaRPr sz="900" dirty="0">
              <a:latin typeface="ITC Franklin Gothic"/>
              <a:cs typeface="ITC Franklin Gothic"/>
            </a:endParaRPr>
          </a:p>
        </p:txBody>
      </p:sp>
      <p:sp>
        <p:nvSpPr>
          <p:cNvPr id="39" name="object 39"/>
          <p:cNvSpPr txBox="1"/>
          <p:nvPr/>
        </p:nvSpPr>
        <p:spPr>
          <a:xfrm>
            <a:off x="5007597" y="2146366"/>
            <a:ext cx="1189355" cy="497205"/>
          </a:xfrm>
          <a:prstGeom prst="rect">
            <a:avLst/>
          </a:prstGeom>
        </p:spPr>
        <p:txBody>
          <a:bodyPr vert="horz" wrap="square" lIns="0" tIns="12065" rIns="0" bIns="0" rtlCol="0">
            <a:spAutoFit/>
          </a:bodyPr>
          <a:lstStyle/>
          <a:p>
            <a:pPr marL="273050" indent="-260350">
              <a:lnSpc>
                <a:spcPct val="100000"/>
              </a:lnSpc>
              <a:spcBef>
                <a:spcPts val="95"/>
              </a:spcBef>
            </a:pPr>
            <a:r>
              <a:rPr sz="3100" b="1" spc="-5" dirty="0">
                <a:solidFill>
                  <a:srgbClr val="2A2A86"/>
                </a:solidFill>
                <a:latin typeface="ITC Franklin Gothic"/>
                <a:cs typeface="ITC Franklin Gothic"/>
              </a:rPr>
              <a:t>2</a:t>
            </a:r>
            <a:r>
              <a:rPr sz="3100" b="1" spc="-720" dirty="0">
                <a:solidFill>
                  <a:srgbClr val="2A2A86"/>
                </a:solidFill>
                <a:latin typeface="ITC Franklin Gothic"/>
                <a:cs typeface="ITC Franklin Gothic"/>
              </a:rPr>
              <a:t> </a:t>
            </a:r>
            <a:endParaRPr sz="1200" dirty="0">
              <a:latin typeface="ITC Franklin Gothic"/>
              <a:cs typeface="ITC Franklin Gothic"/>
            </a:endParaRPr>
          </a:p>
        </p:txBody>
      </p:sp>
      <p:sp>
        <p:nvSpPr>
          <p:cNvPr id="40" name="object 40"/>
          <p:cNvSpPr txBox="1"/>
          <p:nvPr/>
        </p:nvSpPr>
        <p:spPr>
          <a:xfrm>
            <a:off x="5014595" y="2185757"/>
            <a:ext cx="2103755" cy="3337773"/>
          </a:xfrm>
          <a:prstGeom prst="rect">
            <a:avLst/>
          </a:prstGeom>
        </p:spPr>
        <p:txBody>
          <a:bodyPr vert="horz" wrap="square" lIns="0" tIns="33020" rIns="0" bIns="0" rtlCol="0">
            <a:spAutoFit/>
          </a:bodyPr>
          <a:lstStyle/>
          <a:p>
            <a:pPr marL="273050" marR="70485">
              <a:lnSpc>
                <a:spcPct val="101899"/>
              </a:lnSpc>
              <a:spcBef>
                <a:spcPts val="484"/>
              </a:spcBef>
            </a:pPr>
            <a:r>
              <a:rPr lang="en-GB" sz="1200" b="1" spc="-25" dirty="0">
                <a:solidFill>
                  <a:srgbClr val="00ACEE"/>
                </a:solidFill>
                <a:latin typeface="ITC Franklin Gothic"/>
                <a:cs typeface="ITC Franklin Gothic"/>
              </a:rPr>
              <a:t>MODERN</a:t>
            </a:r>
            <a:r>
              <a:rPr lang="en-GB" sz="1200" b="1" spc="-135" dirty="0">
                <a:solidFill>
                  <a:srgbClr val="00ACEE"/>
                </a:solidFill>
                <a:latin typeface="ITC Franklin Gothic"/>
                <a:cs typeface="ITC Franklin Gothic"/>
              </a:rPr>
              <a:t> </a:t>
            </a:r>
            <a:r>
              <a:rPr lang="en-GB" sz="1200" b="1" spc="-30" dirty="0">
                <a:solidFill>
                  <a:srgbClr val="00ACEE"/>
                </a:solidFill>
                <a:latin typeface="ITC Franklin Gothic"/>
                <a:cs typeface="ITC Franklin Gothic"/>
              </a:rPr>
              <a:t>PURCHASING FRAMEWORK AGREEMENTS  AND E-CATALOGIES</a:t>
            </a:r>
            <a:endParaRPr lang="en-GB" sz="900" spc="-15" dirty="0">
              <a:solidFill>
                <a:srgbClr val="231F20"/>
              </a:solidFill>
              <a:latin typeface="Franklin Gothic Book"/>
              <a:cs typeface="Franklin Gothic Book"/>
            </a:endParaRPr>
          </a:p>
          <a:p>
            <a:pPr marL="12700" marR="70485">
              <a:lnSpc>
                <a:spcPct val="101899"/>
              </a:lnSpc>
              <a:spcBef>
                <a:spcPts val="484"/>
              </a:spcBef>
            </a:pPr>
            <a:r>
              <a:rPr sz="900" spc="-15" dirty="0">
                <a:solidFill>
                  <a:srgbClr val="231F20"/>
                </a:solidFill>
                <a:latin typeface="Franklin Gothic Book"/>
                <a:cs typeface="Franklin Gothic Book"/>
              </a:rPr>
              <a:t>The </a:t>
            </a:r>
            <a:r>
              <a:rPr sz="900" spc="-30" dirty="0">
                <a:solidFill>
                  <a:srgbClr val="231F20"/>
                </a:solidFill>
                <a:latin typeface="Franklin Gothic Book"/>
                <a:cs typeface="Franklin Gothic Book"/>
              </a:rPr>
              <a:t>2011 </a:t>
            </a:r>
            <a:r>
              <a:rPr sz="900" spc="-20" dirty="0">
                <a:solidFill>
                  <a:srgbClr val="231F20"/>
                </a:solidFill>
                <a:latin typeface="Franklin Gothic Book"/>
                <a:cs typeface="Franklin Gothic Book"/>
              </a:rPr>
              <a:t>UNCITRAL Model Law </a:t>
            </a:r>
            <a:r>
              <a:rPr sz="900" spc="-25" dirty="0">
                <a:solidFill>
                  <a:srgbClr val="231F20"/>
                </a:solidFill>
                <a:latin typeface="Franklin Gothic Book"/>
                <a:cs typeface="Franklin Gothic Book"/>
              </a:rPr>
              <a:t>follows </a:t>
            </a:r>
            <a:r>
              <a:rPr sz="900" dirty="0">
                <a:solidFill>
                  <a:srgbClr val="231F20"/>
                </a:solidFill>
                <a:latin typeface="Franklin Gothic Book"/>
                <a:cs typeface="Franklin Gothic Book"/>
              </a:rPr>
              <a:t>a  </a:t>
            </a:r>
            <a:r>
              <a:rPr sz="900" spc="-20" dirty="0">
                <a:solidFill>
                  <a:srgbClr val="231F20"/>
                </a:solidFill>
                <a:latin typeface="Franklin Gothic Book"/>
                <a:cs typeface="Franklin Gothic Book"/>
              </a:rPr>
              <a:t>modern, ‘guided </a:t>
            </a:r>
            <a:r>
              <a:rPr sz="900" spc="-25" dirty="0">
                <a:solidFill>
                  <a:srgbClr val="231F20"/>
                </a:solidFill>
                <a:latin typeface="Franklin Gothic Book"/>
                <a:cs typeface="Franklin Gothic Book"/>
              </a:rPr>
              <a:t>toolbox’ </a:t>
            </a:r>
            <a:r>
              <a:rPr sz="900" spc="-20" dirty="0">
                <a:solidFill>
                  <a:srgbClr val="231F20"/>
                </a:solidFill>
                <a:latin typeface="Franklin Gothic Book"/>
                <a:cs typeface="Franklin Gothic Book"/>
              </a:rPr>
              <a:t>approach to</a:t>
            </a:r>
            <a:r>
              <a:rPr sz="900" spc="-135" dirty="0">
                <a:solidFill>
                  <a:srgbClr val="231F20"/>
                </a:solidFill>
                <a:latin typeface="Franklin Gothic Book"/>
                <a:cs typeface="Franklin Gothic Book"/>
              </a:rPr>
              <a:t> </a:t>
            </a:r>
            <a:r>
              <a:rPr sz="900" spc="-20" dirty="0">
                <a:solidFill>
                  <a:srgbClr val="231F20"/>
                </a:solidFill>
                <a:latin typeface="Franklin Gothic Book"/>
                <a:cs typeface="Franklin Gothic Book"/>
              </a:rPr>
              <a:t>public  procurement rules recommending  procedures suitable for different types of  public contracts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enabling </a:t>
            </a:r>
            <a:r>
              <a:rPr sz="900" spc="-25" dirty="0">
                <a:solidFill>
                  <a:srgbClr val="231F20"/>
                </a:solidFill>
                <a:latin typeface="Franklin Gothic Book"/>
                <a:cs typeface="Franklin Gothic Book"/>
              </a:rPr>
              <a:t>procurement  officials </a:t>
            </a:r>
            <a:r>
              <a:rPr sz="900" spc="-20" dirty="0">
                <a:solidFill>
                  <a:srgbClr val="231F20"/>
                </a:solidFill>
                <a:latin typeface="Franklin Gothic Book"/>
                <a:cs typeface="Franklin Gothic Book"/>
              </a:rPr>
              <a:t>to select </a:t>
            </a:r>
            <a:r>
              <a:rPr sz="900" spc="-15" dirty="0">
                <a:solidFill>
                  <a:srgbClr val="231F20"/>
                </a:solidFill>
                <a:latin typeface="Franklin Gothic Book"/>
                <a:cs typeface="Franklin Gothic Book"/>
              </a:rPr>
              <a:t>the most </a:t>
            </a:r>
            <a:r>
              <a:rPr sz="900" spc="-25" dirty="0">
                <a:solidFill>
                  <a:srgbClr val="231F20"/>
                </a:solidFill>
                <a:latin typeface="Franklin Gothic Book"/>
                <a:cs typeface="Franklin Gothic Book"/>
              </a:rPr>
              <a:t>competitive </a:t>
            </a:r>
            <a:r>
              <a:rPr sz="900" spc="-20" dirty="0">
                <a:solidFill>
                  <a:srgbClr val="231F20"/>
                </a:solidFill>
                <a:latin typeface="Franklin Gothic Book"/>
                <a:cs typeface="Franklin Gothic Book"/>
              </a:rPr>
              <a:t>and  </a:t>
            </a:r>
            <a:r>
              <a:rPr sz="900" spc="-25" dirty="0">
                <a:solidFill>
                  <a:srgbClr val="231F20"/>
                </a:solidFill>
                <a:latin typeface="Franklin Gothic Book"/>
                <a:cs typeface="Franklin Gothic Book"/>
              </a:rPr>
              <a:t>appropriate </a:t>
            </a:r>
            <a:r>
              <a:rPr sz="900" spc="-20" dirty="0">
                <a:solidFill>
                  <a:srgbClr val="231F20"/>
                </a:solidFill>
                <a:latin typeface="Franklin Gothic Book"/>
                <a:cs typeface="Franklin Gothic Book"/>
              </a:rPr>
              <a:t>method to procure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goods,  construction </a:t>
            </a:r>
            <a:r>
              <a:rPr sz="900" spc="-10" dirty="0">
                <a:solidFill>
                  <a:srgbClr val="231F20"/>
                </a:solidFill>
                <a:latin typeface="Franklin Gothic Book"/>
                <a:cs typeface="Franklin Gothic Book"/>
              </a:rPr>
              <a:t>or </a:t>
            </a:r>
            <a:r>
              <a:rPr sz="900" spc="-15" dirty="0">
                <a:solidFill>
                  <a:srgbClr val="231F20"/>
                </a:solidFill>
                <a:latin typeface="Franklin Gothic Book"/>
                <a:cs typeface="Franklin Gothic Book"/>
              </a:rPr>
              <a:t>services</a:t>
            </a:r>
            <a:r>
              <a:rPr sz="900" spc="-100" dirty="0">
                <a:solidFill>
                  <a:srgbClr val="231F20"/>
                </a:solidFill>
                <a:latin typeface="Franklin Gothic Book"/>
                <a:cs typeface="Franklin Gothic Book"/>
              </a:rPr>
              <a:t> </a:t>
            </a:r>
            <a:r>
              <a:rPr sz="900" spc="-20" dirty="0">
                <a:solidFill>
                  <a:srgbClr val="231F20"/>
                </a:solidFill>
                <a:latin typeface="Franklin Gothic Book"/>
                <a:cs typeface="Franklin Gothic Book"/>
              </a:rPr>
              <a:t>needed.</a:t>
            </a:r>
            <a:endParaRPr sz="900" dirty="0">
              <a:latin typeface="Franklin Gothic Book"/>
              <a:cs typeface="Franklin Gothic Book"/>
            </a:endParaRPr>
          </a:p>
          <a:p>
            <a:pPr marL="12700" marR="5080">
              <a:lnSpc>
                <a:spcPct val="101899"/>
              </a:lnSpc>
            </a:pPr>
            <a:r>
              <a:rPr sz="900" spc="-25" dirty="0">
                <a:solidFill>
                  <a:srgbClr val="231F20"/>
                </a:solidFill>
                <a:latin typeface="Franklin Gothic Book"/>
                <a:cs typeface="Franklin Gothic Book"/>
              </a:rPr>
              <a:t>Framework </a:t>
            </a:r>
            <a:r>
              <a:rPr sz="900" spc="-20" dirty="0">
                <a:solidFill>
                  <a:srgbClr val="231F20"/>
                </a:solidFill>
                <a:latin typeface="Franklin Gothic Book"/>
                <a:cs typeface="Franklin Gothic Book"/>
              </a:rPr>
              <a:t>agreement </a:t>
            </a:r>
            <a:r>
              <a:rPr sz="900" spc="-10" dirty="0">
                <a:solidFill>
                  <a:srgbClr val="231F20"/>
                </a:solidFill>
                <a:latin typeface="Franklin Gothic Book"/>
                <a:cs typeface="Franklin Gothic Book"/>
              </a:rPr>
              <a:t>is </a:t>
            </a:r>
            <a:r>
              <a:rPr sz="900" dirty="0">
                <a:solidFill>
                  <a:srgbClr val="231F20"/>
                </a:solidFill>
                <a:latin typeface="Franklin Gothic Book"/>
                <a:cs typeface="Franklin Gothic Book"/>
              </a:rPr>
              <a:t>a </a:t>
            </a:r>
            <a:r>
              <a:rPr sz="900" spc="-20" dirty="0">
                <a:solidFill>
                  <a:srgbClr val="231F20"/>
                </a:solidFill>
                <a:latin typeface="Franklin Gothic Book"/>
                <a:cs typeface="Franklin Gothic Book"/>
              </a:rPr>
              <a:t>modern  procurement technique enabling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online  </a:t>
            </a:r>
            <a:r>
              <a:rPr sz="900" spc="-25" dirty="0">
                <a:solidFill>
                  <a:srgbClr val="231F20"/>
                </a:solidFill>
                <a:latin typeface="Franklin Gothic Book"/>
                <a:cs typeface="Franklin Gothic Book"/>
              </a:rPr>
              <a:t>awarding </a:t>
            </a:r>
            <a:r>
              <a:rPr sz="900" spc="-10" dirty="0">
                <a:solidFill>
                  <a:srgbClr val="231F20"/>
                </a:solidFill>
                <a:latin typeface="Franklin Gothic Book"/>
                <a:cs typeface="Franklin Gothic Book"/>
              </a:rPr>
              <a:t>of </a:t>
            </a:r>
            <a:r>
              <a:rPr sz="900" spc="-20" dirty="0">
                <a:solidFill>
                  <a:srgbClr val="231F20"/>
                </a:solidFill>
                <a:latin typeface="Franklin Gothic Book"/>
                <a:cs typeface="Franklin Gothic Book"/>
              </a:rPr>
              <a:t>recurring </a:t>
            </a:r>
            <a:r>
              <a:rPr sz="900" spc="-10" dirty="0">
                <a:solidFill>
                  <a:srgbClr val="231F20"/>
                </a:solidFill>
                <a:latin typeface="Franklin Gothic Book"/>
                <a:cs typeface="Franklin Gothic Book"/>
              </a:rPr>
              <a:t>or </a:t>
            </a:r>
            <a:r>
              <a:rPr sz="900" spc="-25" dirty="0">
                <a:solidFill>
                  <a:srgbClr val="231F20"/>
                </a:solidFill>
                <a:latin typeface="Franklin Gothic Book"/>
                <a:cs typeface="Franklin Gothic Book"/>
              </a:rPr>
              <a:t>indefinite </a:t>
            </a:r>
            <a:r>
              <a:rPr sz="900" spc="-20" dirty="0">
                <a:solidFill>
                  <a:srgbClr val="231F20"/>
                </a:solidFill>
                <a:latin typeface="Franklin Gothic Book"/>
                <a:cs typeface="Franklin Gothic Book"/>
              </a:rPr>
              <a:t>public  contracts</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for</a:t>
            </a:r>
            <a:r>
              <a:rPr sz="900" spc="-45" dirty="0">
                <a:solidFill>
                  <a:srgbClr val="231F20"/>
                </a:solidFill>
                <a:latin typeface="Franklin Gothic Book"/>
                <a:cs typeface="Franklin Gothic Book"/>
              </a:rPr>
              <a:t> </a:t>
            </a:r>
            <a:r>
              <a:rPr sz="900" spc="-15" dirty="0">
                <a:solidFill>
                  <a:srgbClr val="231F20"/>
                </a:solidFill>
                <a:latin typeface="Franklin Gothic Book"/>
                <a:cs typeface="Franklin Gothic Book"/>
              </a:rPr>
              <a:t>the</a:t>
            </a:r>
            <a:r>
              <a:rPr sz="900" spc="-40" dirty="0">
                <a:solidFill>
                  <a:srgbClr val="231F20"/>
                </a:solidFill>
                <a:latin typeface="Franklin Gothic Book"/>
                <a:cs typeface="Franklin Gothic Book"/>
              </a:rPr>
              <a:t> </a:t>
            </a:r>
            <a:r>
              <a:rPr sz="900" spc="-20" dirty="0">
                <a:solidFill>
                  <a:srgbClr val="231F20"/>
                </a:solidFill>
                <a:latin typeface="Franklin Gothic Book"/>
                <a:cs typeface="Franklin Gothic Book"/>
              </a:rPr>
              <a:t>delivery</a:t>
            </a:r>
            <a:r>
              <a:rPr sz="900" spc="-45" dirty="0">
                <a:solidFill>
                  <a:srgbClr val="231F20"/>
                </a:solidFill>
                <a:latin typeface="Franklin Gothic Book"/>
                <a:cs typeface="Franklin Gothic Book"/>
              </a:rPr>
              <a:t> </a:t>
            </a:r>
            <a:r>
              <a:rPr sz="900" spc="-10" dirty="0">
                <a:solidFill>
                  <a:srgbClr val="231F20"/>
                </a:solidFill>
                <a:latin typeface="Franklin Gothic Book"/>
                <a:cs typeface="Franklin Gothic Book"/>
              </a:rPr>
              <a:t>of</a:t>
            </a:r>
            <a:r>
              <a:rPr sz="900" spc="-40" dirty="0">
                <a:solidFill>
                  <a:srgbClr val="231F20"/>
                </a:solidFill>
                <a:latin typeface="Franklin Gothic Book"/>
                <a:cs typeface="Franklin Gothic Book"/>
              </a:rPr>
              <a:t> </a:t>
            </a:r>
            <a:r>
              <a:rPr sz="900" spc="-20" dirty="0">
                <a:solidFill>
                  <a:srgbClr val="231F20"/>
                </a:solidFill>
                <a:latin typeface="Franklin Gothic Book"/>
                <a:cs typeface="Franklin Gothic Book"/>
              </a:rPr>
              <a:t>goods</a:t>
            </a:r>
            <a:r>
              <a:rPr sz="900" spc="-45" dirty="0">
                <a:solidFill>
                  <a:srgbClr val="231F20"/>
                </a:solidFill>
                <a:latin typeface="Franklin Gothic Book"/>
                <a:cs typeface="Franklin Gothic Book"/>
              </a:rPr>
              <a:t> </a:t>
            </a:r>
            <a:r>
              <a:rPr sz="900" spc="-10" dirty="0">
                <a:solidFill>
                  <a:srgbClr val="231F20"/>
                </a:solidFill>
                <a:latin typeface="Franklin Gothic Book"/>
                <a:cs typeface="Franklin Gothic Book"/>
              </a:rPr>
              <a:t>or</a:t>
            </a:r>
            <a:r>
              <a:rPr sz="900" spc="-40" dirty="0">
                <a:solidFill>
                  <a:srgbClr val="231F20"/>
                </a:solidFill>
                <a:latin typeface="Franklin Gothic Book"/>
                <a:cs typeface="Franklin Gothic Book"/>
              </a:rPr>
              <a:t> </a:t>
            </a:r>
            <a:r>
              <a:rPr sz="900" spc="-15" dirty="0">
                <a:solidFill>
                  <a:srgbClr val="231F20"/>
                </a:solidFill>
                <a:latin typeface="Franklin Gothic Book"/>
                <a:cs typeface="Franklin Gothic Book"/>
              </a:rPr>
              <a:t>services  </a:t>
            </a:r>
            <a:r>
              <a:rPr sz="900" spc="-20" dirty="0">
                <a:solidFill>
                  <a:srgbClr val="231F20"/>
                </a:solidFill>
                <a:latin typeface="Franklin Gothic Book"/>
                <a:cs typeface="Franklin Gothic Book"/>
              </a:rPr>
              <a:t>online, </a:t>
            </a:r>
            <a:r>
              <a:rPr sz="900" spc="-10" dirty="0">
                <a:solidFill>
                  <a:srgbClr val="231F20"/>
                </a:solidFill>
                <a:latin typeface="Franklin Gothic Book"/>
                <a:cs typeface="Franklin Gothic Book"/>
              </a:rPr>
              <a:t>on </a:t>
            </a:r>
            <a:r>
              <a:rPr sz="900" spc="-15" dirty="0">
                <a:solidFill>
                  <a:srgbClr val="231F20"/>
                </a:solidFill>
                <a:latin typeface="Franklin Gothic Book"/>
                <a:cs typeface="Franklin Gothic Book"/>
              </a:rPr>
              <a:t>the </a:t>
            </a:r>
            <a:r>
              <a:rPr sz="900" spc="-20" dirty="0">
                <a:solidFill>
                  <a:srgbClr val="231F20"/>
                </a:solidFill>
                <a:latin typeface="Franklin Gothic Book"/>
                <a:cs typeface="Franklin Gothic Book"/>
              </a:rPr>
              <a:t>basis </a:t>
            </a:r>
            <a:r>
              <a:rPr sz="900" spc="-10" dirty="0">
                <a:solidFill>
                  <a:srgbClr val="231F20"/>
                </a:solidFill>
                <a:latin typeface="Franklin Gothic Book"/>
                <a:cs typeface="Franklin Gothic Book"/>
              </a:rPr>
              <a:t>of </a:t>
            </a:r>
            <a:r>
              <a:rPr sz="900" dirty="0">
                <a:solidFill>
                  <a:srgbClr val="231F20"/>
                </a:solidFill>
                <a:latin typeface="Franklin Gothic Book"/>
                <a:cs typeface="Franklin Gothic Book"/>
              </a:rPr>
              <a:t>a </a:t>
            </a:r>
            <a:r>
              <a:rPr sz="900" spc="-25" dirty="0">
                <a:solidFill>
                  <a:srgbClr val="231F20"/>
                </a:solidFill>
                <a:latin typeface="Franklin Gothic Book"/>
                <a:cs typeface="Franklin Gothic Book"/>
              </a:rPr>
              <a:t>framework  </a:t>
            </a:r>
            <a:r>
              <a:rPr sz="900" spc="-20" dirty="0">
                <a:solidFill>
                  <a:srgbClr val="231F20"/>
                </a:solidFill>
                <a:latin typeface="Franklin Gothic Book"/>
                <a:cs typeface="Franklin Gothic Book"/>
              </a:rPr>
              <a:t>agreement, concluded </a:t>
            </a:r>
            <a:r>
              <a:rPr sz="900" spc="-10" dirty="0">
                <a:solidFill>
                  <a:srgbClr val="231F20"/>
                </a:solidFill>
                <a:latin typeface="Franklin Gothic Book"/>
                <a:cs typeface="Franklin Gothic Book"/>
              </a:rPr>
              <a:t>in </a:t>
            </a:r>
            <a:r>
              <a:rPr sz="900" dirty="0">
                <a:solidFill>
                  <a:srgbClr val="231F20"/>
                </a:solidFill>
                <a:latin typeface="Franklin Gothic Book"/>
                <a:cs typeface="Franklin Gothic Book"/>
              </a:rPr>
              <a:t>a </a:t>
            </a:r>
            <a:r>
              <a:rPr sz="900" spc="-20" dirty="0">
                <a:solidFill>
                  <a:srgbClr val="231F20"/>
                </a:solidFill>
                <a:latin typeface="Franklin Gothic Book"/>
                <a:cs typeface="Franklin Gothic Book"/>
              </a:rPr>
              <a:t>public</a:t>
            </a:r>
            <a:r>
              <a:rPr sz="900" spc="-160" dirty="0">
                <a:solidFill>
                  <a:srgbClr val="231F20"/>
                </a:solidFill>
                <a:latin typeface="Franklin Gothic Book"/>
                <a:cs typeface="Franklin Gothic Book"/>
              </a:rPr>
              <a:t> </a:t>
            </a:r>
            <a:r>
              <a:rPr sz="900" spc="-30" dirty="0">
                <a:solidFill>
                  <a:srgbClr val="231F20"/>
                </a:solidFill>
                <a:latin typeface="Franklin Gothic Book"/>
                <a:cs typeface="Franklin Gothic Book"/>
              </a:rPr>
              <a:t>tender.</a:t>
            </a:r>
            <a:endParaRPr sz="900" dirty="0">
              <a:latin typeface="Franklin Gothic Book"/>
              <a:cs typeface="Franklin Gothic Book"/>
            </a:endParaRPr>
          </a:p>
          <a:p>
            <a:pPr marL="12700" marR="95250">
              <a:lnSpc>
                <a:spcPct val="101899"/>
              </a:lnSpc>
            </a:pPr>
            <a:r>
              <a:rPr sz="900" spc="-15" dirty="0">
                <a:solidFill>
                  <a:srgbClr val="231F20"/>
                </a:solidFill>
                <a:latin typeface="Franklin Gothic Book"/>
                <a:cs typeface="Franklin Gothic Book"/>
              </a:rPr>
              <a:t>The</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main</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benefits</a:t>
            </a:r>
            <a:r>
              <a:rPr sz="900" spc="-45" dirty="0">
                <a:solidFill>
                  <a:srgbClr val="231F20"/>
                </a:solidFill>
                <a:latin typeface="Franklin Gothic Book"/>
                <a:cs typeface="Franklin Gothic Book"/>
              </a:rPr>
              <a:t> </a:t>
            </a:r>
            <a:r>
              <a:rPr sz="900" spc="-15" dirty="0">
                <a:solidFill>
                  <a:srgbClr val="231F20"/>
                </a:solidFill>
                <a:latin typeface="Franklin Gothic Book"/>
                <a:cs typeface="Franklin Gothic Book"/>
              </a:rPr>
              <a:t>are</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to</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improve</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efficiency,  </a:t>
            </a:r>
            <a:r>
              <a:rPr sz="900" spc="-15" dirty="0">
                <a:solidFill>
                  <a:srgbClr val="231F20"/>
                </a:solidFill>
                <a:latin typeface="Franklin Gothic Book"/>
                <a:cs typeface="Franklin Gothic Book"/>
              </a:rPr>
              <a:t>and</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the</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tool</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may</a:t>
            </a:r>
            <a:r>
              <a:rPr sz="900" spc="-50" dirty="0">
                <a:solidFill>
                  <a:srgbClr val="231F20"/>
                </a:solidFill>
                <a:latin typeface="Franklin Gothic Book"/>
                <a:cs typeface="Franklin Gothic Book"/>
              </a:rPr>
              <a:t> </a:t>
            </a:r>
            <a:r>
              <a:rPr sz="900" spc="-15" dirty="0">
                <a:solidFill>
                  <a:srgbClr val="231F20"/>
                </a:solidFill>
                <a:latin typeface="Franklin Gothic Book"/>
                <a:cs typeface="Franklin Gothic Book"/>
              </a:rPr>
              <a:t>also</a:t>
            </a:r>
            <a:r>
              <a:rPr sz="900" spc="-45" dirty="0">
                <a:solidFill>
                  <a:srgbClr val="231F20"/>
                </a:solidFill>
                <a:latin typeface="Franklin Gothic Book"/>
                <a:cs typeface="Franklin Gothic Book"/>
              </a:rPr>
              <a:t> </a:t>
            </a:r>
            <a:r>
              <a:rPr sz="900" spc="-20" dirty="0">
                <a:solidFill>
                  <a:srgbClr val="231F20"/>
                </a:solidFill>
                <a:latin typeface="Franklin Gothic Book"/>
                <a:cs typeface="Franklin Gothic Book"/>
              </a:rPr>
              <a:t>enhance</a:t>
            </a:r>
            <a:r>
              <a:rPr sz="900" spc="-50" dirty="0">
                <a:solidFill>
                  <a:srgbClr val="231F20"/>
                </a:solidFill>
                <a:latin typeface="Franklin Gothic Book"/>
                <a:cs typeface="Franklin Gothic Book"/>
              </a:rPr>
              <a:t> </a:t>
            </a:r>
            <a:r>
              <a:rPr sz="900" spc="-20" dirty="0">
                <a:solidFill>
                  <a:srgbClr val="231F20"/>
                </a:solidFill>
                <a:latin typeface="Franklin Gothic Book"/>
                <a:cs typeface="Franklin Gothic Book"/>
              </a:rPr>
              <a:t>competition  </a:t>
            </a:r>
            <a:r>
              <a:rPr sz="900" spc="-15" dirty="0">
                <a:solidFill>
                  <a:srgbClr val="231F20"/>
                </a:solidFill>
                <a:latin typeface="Franklin Gothic Book"/>
                <a:cs typeface="Franklin Gothic Book"/>
              </a:rPr>
              <a:t>and </a:t>
            </a:r>
            <a:r>
              <a:rPr sz="900" spc="-20" dirty="0">
                <a:solidFill>
                  <a:srgbClr val="231F20"/>
                </a:solidFill>
                <a:latin typeface="Franklin Gothic Book"/>
                <a:cs typeface="Franklin Gothic Book"/>
              </a:rPr>
              <a:t>transparency </a:t>
            </a:r>
            <a:r>
              <a:rPr sz="900" spc="-10" dirty="0">
                <a:solidFill>
                  <a:srgbClr val="231F20"/>
                </a:solidFill>
                <a:latin typeface="Franklin Gothic Book"/>
                <a:cs typeface="Franklin Gothic Book"/>
              </a:rPr>
              <a:t>in </a:t>
            </a:r>
            <a:r>
              <a:rPr sz="900" spc="-25" dirty="0">
                <a:solidFill>
                  <a:srgbClr val="231F20"/>
                </a:solidFill>
                <a:latin typeface="Franklin Gothic Book"/>
                <a:cs typeface="Franklin Gothic Book"/>
              </a:rPr>
              <a:t>lowvalue procurement,  </a:t>
            </a:r>
            <a:r>
              <a:rPr sz="900" spc="-20" dirty="0">
                <a:solidFill>
                  <a:srgbClr val="231F20"/>
                </a:solidFill>
                <a:latin typeface="Franklin Gothic Book"/>
                <a:cs typeface="Franklin Gothic Book"/>
              </a:rPr>
              <a:t>which might otherwise </a:t>
            </a:r>
            <a:r>
              <a:rPr sz="900" spc="-10" dirty="0">
                <a:solidFill>
                  <a:srgbClr val="231F20"/>
                </a:solidFill>
                <a:latin typeface="Franklin Gothic Book"/>
                <a:cs typeface="Franklin Gothic Book"/>
              </a:rPr>
              <a:t>be </a:t>
            </a:r>
            <a:r>
              <a:rPr sz="900" spc="-25" dirty="0">
                <a:solidFill>
                  <a:srgbClr val="231F20"/>
                </a:solidFill>
                <a:latin typeface="Franklin Gothic Book"/>
                <a:cs typeface="Franklin Gothic Book"/>
              </a:rPr>
              <a:t>exempted </a:t>
            </a:r>
            <a:r>
              <a:rPr sz="900" spc="-20" dirty="0">
                <a:solidFill>
                  <a:srgbClr val="231F20"/>
                </a:solidFill>
                <a:latin typeface="Franklin Gothic Book"/>
                <a:cs typeface="Franklin Gothic Book"/>
              </a:rPr>
              <a:t>from  transparency</a:t>
            </a:r>
            <a:r>
              <a:rPr sz="900" spc="-45" dirty="0">
                <a:solidFill>
                  <a:srgbClr val="231F20"/>
                </a:solidFill>
                <a:latin typeface="Franklin Gothic Book"/>
                <a:cs typeface="Franklin Gothic Book"/>
              </a:rPr>
              <a:t> </a:t>
            </a:r>
            <a:r>
              <a:rPr sz="900" spc="-25" dirty="0">
                <a:solidFill>
                  <a:srgbClr val="231F20"/>
                </a:solidFill>
                <a:latin typeface="Franklin Gothic Book"/>
                <a:cs typeface="Franklin Gothic Book"/>
              </a:rPr>
              <a:t>safeguards.</a:t>
            </a:r>
            <a:endParaRPr sz="900" dirty="0">
              <a:latin typeface="Franklin Gothic Book"/>
              <a:cs typeface="Franklin Gothic Book"/>
            </a:endParaRPr>
          </a:p>
        </p:txBody>
      </p:sp>
      <p:sp>
        <p:nvSpPr>
          <p:cNvPr id="41" name="object 41"/>
          <p:cNvSpPr txBox="1"/>
          <p:nvPr/>
        </p:nvSpPr>
        <p:spPr>
          <a:xfrm>
            <a:off x="5007597" y="5759996"/>
            <a:ext cx="2095500" cy="1937385"/>
          </a:xfrm>
          <a:prstGeom prst="rect">
            <a:avLst/>
          </a:prstGeom>
          <a:solidFill>
            <a:srgbClr val="00ACEE"/>
          </a:solidFill>
        </p:spPr>
        <p:txBody>
          <a:bodyPr vert="horz" wrap="square" lIns="0" tIns="76835" rIns="0" bIns="0" rtlCol="0">
            <a:spAutoFit/>
          </a:bodyPr>
          <a:lstStyle/>
          <a:p>
            <a:pPr marL="140335" marR="280035">
              <a:lnSpc>
                <a:spcPct val="101899"/>
              </a:lnSpc>
              <a:spcBef>
                <a:spcPts val="605"/>
              </a:spcBef>
            </a:pPr>
            <a:r>
              <a:rPr sz="900" b="1" spc="-10" dirty="0">
                <a:solidFill>
                  <a:srgbClr val="FFFFFF"/>
                </a:solidFill>
                <a:latin typeface="ITC Franklin Gothic"/>
                <a:cs typeface="ITC Franklin Gothic"/>
              </a:rPr>
              <a:t>The Model </a:t>
            </a:r>
            <a:r>
              <a:rPr sz="900" b="1" spc="-15" dirty="0">
                <a:solidFill>
                  <a:srgbClr val="FFFFFF"/>
                </a:solidFill>
                <a:latin typeface="ITC Franklin Gothic"/>
                <a:cs typeface="ITC Franklin Gothic"/>
              </a:rPr>
              <a:t>Law </a:t>
            </a:r>
            <a:r>
              <a:rPr sz="900" b="1" spc="-10" dirty="0">
                <a:solidFill>
                  <a:srgbClr val="FFFFFF"/>
                </a:solidFill>
                <a:latin typeface="ITC Franklin Gothic"/>
                <a:cs typeface="ITC Franklin Gothic"/>
              </a:rPr>
              <a:t>proposes </a:t>
            </a:r>
            <a:r>
              <a:rPr sz="900" b="1" dirty="0">
                <a:solidFill>
                  <a:srgbClr val="FFFFFF"/>
                </a:solidFill>
                <a:latin typeface="ITC Franklin Gothic"/>
                <a:cs typeface="ITC Franklin Gothic"/>
              </a:rPr>
              <a:t>a</a:t>
            </a:r>
            <a:r>
              <a:rPr sz="900" b="1" spc="-125" dirty="0">
                <a:solidFill>
                  <a:srgbClr val="FFFFFF"/>
                </a:solidFill>
                <a:latin typeface="ITC Franklin Gothic"/>
                <a:cs typeface="ITC Franklin Gothic"/>
              </a:rPr>
              <a:t> </a:t>
            </a:r>
            <a:r>
              <a:rPr sz="900" b="1" spc="-10" dirty="0">
                <a:solidFill>
                  <a:srgbClr val="FFFFFF"/>
                </a:solidFill>
                <a:latin typeface="ITC Franklin Gothic"/>
                <a:cs typeface="ITC Franklin Gothic"/>
              </a:rPr>
              <a:t>ready-  to-adopt template regulation of  framework agreements </a:t>
            </a:r>
            <a:r>
              <a:rPr sz="900" b="1" spc="-5" dirty="0">
                <a:solidFill>
                  <a:srgbClr val="FFFFFF"/>
                </a:solidFill>
                <a:latin typeface="ITC Franklin Gothic"/>
                <a:cs typeface="ITC Franklin Gothic"/>
              </a:rPr>
              <a:t>in </a:t>
            </a:r>
            <a:r>
              <a:rPr sz="900" b="1" spc="-10" dirty="0">
                <a:solidFill>
                  <a:srgbClr val="FFFFFF"/>
                </a:solidFill>
                <a:latin typeface="ITC Franklin Gothic"/>
                <a:cs typeface="ITC Franklin Gothic"/>
              </a:rPr>
              <a:t>the  public</a:t>
            </a:r>
            <a:r>
              <a:rPr sz="900" b="1" spc="-25" dirty="0">
                <a:solidFill>
                  <a:srgbClr val="FFFFFF"/>
                </a:solidFill>
                <a:latin typeface="ITC Franklin Gothic"/>
                <a:cs typeface="ITC Franklin Gothic"/>
              </a:rPr>
              <a:t> </a:t>
            </a:r>
            <a:r>
              <a:rPr sz="900" b="1" spc="-10" dirty="0">
                <a:solidFill>
                  <a:srgbClr val="FFFFFF"/>
                </a:solidFill>
                <a:latin typeface="ITC Franklin Gothic"/>
                <a:cs typeface="ITC Franklin Gothic"/>
              </a:rPr>
              <a:t>procurement:</a:t>
            </a:r>
            <a:endParaRPr sz="900">
              <a:latin typeface="ITC Franklin Gothic"/>
              <a:cs typeface="ITC Franklin Gothic"/>
            </a:endParaRPr>
          </a:p>
          <a:p>
            <a:pPr marL="254635" indent="-114935">
              <a:lnSpc>
                <a:spcPct val="100000"/>
              </a:lnSpc>
              <a:spcBef>
                <a:spcPts val="20"/>
              </a:spcBef>
              <a:buChar char="•"/>
              <a:tabLst>
                <a:tab pos="255270" algn="l"/>
              </a:tabLst>
            </a:pPr>
            <a:r>
              <a:rPr sz="900" spc="-25" dirty="0">
                <a:solidFill>
                  <a:srgbClr val="FFFFFF"/>
                </a:solidFill>
                <a:latin typeface="Franklin Gothic Book"/>
                <a:cs typeface="Franklin Gothic Book"/>
              </a:rPr>
              <a:t>Efficient </a:t>
            </a:r>
            <a:r>
              <a:rPr sz="900" spc="-20" dirty="0">
                <a:solidFill>
                  <a:srgbClr val="FFFFFF"/>
                </a:solidFill>
                <a:latin typeface="Franklin Gothic Book"/>
                <a:cs typeface="Franklin Gothic Book"/>
              </a:rPr>
              <a:t>purchasing</a:t>
            </a:r>
            <a:r>
              <a:rPr sz="900" spc="-60" dirty="0">
                <a:solidFill>
                  <a:srgbClr val="FFFFFF"/>
                </a:solidFill>
                <a:latin typeface="Franklin Gothic Book"/>
                <a:cs typeface="Franklin Gothic Book"/>
              </a:rPr>
              <a:t> </a:t>
            </a:r>
            <a:r>
              <a:rPr sz="900" spc="-25" dirty="0">
                <a:solidFill>
                  <a:srgbClr val="FFFFFF"/>
                </a:solidFill>
                <a:latin typeface="Franklin Gothic Book"/>
                <a:cs typeface="Franklin Gothic Book"/>
              </a:rPr>
              <a:t>technique</a:t>
            </a:r>
            <a:endParaRPr sz="900">
              <a:latin typeface="Franklin Gothic Book"/>
              <a:cs typeface="Franklin Gothic Book"/>
            </a:endParaRPr>
          </a:p>
          <a:p>
            <a:pPr marL="254635" marR="408305" indent="-114300">
              <a:lnSpc>
                <a:spcPct val="101899"/>
              </a:lnSpc>
              <a:spcBef>
                <a:spcPts val="280"/>
              </a:spcBef>
              <a:buChar char="•"/>
              <a:tabLst>
                <a:tab pos="255270" algn="l"/>
              </a:tabLst>
            </a:pPr>
            <a:r>
              <a:rPr sz="900" spc="-15" dirty="0">
                <a:solidFill>
                  <a:srgbClr val="FFFFFF"/>
                </a:solidFill>
                <a:latin typeface="Franklin Gothic Book"/>
                <a:cs typeface="Franklin Gothic Book"/>
              </a:rPr>
              <a:t>Often </a:t>
            </a:r>
            <a:r>
              <a:rPr sz="900" spc="-20" dirty="0">
                <a:solidFill>
                  <a:srgbClr val="FFFFFF"/>
                </a:solidFill>
                <a:latin typeface="Franklin Gothic Book"/>
                <a:cs typeface="Franklin Gothic Book"/>
              </a:rPr>
              <a:t>suitable for</a:t>
            </a:r>
            <a:r>
              <a:rPr sz="900" spc="-150" dirty="0">
                <a:solidFill>
                  <a:srgbClr val="FFFFFF"/>
                </a:solidFill>
                <a:latin typeface="Franklin Gothic Book"/>
                <a:cs typeface="Franklin Gothic Book"/>
              </a:rPr>
              <a:t> </a:t>
            </a:r>
            <a:r>
              <a:rPr sz="900" spc="-20" dirty="0">
                <a:solidFill>
                  <a:srgbClr val="FFFFFF"/>
                </a:solidFill>
                <a:latin typeface="Franklin Gothic Book"/>
                <a:cs typeface="Franklin Gothic Book"/>
              </a:rPr>
              <a:t>standardised  goods </a:t>
            </a:r>
            <a:r>
              <a:rPr sz="900" spc="-15" dirty="0">
                <a:solidFill>
                  <a:srgbClr val="FFFFFF"/>
                </a:solidFill>
                <a:latin typeface="Franklin Gothic Book"/>
                <a:cs typeface="Franklin Gothic Book"/>
              </a:rPr>
              <a:t>and</a:t>
            </a:r>
            <a:r>
              <a:rPr sz="900" spc="-70" dirty="0">
                <a:solidFill>
                  <a:srgbClr val="FFFFFF"/>
                </a:solidFill>
                <a:latin typeface="Franklin Gothic Book"/>
                <a:cs typeface="Franklin Gothic Book"/>
              </a:rPr>
              <a:t> </a:t>
            </a:r>
            <a:r>
              <a:rPr sz="900" spc="-15" dirty="0">
                <a:solidFill>
                  <a:srgbClr val="FFFFFF"/>
                </a:solidFill>
                <a:latin typeface="Franklin Gothic Book"/>
                <a:cs typeface="Franklin Gothic Book"/>
              </a:rPr>
              <a:t>services</a:t>
            </a:r>
            <a:endParaRPr sz="900">
              <a:latin typeface="Franklin Gothic Book"/>
              <a:cs typeface="Franklin Gothic Book"/>
            </a:endParaRPr>
          </a:p>
          <a:p>
            <a:pPr marL="240029" marR="378460" indent="-100330">
              <a:lnSpc>
                <a:spcPct val="101899"/>
              </a:lnSpc>
              <a:spcBef>
                <a:spcPts val="285"/>
              </a:spcBef>
              <a:buChar char="•"/>
              <a:tabLst>
                <a:tab pos="240665" algn="l"/>
              </a:tabLst>
            </a:pPr>
            <a:r>
              <a:rPr sz="900" spc="-20" dirty="0">
                <a:solidFill>
                  <a:srgbClr val="FFFFFF"/>
                </a:solidFill>
                <a:latin typeface="Franklin Gothic Book"/>
                <a:cs typeface="Franklin Gothic Book"/>
              </a:rPr>
              <a:t>“Closed” </a:t>
            </a:r>
            <a:r>
              <a:rPr sz="900" spc="-15" dirty="0">
                <a:solidFill>
                  <a:srgbClr val="FFFFFF"/>
                </a:solidFill>
                <a:latin typeface="Franklin Gothic Book"/>
                <a:cs typeface="Franklin Gothic Book"/>
              </a:rPr>
              <a:t>and </a:t>
            </a:r>
            <a:r>
              <a:rPr sz="900" spc="-20" dirty="0">
                <a:solidFill>
                  <a:srgbClr val="FFFFFF"/>
                </a:solidFill>
                <a:latin typeface="Franklin Gothic Book"/>
                <a:cs typeface="Franklin Gothic Book"/>
              </a:rPr>
              <a:t>“open”</a:t>
            </a:r>
            <a:r>
              <a:rPr sz="900" spc="-105" dirty="0">
                <a:solidFill>
                  <a:srgbClr val="FFFFFF"/>
                </a:solidFill>
                <a:latin typeface="Franklin Gothic Book"/>
                <a:cs typeface="Franklin Gothic Book"/>
              </a:rPr>
              <a:t> </a:t>
            </a:r>
            <a:r>
              <a:rPr sz="900" spc="-25" dirty="0">
                <a:solidFill>
                  <a:srgbClr val="FFFFFF"/>
                </a:solidFill>
                <a:latin typeface="Franklin Gothic Book"/>
                <a:cs typeface="Franklin Gothic Book"/>
              </a:rPr>
              <a:t>framework  </a:t>
            </a:r>
            <a:r>
              <a:rPr sz="900" spc="-20" dirty="0">
                <a:solidFill>
                  <a:srgbClr val="FFFFFF"/>
                </a:solidFill>
                <a:latin typeface="Franklin Gothic Book"/>
                <a:cs typeface="Franklin Gothic Book"/>
              </a:rPr>
              <a:t>agreements to select</a:t>
            </a:r>
            <a:r>
              <a:rPr sz="900" spc="-95" dirty="0">
                <a:solidFill>
                  <a:srgbClr val="FFFFFF"/>
                </a:solidFill>
                <a:latin typeface="Franklin Gothic Book"/>
                <a:cs typeface="Franklin Gothic Book"/>
              </a:rPr>
              <a:t> </a:t>
            </a:r>
            <a:r>
              <a:rPr sz="900" spc="-25" dirty="0">
                <a:solidFill>
                  <a:srgbClr val="FFFFFF"/>
                </a:solidFill>
                <a:latin typeface="Franklin Gothic Book"/>
                <a:cs typeface="Franklin Gothic Book"/>
              </a:rPr>
              <a:t>from</a:t>
            </a:r>
            <a:endParaRPr sz="900">
              <a:latin typeface="Franklin Gothic Book"/>
              <a:cs typeface="Franklin Gothic Book"/>
            </a:endParaRPr>
          </a:p>
          <a:p>
            <a:pPr marL="240029" marR="144780" indent="-100330">
              <a:lnSpc>
                <a:spcPct val="101899"/>
              </a:lnSpc>
              <a:spcBef>
                <a:spcPts val="280"/>
              </a:spcBef>
              <a:buChar char="•"/>
              <a:tabLst>
                <a:tab pos="255270" algn="l"/>
              </a:tabLst>
            </a:pPr>
            <a:r>
              <a:rPr sz="900" spc="-20" dirty="0">
                <a:solidFill>
                  <a:srgbClr val="FFFFFF"/>
                </a:solidFill>
                <a:latin typeface="Franklin Gothic Book"/>
                <a:cs typeface="Franklin Gothic Book"/>
              </a:rPr>
              <a:t>Online e-catalogues to increase  </a:t>
            </a:r>
            <a:r>
              <a:rPr sz="900" spc="-25" dirty="0">
                <a:solidFill>
                  <a:srgbClr val="FFFFFF"/>
                </a:solidFill>
                <a:latin typeface="Franklin Gothic Book"/>
                <a:cs typeface="Franklin Gothic Book"/>
              </a:rPr>
              <a:t>efficiency </a:t>
            </a:r>
            <a:r>
              <a:rPr sz="900" spc="-15" dirty="0">
                <a:solidFill>
                  <a:srgbClr val="FFFFFF"/>
                </a:solidFill>
                <a:latin typeface="Franklin Gothic Book"/>
                <a:cs typeface="Franklin Gothic Book"/>
              </a:rPr>
              <a:t>and </a:t>
            </a:r>
            <a:r>
              <a:rPr sz="900" spc="-20" dirty="0">
                <a:solidFill>
                  <a:srgbClr val="FFFFFF"/>
                </a:solidFill>
                <a:latin typeface="Franklin Gothic Book"/>
                <a:cs typeface="Franklin Gothic Book"/>
              </a:rPr>
              <a:t>speed </a:t>
            </a:r>
            <a:r>
              <a:rPr sz="900" spc="-10" dirty="0">
                <a:solidFill>
                  <a:srgbClr val="FFFFFF"/>
                </a:solidFill>
                <a:latin typeface="Franklin Gothic Book"/>
                <a:cs typeface="Franklin Gothic Book"/>
              </a:rPr>
              <a:t>up</a:t>
            </a:r>
            <a:r>
              <a:rPr sz="900" spc="-120" dirty="0">
                <a:solidFill>
                  <a:srgbClr val="FFFFFF"/>
                </a:solidFill>
                <a:latin typeface="Franklin Gothic Book"/>
                <a:cs typeface="Franklin Gothic Book"/>
              </a:rPr>
              <a:t> </a:t>
            </a:r>
            <a:r>
              <a:rPr sz="900" spc="-25" dirty="0">
                <a:solidFill>
                  <a:srgbClr val="FFFFFF"/>
                </a:solidFill>
                <a:latin typeface="Franklin Gothic Book"/>
                <a:cs typeface="Franklin Gothic Book"/>
              </a:rPr>
              <a:t>procurement  process.</a:t>
            </a:r>
            <a:endParaRPr sz="900">
              <a:latin typeface="Franklin Gothic Book"/>
              <a:cs typeface="Franklin Gothic Boo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2596</Words>
  <Application>Microsoft Macintosh PowerPoint</Application>
  <PresentationFormat>Custom</PresentationFormat>
  <Paragraphs>134</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Calibri</vt:lpstr>
      <vt:lpstr>Franklin Gothic Book</vt:lpstr>
      <vt:lpstr>FranklinGothic-Heavy</vt:lpstr>
      <vt:lpstr>ITC Franklin Gothic</vt:lpstr>
      <vt:lpstr>Times New Roman</vt:lpstr>
      <vt:lpstr>Office Theme</vt:lpstr>
      <vt:lpstr>EBRD UNCITRAL Public Procurement Initiative</vt:lpstr>
      <vt:lpstr>THE INITIATIVE The Initiative embraces a series of public procurement reform-  related activities, selected based on their potential transition  impact and their relevance to the specific problems which the  countries in the region face, as identified in the EBRD 2010 Public  Procurement Legal Framework Assessment and reported by the  EBRD procurement specialists working in the countries in the region  on the EBRDfinanced projects. Presently, the Initiative’s programme  comprises (a) legal comparative diagnostics, (b) series of regional  policy dialogue workshops and (c) country-specific technical  cooperation projects to help reform public procurement laws and  practice in compliance with the 2011 UNCITRAL Model Law.</vt:lpstr>
      <vt:lpstr>WHY REFORM PUBLIC  PROCUREMENT?</vt:lpstr>
      <vt:lpstr>THE 2011 UNCITRAL MODEL LAW, MODERN  PROCUREMENT TOOLS &amp; TECHNIQUES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EBRD UNCITRAL Public Procurement Initiative</dc:title>
  <cp:lastModifiedBy>Microsoft Office User</cp:lastModifiedBy>
  <cp:revision>7</cp:revision>
  <dcterms:created xsi:type="dcterms:W3CDTF">2021-01-04T10:38:37Z</dcterms:created>
  <dcterms:modified xsi:type="dcterms:W3CDTF">2021-01-05T11:59:34Z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2020-12-04T00:00:00Z</vt:filetime>
  </property>
  <property fmtid="{D5CDD505-2E9C-101B-9397-08002B2CF9AE}" pid="3" name="Creator">
    <vt:lpwstr>Adobe InDesign 16.0 (Macintosh)</vt:lpwstr>
  </property>
  <property fmtid="{D5CDD505-2E9C-101B-9397-08002B2CF9AE}" pid="4" name="LastSaved">
    <vt:filetime>2021-01-04T00:00:00Z</vt:filetime>
  </property>
</Properties>
</file>