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charts/chart1.xml" ContentType="application/vnd.openxmlformats-officedocument.drawingml.chart+xml"/>
  <Override PartName="/ppt/theme/themeOverride3.xml" ContentType="application/vnd.openxmlformats-officedocument.themeOverrid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6.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76" r:id="rId4"/>
    <p:sldId id="302" r:id="rId5"/>
    <p:sldId id="304" r:id="rId6"/>
    <p:sldId id="305" r:id="rId7"/>
    <p:sldId id="277" r:id="rId8"/>
    <p:sldId id="306" r:id="rId9"/>
    <p:sldId id="307" r:id="rId10"/>
    <p:sldId id="319" r:id="rId11"/>
    <p:sldId id="344" r:id="rId12"/>
    <p:sldId id="345" r:id="rId13"/>
    <p:sldId id="346" r:id="rId14"/>
    <p:sldId id="347" r:id="rId15"/>
    <p:sldId id="348" r:id="rId16"/>
    <p:sldId id="300" r:id="rId17"/>
    <p:sldId id="258" r:id="rId18"/>
    <p:sldId id="299"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0079C1"/>
    <a:srgbClr val="D77700"/>
    <a:srgbClr val="7EA6D7"/>
    <a:srgbClr val="00AE9E"/>
    <a:srgbClr val="83C8BC"/>
    <a:srgbClr val="8C2245"/>
    <a:srgbClr val="00747A"/>
    <a:srgbClr val="5D245A"/>
    <a:srgbClr val="175E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p:restoredTop sz="94693"/>
  </p:normalViewPr>
  <p:slideViewPr>
    <p:cSldViewPr snapToGrid="0" snapToObjects="1">
      <p:cViewPr varScale="1">
        <p:scale>
          <a:sx n="64" d="100"/>
          <a:sy n="64" d="100"/>
        </p:scale>
        <p:origin x="13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5.3539250882617385E-2"/>
          <c:y val="5.9788116752102743E-2"/>
          <c:w val="0.92067509020750693"/>
          <c:h val="0.71314442591363636"/>
        </c:manualLayout>
      </c:layout>
      <c:bar3DChart>
        <c:barDir val="col"/>
        <c:grouping val="clustered"/>
        <c:varyColors val="0"/>
        <c:ser>
          <c:idx val="0"/>
          <c:order val="0"/>
          <c:tx>
            <c:strRef>
              <c:f>EGSC!$E$46</c:f>
              <c:strCache>
                <c:ptCount val="1"/>
                <c:pt idx="0">
                  <c:v>central</c:v>
                </c:pt>
              </c:strCache>
            </c:strRef>
          </c:tx>
          <c:invertIfNegative val="0"/>
          <c:dLbls>
            <c:dLbl>
              <c:idx val="0"/>
              <c:layout>
                <c:manualLayout>
                  <c:x val="-4.4444444444444444E-3"/>
                  <c:y val="-4.2154566744730677E-2"/>
                </c:manualLayout>
              </c:layout>
              <c:tx>
                <c:rich>
                  <a:bodyPr/>
                  <a:lstStyle/>
                  <a:p>
                    <a:r>
                      <a:rPr lang="en-US" sz="2000"/>
                      <a:t>1,42 %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BC-48B5-B9BC-DA1F6B3CE4F9}"/>
                </c:ext>
              </c:extLst>
            </c:dLbl>
            <c:spPr>
              <a:noFill/>
              <a:ln>
                <a:noFill/>
              </a:ln>
              <a:effectLst/>
            </c:spPr>
            <c:txPr>
              <a:bodyPr/>
              <a:lstStyle/>
              <a:p>
                <a:pPr>
                  <a:defRPr sz="2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EGSC!$F$45</c:f>
              <c:strCache>
                <c:ptCount val="1"/>
                <c:pt idx="0">
                  <c:v>Share of GPA covered PP in total PP</c:v>
                </c:pt>
              </c:strCache>
            </c:strRef>
          </c:cat>
          <c:val>
            <c:numRef>
              <c:f>EGSC!$F$46</c:f>
              <c:numCache>
                <c:formatCode>General</c:formatCode>
                <c:ptCount val="1"/>
                <c:pt idx="0">
                  <c:v>1.42</c:v>
                </c:pt>
              </c:numCache>
            </c:numRef>
          </c:val>
          <c:extLst>
            <c:ext xmlns:c16="http://schemas.microsoft.com/office/drawing/2014/chart" uri="{C3380CC4-5D6E-409C-BE32-E72D297353CC}">
              <c16:uniqueId val="{00000001-B1BC-48B5-B9BC-DA1F6B3CE4F9}"/>
            </c:ext>
          </c:extLst>
        </c:ser>
        <c:ser>
          <c:idx val="1"/>
          <c:order val="1"/>
          <c:tx>
            <c:strRef>
              <c:f>EGSC!$E$47</c:f>
              <c:strCache>
                <c:ptCount val="1"/>
                <c:pt idx="0">
                  <c:v>sub-central entities</c:v>
                </c:pt>
              </c:strCache>
            </c:strRef>
          </c:tx>
          <c:invertIfNegative val="0"/>
          <c:dLbls>
            <c:dLbl>
              <c:idx val="0"/>
              <c:tx>
                <c:rich>
                  <a:bodyPr/>
                  <a:lstStyle/>
                  <a:p>
                    <a:r>
                      <a:rPr lang="en-US" sz="2000" dirty="0"/>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BC-48B5-B9BC-DA1F6B3CE4F9}"/>
                </c:ext>
              </c:extLst>
            </c:dLbl>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EGSC!$F$45</c:f>
              <c:strCache>
                <c:ptCount val="1"/>
                <c:pt idx="0">
                  <c:v>Share of GPA covered PP in total PP</c:v>
                </c:pt>
              </c:strCache>
            </c:strRef>
          </c:cat>
          <c:val>
            <c:numRef>
              <c:f>EGSC!$F$47</c:f>
              <c:numCache>
                <c:formatCode>General</c:formatCode>
                <c:ptCount val="1"/>
                <c:pt idx="0">
                  <c:v>3</c:v>
                </c:pt>
              </c:numCache>
            </c:numRef>
          </c:val>
          <c:extLst>
            <c:ext xmlns:c16="http://schemas.microsoft.com/office/drawing/2014/chart" uri="{C3380CC4-5D6E-409C-BE32-E72D297353CC}">
              <c16:uniqueId val="{00000003-B1BC-48B5-B9BC-DA1F6B3CE4F9}"/>
            </c:ext>
          </c:extLst>
        </c:ser>
        <c:ser>
          <c:idx val="2"/>
          <c:order val="2"/>
          <c:tx>
            <c:strRef>
              <c:f>EGSC!$E$48</c:f>
              <c:strCache>
                <c:ptCount val="1"/>
                <c:pt idx="0">
                  <c:v>other entities</c:v>
                </c:pt>
              </c:strCache>
            </c:strRef>
          </c:tx>
          <c:invertIfNegative val="0"/>
          <c:dLbls>
            <c:dLbl>
              <c:idx val="0"/>
              <c:layout>
                <c:manualLayout>
                  <c:x val="1.7777777777777778E-2"/>
                  <c:y val="-3.2786885245901641E-2"/>
                </c:manualLayout>
              </c:layout>
              <c:tx>
                <c:rich>
                  <a:bodyPr/>
                  <a:lstStyle/>
                  <a:p>
                    <a:r>
                      <a:rPr lang="en-US" sz="2000"/>
                      <a:t>17,16%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BC-48B5-B9BC-DA1F6B3CE4F9}"/>
                </c:ext>
              </c:extLst>
            </c:dLbl>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EGSC!$F$45</c:f>
              <c:strCache>
                <c:ptCount val="1"/>
                <c:pt idx="0">
                  <c:v>Share of GPA covered PP in total PP</c:v>
                </c:pt>
              </c:strCache>
            </c:strRef>
          </c:cat>
          <c:val>
            <c:numRef>
              <c:f>EGSC!$F$48</c:f>
              <c:numCache>
                <c:formatCode>General</c:formatCode>
                <c:ptCount val="1"/>
                <c:pt idx="0">
                  <c:v>17.16</c:v>
                </c:pt>
              </c:numCache>
            </c:numRef>
          </c:val>
          <c:extLst>
            <c:ext xmlns:c16="http://schemas.microsoft.com/office/drawing/2014/chart" uri="{C3380CC4-5D6E-409C-BE32-E72D297353CC}">
              <c16:uniqueId val="{00000005-B1BC-48B5-B9BC-DA1F6B3CE4F9}"/>
            </c:ext>
          </c:extLst>
        </c:ser>
        <c:dLbls>
          <c:showLegendKey val="0"/>
          <c:showVal val="0"/>
          <c:showCatName val="0"/>
          <c:showSerName val="0"/>
          <c:showPercent val="0"/>
          <c:showBubbleSize val="0"/>
        </c:dLbls>
        <c:gapWidth val="150"/>
        <c:shape val="cylinder"/>
        <c:axId val="644394368"/>
        <c:axId val="644412544"/>
        <c:axId val="0"/>
      </c:bar3DChart>
      <c:catAx>
        <c:axId val="644394368"/>
        <c:scaling>
          <c:orientation val="minMax"/>
        </c:scaling>
        <c:delete val="0"/>
        <c:axPos val="b"/>
        <c:numFmt formatCode="General" sourceLinked="0"/>
        <c:majorTickMark val="out"/>
        <c:minorTickMark val="none"/>
        <c:tickLblPos val="nextTo"/>
        <c:txPr>
          <a:bodyPr/>
          <a:lstStyle/>
          <a:p>
            <a:pPr>
              <a:defRPr sz="1800" b="1"/>
            </a:pPr>
            <a:endParaRPr lang="en-US"/>
          </a:p>
        </c:txPr>
        <c:crossAx val="644412544"/>
        <c:crosses val="autoZero"/>
        <c:auto val="1"/>
        <c:lblAlgn val="ctr"/>
        <c:lblOffset val="100"/>
        <c:noMultiLvlLbl val="0"/>
      </c:catAx>
      <c:valAx>
        <c:axId val="64441254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644394368"/>
        <c:crosses val="autoZero"/>
        <c:crossBetween val="between"/>
      </c:valAx>
    </c:plotArea>
    <c:legend>
      <c:legendPos val="b"/>
      <c:overlay val="0"/>
      <c:txPr>
        <a:bodyPr/>
        <a:lstStyle/>
        <a:p>
          <a:pPr>
            <a:defRPr sz="1400" b="1"/>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AD5C7-9C82-484D-A7C7-D83EB3BA6B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C3F7EDD-AB09-4D5F-B7C3-6FCB66C7A92E}">
      <dgm:prSet phldrT="[Text]"/>
      <dgm:spPr/>
      <dgm:t>
        <a:bodyPr/>
        <a:lstStyle/>
        <a:p>
          <a:r>
            <a:rPr lang="en-US" dirty="0"/>
            <a:t>National treatment and non-discrimination</a:t>
          </a:r>
        </a:p>
      </dgm:t>
    </dgm:pt>
    <dgm:pt modelId="{7AD18BC4-54BC-430E-AC17-6C5A43385C2E}" type="parTrans" cxnId="{A02D475E-A4FE-457D-B536-DC077A9B1826}">
      <dgm:prSet/>
      <dgm:spPr/>
      <dgm:t>
        <a:bodyPr/>
        <a:lstStyle/>
        <a:p>
          <a:endParaRPr lang="en-US"/>
        </a:p>
      </dgm:t>
    </dgm:pt>
    <dgm:pt modelId="{EB447C1A-CAF3-4B24-AEA5-28B4282D4AFE}" type="sibTrans" cxnId="{A02D475E-A4FE-457D-B536-DC077A9B1826}">
      <dgm:prSet/>
      <dgm:spPr/>
      <dgm:t>
        <a:bodyPr/>
        <a:lstStyle/>
        <a:p>
          <a:endParaRPr lang="en-US"/>
        </a:p>
      </dgm:t>
    </dgm:pt>
    <dgm:pt modelId="{BFDD29EE-E822-48DC-A7FA-A48194807582}">
      <dgm:prSet phldrT="[Text]" phldr="1"/>
      <dgm:spPr/>
      <dgm:t>
        <a:bodyPr/>
        <a:lstStyle/>
        <a:p>
          <a:endParaRPr lang="en-US"/>
        </a:p>
      </dgm:t>
    </dgm:pt>
    <dgm:pt modelId="{DFEF878E-13BB-4258-B35E-5467F0E84308}" type="parTrans" cxnId="{54E2DEED-0556-4EC7-9F6C-EA6F179DF872}">
      <dgm:prSet/>
      <dgm:spPr/>
      <dgm:t>
        <a:bodyPr/>
        <a:lstStyle/>
        <a:p>
          <a:endParaRPr lang="en-US"/>
        </a:p>
      </dgm:t>
    </dgm:pt>
    <dgm:pt modelId="{2D46556C-99C3-46DB-81F1-94C7B049FBB3}" type="sibTrans" cxnId="{54E2DEED-0556-4EC7-9F6C-EA6F179DF872}">
      <dgm:prSet/>
      <dgm:spPr/>
      <dgm:t>
        <a:bodyPr/>
        <a:lstStyle/>
        <a:p>
          <a:endParaRPr lang="en-US"/>
        </a:p>
      </dgm:t>
    </dgm:pt>
    <dgm:pt modelId="{FE4EDEE3-58F8-435C-9CCF-DA95F48A2A2D}">
      <dgm:prSet phldrT="[Text]" phldr="1"/>
      <dgm:spPr/>
      <dgm:t>
        <a:bodyPr/>
        <a:lstStyle/>
        <a:p>
          <a:endParaRPr lang="en-US"/>
        </a:p>
      </dgm:t>
    </dgm:pt>
    <dgm:pt modelId="{0602797D-909D-4395-9490-2ABD3C8E4A95}" type="parTrans" cxnId="{AF6703E9-3943-4972-8FF2-661EC422EE26}">
      <dgm:prSet/>
      <dgm:spPr/>
      <dgm:t>
        <a:bodyPr/>
        <a:lstStyle/>
        <a:p>
          <a:endParaRPr lang="en-US"/>
        </a:p>
      </dgm:t>
    </dgm:pt>
    <dgm:pt modelId="{8BC38FF9-0596-46F4-A7B4-A01241213D6D}" type="sibTrans" cxnId="{AF6703E9-3943-4972-8FF2-661EC422EE26}">
      <dgm:prSet/>
      <dgm:spPr/>
      <dgm:t>
        <a:bodyPr/>
        <a:lstStyle/>
        <a:p>
          <a:endParaRPr lang="en-US"/>
        </a:p>
      </dgm:t>
    </dgm:pt>
    <dgm:pt modelId="{A981ACF8-1C96-435A-8D22-51988AF6D3BB}">
      <dgm:prSet phldrT="[Text]" phldr="1"/>
      <dgm:spPr/>
      <dgm:t>
        <a:bodyPr/>
        <a:lstStyle/>
        <a:p>
          <a:endParaRPr lang="en-US"/>
        </a:p>
      </dgm:t>
    </dgm:pt>
    <dgm:pt modelId="{F7526E8E-97A1-4F55-8207-ADF191079D4F}" type="parTrans" cxnId="{6906F18B-52EE-427C-B516-C82F1C7EB873}">
      <dgm:prSet/>
      <dgm:spPr/>
      <dgm:t>
        <a:bodyPr/>
        <a:lstStyle/>
        <a:p>
          <a:endParaRPr lang="en-US"/>
        </a:p>
      </dgm:t>
    </dgm:pt>
    <dgm:pt modelId="{8B0644D8-90B0-4785-9B9D-CAFC1D98584F}" type="sibTrans" cxnId="{6906F18B-52EE-427C-B516-C82F1C7EB873}">
      <dgm:prSet/>
      <dgm:spPr/>
      <dgm:t>
        <a:bodyPr/>
        <a:lstStyle/>
        <a:p>
          <a:endParaRPr lang="en-US"/>
        </a:p>
      </dgm:t>
    </dgm:pt>
    <dgm:pt modelId="{D62EC050-88ED-4CEB-BB52-3964E18F6C86}">
      <dgm:prSet/>
      <dgm:spPr/>
      <dgm:t>
        <a:bodyPr/>
        <a:lstStyle/>
        <a:p>
          <a:r>
            <a:rPr lang="en-US" dirty="0"/>
            <a:t>Detailed provisions on procurement process, to ensure transparent and open competition. </a:t>
          </a:r>
        </a:p>
      </dgm:t>
    </dgm:pt>
    <dgm:pt modelId="{47225C43-5396-47B0-B885-8EA5365A36AA}" type="parTrans" cxnId="{0AF040B0-20F1-4857-9AAE-AA880A19B931}">
      <dgm:prSet/>
      <dgm:spPr/>
      <dgm:t>
        <a:bodyPr/>
        <a:lstStyle/>
        <a:p>
          <a:endParaRPr lang="en-US"/>
        </a:p>
      </dgm:t>
    </dgm:pt>
    <dgm:pt modelId="{4CBFC79F-1D54-4552-A450-15FA71BA6865}" type="sibTrans" cxnId="{0AF040B0-20F1-4857-9AAE-AA880A19B931}">
      <dgm:prSet/>
      <dgm:spPr/>
      <dgm:t>
        <a:bodyPr/>
        <a:lstStyle/>
        <a:p>
          <a:endParaRPr lang="en-US"/>
        </a:p>
      </dgm:t>
    </dgm:pt>
    <dgm:pt modelId="{11DF5625-F298-4663-901B-A3612847410B}">
      <dgm:prSet/>
      <dgm:spPr/>
      <dgm:t>
        <a:bodyPr/>
        <a:lstStyle/>
        <a:p>
          <a:r>
            <a:rPr lang="en-US" dirty="0"/>
            <a:t>Enforcement:  provisions on application of the WTO-DSU and domestic review procedures</a:t>
          </a:r>
        </a:p>
      </dgm:t>
    </dgm:pt>
    <dgm:pt modelId="{C668E378-5404-4D85-B081-B579AEC1BD07}" type="parTrans" cxnId="{EDEFABD8-3225-4731-9EBD-D81EB77FEC65}">
      <dgm:prSet/>
      <dgm:spPr/>
      <dgm:t>
        <a:bodyPr/>
        <a:lstStyle/>
        <a:p>
          <a:endParaRPr lang="en-US"/>
        </a:p>
      </dgm:t>
    </dgm:pt>
    <dgm:pt modelId="{50467F33-C502-45B5-895A-9B5C1471D50E}" type="sibTrans" cxnId="{EDEFABD8-3225-4731-9EBD-D81EB77FEC65}">
      <dgm:prSet/>
      <dgm:spPr/>
      <dgm:t>
        <a:bodyPr/>
        <a:lstStyle/>
        <a:p>
          <a:endParaRPr lang="en-US"/>
        </a:p>
      </dgm:t>
    </dgm:pt>
    <dgm:pt modelId="{97275684-9F09-4738-B7A2-C8EE07F829A2}">
      <dgm:prSet/>
      <dgm:spPr/>
      <dgm:t>
        <a:bodyPr/>
        <a:lstStyle/>
        <a:p>
          <a:r>
            <a:rPr lang="en-US" dirty="0"/>
            <a:t>S&amp;D and other provisions to facilitate accession</a:t>
          </a:r>
        </a:p>
      </dgm:t>
    </dgm:pt>
    <dgm:pt modelId="{15723AD2-9547-41CB-BA47-56248804D2B8}" type="parTrans" cxnId="{A0E20A1C-1635-4C59-804B-D0E5F5D2E322}">
      <dgm:prSet/>
      <dgm:spPr/>
      <dgm:t>
        <a:bodyPr/>
        <a:lstStyle/>
        <a:p>
          <a:endParaRPr lang="en-US"/>
        </a:p>
      </dgm:t>
    </dgm:pt>
    <dgm:pt modelId="{DE490E43-B0C0-42E7-8954-2D49DF30BF76}" type="sibTrans" cxnId="{A0E20A1C-1635-4C59-804B-D0E5F5D2E322}">
      <dgm:prSet/>
      <dgm:spPr/>
      <dgm:t>
        <a:bodyPr/>
        <a:lstStyle/>
        <a:p>
          <a:endParaRPr lang="en-US"/>
        </a:p>
      </dgm:t>
    </dgm:pt>
    <dgm:pt modelId="{483D2E18-24FA-40DD-8B59-57F4EEFE0B0C}">
      <dgm:prSet/>
      <dgm:spPr/>
      <dgm:t>
        <a:bodyPr/>
        <a:lstStyle/>
        <a:p>
          <a:endParaRPr lang="en-US" dirty="0"/>
        </a:p>
      </dgm:t>
    </dgm:pt>
    <dgm:pt modelId="{085A2BF4-BF0E-46EE-9604-8457D7B6FAA8}" type="parTrans" cxnId="{D7AC18C4-F4A8-45B5-830B-21784C82DA64}">
      <dgm:prSet/>
      <dgm:spPr/>
      <dgm:t>
        <a:bodyPr/>
        <a:lstStyle/>
        <a:p>
          <a:endParaRPr lang="en-US"/>
        </a:p>
      </dgm:t>
    </dgm:pt>
    <dgm:pt modelId="{B39A8360-D800-4A6B-88C1-4F49C93AD6CA}" type="sibTrans" cxnId="{D7AC18C4-F4A8-45B5-830B-21784C82DA64}">
      <dgm:prSet/>
      <dgm:spPr/>
      <dgm:t>
        <a:bodyPr/>
        <a:lstStyle/>
        <a:p>
          <a:endParaRPr lang="en-US"/>
        </a:p>
      </dgm:t>
    </dgm:pt>
    <dgm:pt modelId="{02008148-189D-4FAB-978C-E97AFF5C6899}" type="pres">
      <dgm:prSet presAssocID="{647AD5C7-9C82-484D-A7C7-D83EB3BA6B8D}" presName="matrix" presStyleCnt="0">
        <dgm:presLayoutVars>
          <dgm:chMax val="1"/>
          <dgm:dir/>
          <dgm:resizeHandles val="exact"/>
        </dgm:presLayoutVars>
      </dgm:prSet>
      <dgm:spPr/>
    </dgm:pt>
    <dgm:pt modelId="{5E769D97-4563-4CD6-AB19-4F9491268EBC}" type="pres">
      <dgm:prSet presAssocID="{647AD5C7-9C82-484D-A7C7-D83EB3BA6B8D}" presName="diamond" presStyleLbl="bgShp" presStyleIdx="0" presStyleCnt="1"/>
      <dgm:spPr/>
    </dgm:pt>
    <dgm:pt modelId="{65FC0D18-7840-476A-ABAF-C2DFA5076329}" type="pres">
      <dgm:prSet presAssocID="{647AD5C7-9C82-484D-A7C7-D83EB3BA6B8D}" presName="quad1" presStyleLbl="node1" presStyleIdx="0" presStyleCnt="4" custScaleX="131407" custScaleY="100032" custLinFactNeighborX="-29211" custLinFactNeighborY="2164">
        <dgm:presLayoutVars>
          <dgm:chMax val="0"/>
          <dgm:chPref val="0"/>
          <dgm:bulletEnabled val="1"/>
        </dgm:presLayoutVars>
      </dgm:prSet>
      <dgm:spPr/>
    </dgm:pt>
    <dgm:pt modelId="{10C5A3D9-0513-47D1-946B-66AF9433C2DE}" type="pres">
      <dgm:prSet presAssocID="{647AD5C7-9C82-484D-A7C7-D83EB3BA6B8D}" presName="quad2" presStyleLbl="node1" presStyleIdx="1" presStyleCnt="4" custScaleX="133571" custScaleY="93087" custLinFactNeighborX="9820" custLinFactNeighborY="0">
        <dgm:presLayoutVars>
          <dgm:chMax val="0"/>
          <dgm:chPref val="0"/>
          <dgm:bulletEnabled val="1"/>
        </dgm:presLayoutVars>
      </dgm:prSet>
      <dgm:spPr/>
    </dgm:pt>
    <dgm:pt modelId="{1A6E9711-20AE-45E9-AE28-AF2CAEEF4933}" type="pres">
      <dgm:prSet presAssocID="{647AD5C7-9C82-484D-A7C7-D83EB3BA6B8D}" presName="quad3" presStyleLbl="node1" presStyleIdx="2" presStyleCnt="4" custScaleX="133572" custScaleY="103279" custLinFactNeighborX="-30293" custLinFactNeighborY="6491">
        <dgm:presLayoutVars>
          <dgm:chMax val="0"/>
          <dgm:chPref val="0"/>
          <dgm:bulletEnabled val="1"/>
        </dgm:presLayoutVars>
      </dgm:prSet>
      <dgm:spPr/>
    </dgm:pt>
    <dgm:pt modelId="{3E36F88C-B460-4536-961C-AEE99C6672E0}" type="pres">
      <dgm:prSet presAssocID="{647AD5C7-9C82-484D-A7C7-D83EB3BA6B8D}" presName="quad4" presStyleLbl="node1" presStyleIdx="3" presStyleCnt="4" custScaleX="131409" custScaleY="104360" custLinFactNeighborX="10819" custLinFactNeighborY="5410">
        <dgm:presLayoutVars>
          <dgm:chMax val="0"/>
          <dgm:chPref val="0"/>
          <dgm:bulletEnabled val="1"/>
        </dgm:presLayoutVars>
      </dgm:prSet>
      <dgm:spPr/>
    </dgm:pt>
  </dgm:ptLst>
  <dgm:cxnLst>
    <dgm:cxn modelId="{06D29811-FEB2-4CF4-B991-4DA370974100}" type="presOf" srcId="{97275684-9F09-4738-B7A2-C8EE07F829A2}" destId="{3E36F88C-B460-4536-961C-AEE99C6672E0}" srcOrd="0" destOrd="0" presId="urn:microsoft.com/office/officeart/2005/8/layout/matrix3"/>
    <dgm:cxn modelId="{A0E20A1C-1635-4C59-804B-D0E5F5D2E322}" srcId="{647AD5C7-9C82-484D-A7C7-D83EB3BA6B8D}" destId="{97275684-9F09-4738-B7A2-C8EE07F829A2}" srcOrd="3" destOrd="0" parTransId="{15723AD2-9547-41CB-BA47-56248804D2B8}" sibTransId="{DE490E43-B0C0-42E7-8954-2D49DF30BF76}"/>
    <dgm:cxn modelId="{A02D475E-A4FE-457D-B536-DC077A9B1826}" srcId="{647AD5C7-9C82-484D-A7C7-D83EB3BA6B8D}" destId="{9C3F7EDD-AB09-4D5F-B7C3-6FCB66C7A92E}" srcOrd="0" destOrd="0" parTransId="{7AD18BC4-54BC-430E-AC17-6C5A43385C2E}" sibTransId="{EB447C1A-CAF3-4B24-AEA5-28B4282D4AFE}"/>
    <dgm:cxn modelId="{25625561-5976-485F-A804-8AD0D6C2EDA5}" type="presOf" srcId="{647AD5C7-9C82-484D-A7C7-D83EB3BA6B8D}" destId="{02008148-189D-4FAB-978C-E97AFF5C6899}" srcOrd="0" destOrd="0" presId="urn:microsoft.com/office/officeart/2005/8/layout/matrix3"/>
    <dgm:cxn modelId="{6906F18B-52EE-427C-B516-C82F1C7EB873}" srcId="{647AD5C7-9C82-484D-A7C7-D83EB3BA6B8D}" destId="{A981ACF8-1C96-435A-8D22-51988AF6D3BB}" srcOrd="7" destOrd="0" parTransId="{F7526E8E-97A1-4F55-8207-ADF191079D4F}" sibTransId="{8B0644D8-90B0-4785-9B9D-CAFC1D98584F}"/>
    <dgm:cxn modelId="{5D8E7AA8-C68C-4746-8749-7AB2B65C56DF}" type="presOf" srcId="{9C3F7EDD-AB09-4D5F-B7C3-6FCB66C7A92E}" destId="{65FC0D18-7840-476A-ABAF-C2DFA5076329}" srcOrd="0" destOrd="0" presId="urn:microsoft.com/office/officeart/2005/8/layout/matrix3"/>
    <dgm:cxn modelId="{0AF040B0-20F1-4857-9AAE-AA880A19B931}" srcId="{647AD5C7-9C82-484D-A7C7-D83EB3BA6B8D}" destId="{D62EC050-88ED-4CEB-BB52-3964E18F6C86}" srcOrd="1" destOrd="0" parTransId="{47225C43-5396-47B0-B885-8EA5365A36AA}" sibTransId="{4CBFC79F-1D54-4552-A450-15FA71BA6865}"/>
    <dgm:cxn modelId="{D7AC18C4-F4A8-45B5-830B-21784C82DA64}" srcId="{647AD5C7-9C82-484D-A7C7-D83EB3BA6B8D}" destId="{483D2E18-24FA-40DD-8B59-57F4EEFE0B0C}" srcOrd="4" destOrd="0" parTransId="{085A2BF4-BF0E-46EE-9604-8457D7B6FAA8}" sibTransId="{B39A8360-D800-4A6B-88C1-4F49C93AD6CA}"/>
    <dgm:cxn modelId="{EDEFABD8-3225-4731-9EBD-D81EB77FEC65}" srcId="{647AD5C7-9C82-484D-A7C7-D83EB3BA6B8D}" destId="{11DF5625-F298-4663-901B-A3612847410B}" srcOrd="2" destOrd="0" parTransId="{C668E378-5404-4D85-B081-B579AEC1BD07}" sibTransId="{50467F33-C502-45B5-895A-9B5C1471D50E}"/>
    <dgm:cxn modelId="{AF6703E9-3943-4972-8FF2-661EC422EE26}" srcId="{647AD5C7-9C82-484D-A7C7-D83EB3BA6B8D}" destId="{FE4EDEE3-58F8-435C-9CCF-DA95F48A2A2D}" srcOrd="6" destOrd="0" parTransId="{0602797D-909D-4395-9490-2ABD3C8E4A95}" sibTransId="{8BC38FF9-0596-46F4-A7B4-A01241213D6D}"/>
    <dgm:cxn modelId="{54E2DEED-0556-4EC7-9F6C-EA6F179DF872}" srcId="{647AD5C7-9C82-484D-A7C7-D83EB3BA6B8D}" destId="{BFDD29EE-E822-48DC-A7FA-A48194807582}" srcOrd="5" destOrd="0" parTransId="{DFEF878E-13BB-4258-B35E-5467F0E84308}" sibTransId="{2D46556C-99C3-46DB-81F1-94C7B049FBB3}"/>
    <dgm:cxn modelId="{FA541AF5-6DED-4280-8147-44479A2042FA}" type="presOf" srcId="{11DF5625-F298-4663-901B-A3612847410B}" destId="{1A6E9711-20AE-45E9-AE28-AF2CAEEF4933}" srcOrd="0" destOrd="0" presId="urn:microsoft.com/office/officeart/2005/8/layout/matrix3"/>
    <dgm:cxn modelId="{049651F8-9FE0-4E68-9217-C0B3949710A8}" type="presOf" srcId="{D62EC050-88ED-4CEB-BB52-3964E18F6C86}" destId="{10C5A3D9-0513-47D1-946B-66AF9433C2DE}" srcOrd="0" destOrd="0" presId="urn:microsoft.com/office/officeart/2005/8/layout/matrix3"/>
    <dgm:cxn modelId="{005F8789-4973-455B-B686-4669AAD8E70B}" type="presParOf" srcId="{02008148-189D-4FAB-978C-E97AFF5C6899}" destId="{5E769D97-4563-4CD6-AB19-4F9491268EBC}" srcOrd="0" destOrd="0" presId="urn:microsoft.com/office/officeart/2005/8/layout/matrix3"/>
    <dgm:cxn modelId="{9BA81300-228C-4D75-B0FD-44693CFC07D0}" type="presParOf" srcId="{02008148-189D-4FAB-978C-E97AFF5C6899}" destId="{65FC0D18-7840-476A-ABAF-C2DFA5076329}" srcOrd="1" destOrd="0" presId="urn:microsoft.com/office/officeart/2005/8/layout/matrix3"/>
    <dgm:cxn modelId="{714D5BD1-3F47-4EA8-8AC9-879FD68C44DE}" type="presParOf" srcId="{02008148-189D-4FAB-978C-E97AFF5C6899}" destId="{10C5A3D9-0513-47D1-946B-66AF9433C2DE}" srcOrd="2" destOrd="0" presId="urn:microsoft.com/office/officeart/2005/8/layout/matrix3"/>
    <dgm:cxn modelId="{9F85CCE8-70DB-489F-A27F-91EE3A6C1A5E}" type="presParOf" srcId="{02008148-189D-4FAB-978C-E97AFF5C6899}" destId="{1A6E9711-20AE-45E9-AE28-AF2CAEEF4933}" srcOrd="3" destOrd="0" presId="urn:microsoft.com/office/officeart/2005/8/layout/matrix3"/>
    <dgm:cxn modelId="{A6E18D75-A9AC-4C55-A863-F950E8342A0D}" type="presParOf" srcId="{02008148-189D-4FAB-978C-E97AFF5C6899}" destId="{3E36F88C-B460-4536-961C-AEE99C6672E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4EFE7-BD05-468F-9D6E-BD19E46750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82985D2-02E4-4E45-88FE-365304ED20F7}">
      <dgm:prSet custT="1"/>
      <dgm:spPr/>
      <dgm:t>
        <a:bodyPr/>
        <a:lstStyle/>
        <a:p>
          <a:r>
            <a:rPr lang="en-US" sz="2500" dirty="0"/>
            <a:t>Set up of an administrative Review Body </a:t>
          </a:r>
          <a:r>
            <a:rPr lang="en-US" sz="2000" dirty="0"/>
            <a:t>(to avoid conflict of interests</a:t>
          </a:r>
          <a:r>
            <a:rPr lang="en-US" sz="2500" dirty="0"/>
            <a:t>)</a:t>
          </a:r>
          <a:r>
            <a:rPr lang="en-US" sz="2000" dirty="0"/>
            <a:t>;</a:t>
          </a:r>
          <a:r>
            <a:rPr lang="en-US" sz="2500" dirty="0"/>
            <a:t> </a:t>
          </a:r>
        </a:p>
      </dgm:t>
    </dgm:pt>
    <dgm:pt modelId="{32BC5369-2D0A-4BA6-8492-6CFB59B8A7E4}" type="parTrans" cxnId="{4268AEFD-9870-47F9-89C1-9208A98C580E}">
      <dgm:prSet/>
      <dgm:spPr/>
      <dgm:t>
        <a:bodyPr/>
        <a:lstStyle/>
        <a:p>
          <a:endParaRPr lang="en-US"/>
        </a:p>
      </dgm:t>
    </dgm:pt>
    <dgm:pt modelId="{C7FEA073-BE27-4469-B31C-6EDF66AF8ED1}" type="sibTrans" cxnId="{4268AEFD-9870-47F9-89C1-9208A98C580E}">
      <dgm:prSet/>
      <dgm:spPr/>
      <dgm:t>
        <a:bodyPr/>
        <a:lstStyle/>
        <a:p>
          <a:endParaRPr lang="en-US"/>
        </a:p>
      </dgm:t>
    </dgm:pt>
    <dgm:pt modelId="{290908AF-675A-4BEA-996D-35964F159630}">
      <dgm:prSet custT="1"/>
      <dgm:spPr/>
      <dgm:t>
        <a:bodyPr/>
        <a:lstStyle/>
        <a:p>
          <a:r>
            <a:rPr lang="en-US" sz="2000" dirty="0"/>
            <a:t>excluding 100% double ex-ante control </a:t>
          </a:r>
          <a:r>
            <a:rPr lang="en-US" sz="1700" dirty="0"/>
            <a:t>for all PP procedures (the same institution approving both the tender documentation before publishing the notice and reviewing and approving the contracts following the procedures); </a:t>
          </a:r>
        </a:p>
      </dgm:t>
    </dgm:pt>
    <dgm:pt modelId="{AFA243F0-737F-47AB-95AA-06EA279F94B1}" type="parTrans" cxnId="{09B7674C-0CF3-470B-9E2B-1C0BBA958895}">
      <dgm:prSet/>
      <dgm:spPr/>
      <dgm:t>
        <a:bodyPr/>
        <a:lstStyle/>
        <a:p>
          <a:endParaRPr lang="en-US"/>
        </a:p>
      </dgm:t>
    </dgm:pt>
    <dgm:pt modelId="{4C88A27A-7F19-4A25-904C-9E356719A96C}" type="sibTrans" cxnId="{09B7674C-0CF3-470B-9E2B-1C0BBA958895}">
      <dgm:prSet/>
      <dgm:spPr/>
      <dgm:t>
        <a:bodyPr/>
        <a:lstStyle/>
        <a:p>
          <a:endParaRPr lang="en-US"/>
        </a:p>
      </dgm:t>
    </dgm:pt>
    <dgm:pt modelId="{BDE44106-8C41-47D6-BD4D-9EEFF9C64594}">
      <dgm:prSet/>
      <dgm:spPr/>
      <dgm:t>
        <a:bodyPr/>
        <a:lstStyle/>
        <a:p>
          <a:r>
            <a:rPr lang="en-US" dirty="0"/>
            <a:t>Extending the min deadlines &amp; including more information in the contract notices. </a:t>
          </a:r>
        </a:p>
      </dgm:t>
    </dgm:pt>
    <dgm:pt modelId="{511E8F36-3F40-499F-872F-E7F45AE9D082}" type="parTrans" cxnId="{C3942311-2743-431B-8377-BD7BC5394909}">
      <dgm:prSet/>
      <dgm:spPr/>
      <dgm:t>
        <a:bodyPr/>
        <a:lstStyle/>
        <a:p>
          <a:endParaRPr lang="en-US"/>
        </a:p>
      </dgm:t>
    </dgm:pt>
    <dgm:pt modelId="{2C66184D-8C08-483A-A74E-F28ED6B644FD}" type="sibTrans" cxnId="{C3942311-2743-431B-8377-BD7BC5394909}">
      <dgm:prSet/>
      <dgm:spPr/>
      <dgm:t>
        <a:bodyPr/>
        <a:lstStyle/>
        <a:p>
          <a:endParaRPr lang="en-US"/>
        </a:p>
      </dgm:t>
    </dgm:pt>
    <dgm:pt modelId="{536E2FBB-4B64-4100-97C4-5CF506270D49}" type="pres">
      <dgm:prSet presAssocID="{CBB4EFE7-BD05-468F-9D6E-BD19E46750D4}" presName="Name0" presStyleCnt="0">
        <dgm:presLayoutVars>
          <dgm:chMax val="7"/>
          <dgm:chPref val="7"/>
          <dgm:dir/>
        </dgm:presLayoutVars>
      </dgm:prSet>
      <dgm:spPr/>
    </dgm:pt>
    <dgm:pt modelId="{BF37DDF6-DABB-4EBC-A530-D21A3284B7BE}" type="pres">
      <dgm:prSet presAssocID="{CBB4EFE7-BD05-468F-9D6E-BD19E46750D4}" presName="Name1" presStyleCnt="0"/>
      <dgm:spPr/>
    </dgm:pt>
    <dgm:pt modelId="{DBCBB202-9F04-4EB5-9BAB-9961513EEE1C}" type="pres">
      <dgm:prSet presAssocID="{CBB4EFE7-BD05-468F-9D6E-BD19E46750D4}" presName="cycle" presStyleCnt="0"/>
      <dgm:spPr/>
    </dgm:pt>
    <dgm:pt modelId="{610101B0-1715-4851-ACF5-49DFD0230637}" type="pres">
      <dgm:prSet presAssocID="{CBB4EFE7-BD05-468F-9D6E-BD19E46750D4}" presName="srcNode" presStyleLbl="node1" presStyleIdx="0" presStyleCnt="3"/>
      <dgm:spPr/>
    </dgm:pt>
    <dgm:pt modelId="{F448599D-D02F-44B9-99A5-56AA5CAD3BD6}" type="pres">
      <dgm:prSet presAssocID="{CBB4EFE7-BD05-468F-9D6E-BD19E46750D4}" presName="conn" presStyleLbl="parChTrans1D2" presStyleIdx="0" presStyleCnt="1"/>
      <dgm:spPr/>
    </dgm:pt>
    <dgm:pt modelId="{07A6E901-9BBC-465C-8C22-891F7F9570E4}" type="pres">
      <dgm:prSet presAssocID="{CBB4EFE7-BD05-468F-9D6E-BD19E46750D4}" presName="extraNode" presStyleLbl="node1" presStyleIdx="0" presStyleCnt="3"/>
      <dgm:spPr/>
    </dgm:pt>
    <dgm:pt modelId="{64A4CDF4-145F-4E81-814C-95762255BA65}" type="pres">
      <dgm:prSet presAssocID="{CBB4EFE7-BD05-468F-9D6E-BD19E46750D4}" presName="dstNode" presStyleLbl="node1" presStyleIdx="0" presStyleCnt="3"/>
      <dgm:spPr/>
    </dgm:pt>
    <dgm:pt modelId="{FF030DD0-2742-420E-BCB7-CBE2CD89FF6A}" type="pres">
      <dgm:prSet presAssocID="{382985D2-02E4-4E45-88FE-365304ED20F7}" presName="text_1" presStyleLbl="node1" presStyleIdx="0" presStyleCnt="3">
        <dgm:presLayoutVars>
          <dgm:bulletEnabled val="1"/>
        </dgm:presLayoutVars>
      </dgm:prSet>
      <dgm:spPr/>
    </dgm:pt>
    <dgm:pt modelId="{C3837546-7613-42AD-AD83-AC9604BF8C10}" type="pres">
      <dgm:prSet presAssocID="{382985D2-02E4-4E45-88FE-365304ED20F7}" presName="accent_1" presStyleCnt="0"/>
      <dgm:spPr/>
    </dgm:pt>
    <dgm:pt modelId="{38C41A93-F489-47D2-AF2E-C2B12C59A8DB}" type="pres">
      <dgm:prSet presAssocID="{382985D2-02E4-4E45-88FE-365304ED20F7}" presName="accentRepeatNode" presStyleLbl="solidFgAcc1" presStyleIdx="0" presStyleCnt="3"/>
      <dgm:spPr/>
    </dgm:pt>
    <dgm:pt modelId="{4BBD223C-7BF9-4A4C-96E0-8589398CFE48}" type="pres">
      <dgm:prSet presAssocID="{290908AF-675A-4BEA-996D-35964F159630}" presName="text_2" presStyleLbl="node1" presStyleIdx="1" presStyleCnt="3">
        <dgm:presLayoutVars>
          <dgm:bulletEnabled val="1"/>
        </dgm:presLayoutVars>
      </dgm:prSet>
      <dgm:spPr/>
    </dgm:pt>
    <dgm:pt modelId="{EAB3E533-5A48-4E12-AA39-7926D0C79306}" type="pres">
      <dgm:prSet presAssocID="{290908AF-675A-4BEA-996D-35964F159630}" presName="accent_2" presStyleCnt="0"/>
      <dgm:spPr/>
    </dgm:pt>
    <dgm:pt modelId="{093E9DC3-49C3-441F-8177-925AFDB7F52C}" type="pres">
      <dgm:prSet presAssocID="{290908AF-675A-4BEA-996D-35964F159630}" presName="accentRepeatNode" presStyleLbl="solidFgAcc1" presStyleIdx="1" presStyleCnt="3"/>
      <dgm:spPr/>
    </dgm:pt>
    <dgm:pt modelId="{2DCD6FFF-5284-490B-BEE0-30DC0F679E31}" type="pres">
      <dgm:prSet presAssocID="{BDE44106-8C41-47D6-BD4D-9EEFF9C64594}" presName="text_3" presStyleLbl="node1" presStyleIdx="2" presStyleCnt="3">
        <dgm:presLayoutVars>
          <dgm:bulletEnabled val="1"/>
        </dgm:presLayoutVars>
      </dgm:prSet>
      <dgm:spPr/>
    </dgm:pt>
    <dgm:pt modelId="{D9155DD9-CCDE-4A6F-AE04-7835844F7225}" type="pres">
      <dgm:prSet presAssocID="{BDE44106-8C41-47D6-BD4D-9EEFF9C64594}" presName="accent_3" presStyleCnt="0"/>
      <dgm:spPr/>
    </dgm:pt>
    <dgm:pt modelId="{D88FC987-334E-4735-8849-E6A6D8E864B8}" type="pres">
      <dgm:prSet presAssocID="{BDE44106-8C41-47D6-BD4D-9EEFF9C64594}" presName="accentRepeatNode" presStyleLbl="solidFgAcc1" presStyleIdx="2" presStyleCnt="3"/>
      <dgm:spPr/>
    </dgm:pt>
  </dgm:ptLst>
  <dgm:cxnLst>
    <dgm:cxn modelId="{C3942311-2743-431B-8377-BD7BC5394909}" srcId="{CBB4EFE7-BD05-468F-9D6E-BD19E46750D4}" destId="{BDE44106-8C41-47D6-BD4D-9EEFF9C64594}" srcOrd="2" destOrd="0" parTransId="{511E8F36-3F40-499F-872F-E7F45AE9D082}" sibTransId="{2C66184D-8C08-483A-A74E-F28ED6B644FD}"/>
    <dgm:cxn modelId="{4D4D2343-5FE6-42AD-A3A2-ED1E93E39C62}" type="presOf" srcId="{C7FEA073-BE27-4469-B31C-6EDF66AF8ED1}" destId="{F448599D-D02F-44B9-99A5-56AA5CAD3BD6}" srcOrd="0" destOrd="0" presId="urn:microsoft.com/office/officeart/2008/layout/VerticalCurvedList"/>
    <dgm:cxn modelId="{09B7674C-0CF3-470B-9E2B-1C0BBA958895}" srcId="{CBB4EFE7-BD05-468F-9D6E-BD19E46750D4}" destId="{290908AF-675A-4BEA-996D-35964F159630}" srcOrd="1" destOrd="0" parTransId="{AFA243F0-737F-47AB-95AA-06EA279F94B1}" sibTransId="{4C88A27A-7F19-4A25-904C-9E356719A96C}"/>
    <dgm:cxn modelId="{F75ADDAA-DF1E-4F73-BD43-EC034B242D8A}" type="presOf" srcId="{290908AF-675A-4BEA-996D-35964F159630}" destId="{4BBD223C-7BF9-4A4C-96E0-8589398CFE48}" srcOrd="0" destOrd="0" presId="urn:microsoft.com/office/officeart/2008/layout/VerticalCurvedList"/>
    <dgm:cxn modelId="{DD503CB2-A218-48C2-BC29-B8B719EDAFDD}" type="presOf" srcId="{CBB4EFE7-BD05-468F-9D6E-BD19E46750D4}" destId="{536E2FBB-4B64-4100-97C4-5CF506270D49}" srcOrd="0" destOrd="0" presId="urn:microsoft.com/office/officeart/2008/layout/VerticalCurvedList"/>
    <dgm:cxn modelId="{4C20E9B2-8EC4-419A-9D36-4B52F69392DB}" type="presOf" srcId="{382985D2-02E4-4E45-88FE-365304ED20F7}" destId="{FF030DD0-2742-420E-BCB7-CBE2CD89FF6A}" srcOrd="0" destOrd="0" presId="urn:microsoft.com/office/officeart/2008/layout/VerticalCurvedList"/>
    <dgm:cxn modelId="{86B911E4-D513-4BB9-B8D7-EF216C71F6F4}" type="presOf" srcId="{BDE44106-8C41-47D6-BD4D-9EEFF9C64594}" destId="{2DCD6FFF-5284-490B-BEE0-30DC0F679E31}" srcOrd="0" destOrd="0" presId="urn:microsoft.com/office/officeart/2008/layout/VerticalCurvedList"/>
    <dgm:cxn modelId="{4268AEFD-9870-47F9-89C1-9208A98C580E}" srcId="{CBB4EFE7-BD05-468F-9D6E-BD19E46750D4}" destId="{382985D2-02E4-4E45-88FE-365304ED20F7}" srcOrd="0" destOrd="0" parTransId="{32BC5369-2D0A-4BA6-8492-6CFB59B8A7E4}" sibTransId="{C7FEA073-BE27-4469-B31C-6EDF66AF8ED1}"/>
    <dgm:cxn modelId="{58B13F94-17D1-4819-9F37-437F69DDA951}" type="presParOf" srcId="{536E2FBB-4B64-4100-97C4-5CF506270D49}" destId="{BF37DDF6-DABB-4EBC-A530-D21A3284B7BE}" srcOrd="0" destOrd="0" presId="urn:microsoft.com/office/officeart/2008/layout/VerticalCurvedList"/>
    <dgm:cxn modelId="{F3CAF3F8-F89E-4B51-984F-CF1E9C8422FD}" type="presParOf" srcId="{BF37DDF6-DABB-4EBC-A530-D21A3284B7BE}" destId="{DBCBB202-9F04-4EB5-9BAB-9961513EEE1C}" srcOrd="0" destOrd="0" presId="urn:microsoft.com/office/officeart/2008/layout/VerticalCurvedList"/>
    <dgm:cxn modelId="{24E687EC-D8A3-4A96-B658-4E391661E752}" type="presParOf" srcId="{DBCBB202-9F04-4EB5-9BAB-9961513EEE1C}" destId="{610101B0-1715-4851-ACF5-49DFD0230637}" srcOrd="0" destOrd="0" presId="urn:microsoft.com/office/officeart/2008/layout/VerticalCurvedList"/>
    <dgm:cxn modelId="{4C464CF4-B15C-4FF6-B6A9-07CAF156C261}" type="presParOf" srcId="{DBCBB202-9F04-4EB5-9BAB-9961513EEE1C}" destId="{F448599D-D02F-44B9-99A5-56AA5CAD3BD6}" srcOrd="1" destOrd="0" presId="urn:microsoft.com/office/officeart/2008/layout/VerticalCurvedList"/>
    <dgm:cxn modelId="{F7702C76-3696-4F4A-8D60-3BEF4EB8180D}" type="presParOf" srcId="{DBCBB202-9F04-4EB5-9BAB-9961513EEE1C}" destId="{07A6E901-9BBC-465C-8C22-891F7F9570E4}" srcOrd="2" destOrd="0" presId="urn:microsoft.com/office/officeart/2008/layout/VerticalCurvedList"/>
    <dgm:cxn modelId="{6A666AE7-0C0D-4A37-A2B6-D05DF907E999}" type="presParOf" srcId="{DBCBB202-9F04-4EB5-9BAB-9961513EEE1C}" destId="{64A4CDF4-145F-4E81-814C-95762255BA65}" srcOrd="3" destOrd="0" presId="urn:microsoft.com/office/officeart/2008/layout/VerticalCurvedList"/>
    <dgm:cxn modelId="{98FD5F74-2519-42E8-BF65-8598AE339DC1}" type="presParOf" srcId="{BF37DDF6-DABB-4EBC-A530-D21A3284B7BE}" destId="{FF030DD0-2742-420E-BCB7-CBE2CD89FF6A}" srcOrd="1" destOrd="0" presId="urn:microsoft.com/office/officeart/2008/layout/VerticalCurvedList"/>
    <dgm:cxn modelId="{B27DE59E-9AB4-4A42-8B2E-F066204FB84C}" type="presParOf" srcId="{BF37DDF6-DABB-4EBC-A530-D21A3284B7BE}" destId="{C3837546-7613-42AD-AD83-AC9604BF8C10}" srcOrd="2" destOrd="0" presId="urn:microsoft.com/office/officeart/2008/layout/VerticalCurvedList"/>
    <dgm:cxn modelId="{4B17F63C-AB49-4AD7-BCC9-87ED81AB9CFD}" type="presParOf" srcId="{C3837546-7613-42AD-AD83-AC9604BF8C10}" destId="{38C41A93-F489-47D2-AF2E-C2B12C59A8DB}" srcOrd="0" destOrd="0" presId="urn:microsoft.com/office/officeart/2008/layout/VerticalCurvedList"/>
    <dgm:cxn modelId="{E099B722-CBC4-4F91-B3B5-EDF69EB94E48}" type="presParOf" srcId="{BF37DDF6-DABB-4EBC-A530-D21A3284B7BE}" destId="{4BBD223C-7BF9-4A4C-96E0-8589398CFE48}" srcOrd="3" destOrd="0" presId="urn:microsoft.com/office/officeart/2008/layout/VerticalCurvedList"/>
    <dgm:cxn modelId="{41E4E6E4-C7AB-4C33-8822-386106EABF51}" type="presParOf" srcId="{BF37DDF6-DABB-4EBC-A530-D21A3284B7BE}" destId="{EAB3E533-5A48-4E12-AA39-7926D0C79306}" srcOrd="4" destOrd="0" presId="urn:microsoft.com/office/officeart/2008/layout/VerticalCurvedList"/>
    <dgm:cxn modelId="{88115914-56AD-441D-98C4-9024A6E4975C}" type="presParOf" srcId="{EAB3E533-5A48-4E12-AA39-7926D0C79306}" destId="{093E9DC3-49C3-441F-8177-925AFDB7F52C}" srcOrd="0" destOrd="0" presId="urn:microsoft.com/office/officeart/2008/layout/VerticalCurvedList"/>
    <dgm:cxn modelId="{6C7B313D-5570-427B-A6DD-D9E3001AF50F}" type="presParOf" srcId="{BF37DDF6-DABB-4EBC-A530-D21A3284B7BE}" destId="{2DCD6FFF-5284-490B-BEE0-30DC0F679E31}" srcOrd="5" destOrd="0" presId="urn:microsoft.com/office/officeart/2008/layout/VerticalCurvedList"/>
    <dgm:cxn modelId="{9C9439EC-CAAD-46DC-B308-CB40942955A2}" type="presParOf" srcId="{BF37DDF6-DABB-4EBC-A530-D21A3284B7BE}" destId="{D9155DD9-CCDE-4A6F-AE04-7835844F7225}" srcOrd="6" destOrd="0" presId="urn:microsoft.com/office/officeart/2008/layout/VerticalCurvedList"/>
    <dgm:cxn modelId="{D6725BD0-B417-403E-A5F4-A1DFB6D4B506}" type="presParOf" srcId="{D9155DD9-CCDE-4A6F-AE04-7835844F7225}" destId="{D88FC987-334E-4735-8849-E6A6D8E864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249AE2-FC00-4D02-9EB1-51266CDBF6E7}"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2E9741F4-63B5-45A9-80BC-C3CCC3DDD77C}">
      <dgm:prSet/>
      <dgm:spPr/>
      <dgm:t>
        <a:bodyPr/>
        <a:lstStyle/>
        <a:p>
          <a:r>
            <a:rPr lang="en-US" dirty="0"/>
            <a:t>GPA Accession</a:t>
          </a:r>
        </a:p>
      </dgm:t>
    </dgm:pt>
    <dgm:pt modelId="{2A6DF5CF-F43D-42E9-8BFC-CA665495B13A}" type="parTrans" cxnId="{62F7B28D-41B5-4200-86DF-8D1248CFAF77}">
      <dgm:prSet/>
      <dgm:spPr/>
      <dgm:t>
        <a:bodyPr/>
        <a:lstStyle/>
        <a:p>
          <a:endParaRPr lang="en-US"/>
        </a:p>
      </dgm:t>
    </dgm:pt>
    <dgm:pt modelId="{EB5F7A1B-F993-4E71-B6CE-F657430151D9}" type="sibTrans" cxnId="{62F7B28D-41B5-4200-86DF-8D1248CFAF77}">
      <dgm:prSet/>
      <dgm:spPr/>
      <dgm:t>
        <a:bodyPr/>
        <a:lstStyle/>
        <a:p>
          <a:endParaRPr lang="en-US"/>
        </a:p>
      </dgm:t>
    </dgm:pt>
    <dgm:pt modelId="{1FFAB937-E71B-4582-BC43-AE1670D76533}">
      <dgm:prSet/>
      <dgm:spPr/>
      <dgm:t>
        <a:bodyPr/>
        <a:lstStyle/>
        <a:p>
          <a:r>
            <a:rPr lang="en-US" dirty="0"/>
            <a:t>Further amendments of the PPL:</a:t>
          </a:r>
        </a:p>
        <a:p>
          <a:r>
            <a:rPr lang="en-US" dirty="0"/>
            <a:t>-  September 2017 - set up of an </a:t>
          </a:r>
          <a:r>
            <a:rPr lang="en-US" b="1" dirty="0"/>
            <a:t>independent review body</a:t>
          </a:r>
          <a:r>
            <a:rPr lang="en-US" dirty="0"/>
            <a:t>. </a:t>
          </a:r>
        </a:p>
        <a:p>
          <a:r>
            <a:rPr lang="en-US" dirty="0"/>
            <a:t>- July 2018 - amendments -in order to enable the full scale </a:t>
          </a:r>
          <a:r>
            <a:rPr lang="en-US" b="1" dirty="0"/>
            <a:t>eProcurement.</a:t>
          </a:r>
          <a:endParaRPr lang="en-US" dirty="0"/>
        </a:p>
      </dgm:t>
    </dgm:pt>
    <dgm:pt modelId="{DF8F3B8A-83A6-4183-9967-6E4D5FC28618}" type="parTrans" cxnId="{661A6A5E-7955-4B71-B2E3-4D3318F13373}">
      <dgm:prSet/>
      <dgm:spPr/>
      <dgm:t>
        <a:bodyPr/>
        <a:lstStyle/>
        <a:p>
          <a:endParaRPr lang="en-US"/>
        </a:p>
      </dgm:t>
    </dgm:pt>
    <dgm:pt modelId="{A0754419-F2B5-470F-BA0E-DE3B115A8C6F}" type="sibTrans" cxnId="{661A6A5E-7955-4B71-B2E3-4D3318F13373}">
      <dgm:prSet/>
      <dgm:spPr/>
      <dgm:t>
        <a:bodyPr/>
        <a:lstStyle/>
        <a:p>
          <a:endParaRPr lang="en-US"/>
        </a:p>
      </dgm:t>
    </dgm:pt>
    <dgm:pt modelId="{21B56375-159D-480D-ABF7-1C0419F35BEE}">
      <dgm:prSet/>
      <dgm:spPr/>
      <dgm:t>
        <a:bodyPr/>
        <a:lstStyle/>
        <a:p>
          <a:r>
            <a:rPr lang="en-US" dirty="0"/>
            <a:t>RM - EU AA</a:t>
          </a:r>
        </a:p>
      </dgm:t>
    </dgm:pt>
    <dgm:pt modelId="{4F7EAC52-1F1C-4D79-BBD3-5BA7F8398F20}" type="parTrans" cxnId="{A11B10B3-1242-4BE4-9426-5DA6A5CDF742}">
      <dgm:prSet/>
      <dgm:spPr/>
      <dgm:t>
        <a:bodyPr/>
        <a:lstStyle/>
        <a:p>
          <a:endParaRPr lang="en-US"/>
        </a:p>
      </dgm:t>
    </dgm:pt>
    <dgm:pt modelId="{6F457AED-8C5A-4F46-8593-C45AB618151A}" type="sibTrans" cxnId="{A11B10B3-1242-4BE4-9426-5DA6A5CDF742}">
      <dgm:prSet/>
      <dgm:spPr/>
      <dgm:t>
        <a:bodyPr/>
        <a:lstStyle/>
        <a:p>
          <a:endParaRPr lang="en-US"/>
        </a:p>
      </dgm:t>
    </dgm:pt>
    <dgm:pt modelId="{2BB56854-ED4A-49EE-9C82-3DDA41412FFC}" type="pres">
      <dgm:prSet presAssocID="{5A249AE2-FC00-4D02-9EB1-51266CDBF6E7}" presName="Name0" presStyleCnt="0">
        <dgm:presLayoutVars>
          <dgm:dir/>
          <dgm:resizeHandles val="exact"/>
        </dgm:presLayoutVars>
      </dgm:prSet>
      <dgm:spPr/>
    </dgm:pt>
    <dgm:pt modelId="{E4CAE3F2-BBF5-44D8-BE37-EF889459578F}" type="pres">
      <dgm:prSet presAssocID="{5A249AE2-FC00-4D02-9EB1-51266CDBF6E7}" presName="vNodes" presStyleCnt="0"/>
      <dgm:spPr/>
    </dgm:pt>
    <dgm:pt modelId="{C59A01DD-0B5B-4B94-B273-B4ECB88E7563}" type="pres">
      <dgm:prSet presAssocID="{2E9741F4-63B5-45A9-80BC-C3CCC3DDD77C}" presName="node" presStyleLbl="node1" presStyleIdx="0" presStyleCnt="3">
        <dgm:presLayoutVars>
          <dgm:bulletEnabled val="1"/>
        </dgm:presLayoutVars>
      </dgm:prSet>
      <dgm:spPr/>
    </dgm:pt>
    <dgm:pt modelId="{5DDB5962-AB3A-432D-9A34-070AC4050BB6}" type="pres">
      <dgm:prSet presAssocID="{EB5F7A1B-F993-4E71-B6CE-F657430151D9}" presName="spacerT" presStyleCnt="0"/>
      <dgm:spPr/>
    </dgm:pt>
    <dgm:pt modelId="{8893BC9B-562B-42A8-98AB-37036555D34B}" type="pres">
      <dgm:prSet presAssocID="{EB5F7A1B-F993-4E71-B6CE-F657430151D9}" presName="sibTrans" presStyleLbl="sibTrans2D1" presStyleIdx="0" presStyleCnt="2"/>
      <dgm:spPr/>
    </dgm:pt>
    <dgm:pt modelId="{B0C89F2F-17AF-451C-8994-4115247555BA}" type="pres">
      <dgm:prSet presAssocID="{EB5F7A1B-F993-4E71-B6CE-F657430151D9}" presName="spacerB" presStyleCnt="0"/>
      <dgm:spPr/>
    </dgm:pt>
    <dgm:pt modelId="{59DCDD08-042E-4B7C-BA63-6D8612608BE0}" type="pres">
      <dgm:prSet presAssocID="{21B56375-159D-480D-ABF7-1C0419F35BEE}" presName="node" presStyleLbl="node1" presStyleIdx="1" presStyleCnt="3">
        <dgm:presLayoutVars>
          <dgm:bulletEnabled val="1"/>
        </dgm:presLayoutVars>
      </dgm:prSet>
      <dgm:spPr/>
    </dgm:pt>
    <dgm:pt modelId="{C115DF58-1D9A-4359-8CD6-548256056C6D}" type="pres">
      <dgm:prSet presAssocID="{5A249AE2-FC00-4D02-9EB1-51266CDBF6E7}" presName="sibTransLast" presStyleLbl="sibTrans2D1" presStyleIdx="1" presStyleCnt="2"/>
      <dgm:spPr/>
    </dgm:pt>
    <dgm:pt modelId="{1FED25BE-8CEF-40E6-BDD8-B8145012B78F}" type="pres">
      <dgm:prSet presAssocID="{5A249AE2-FC00-4D02-9EB1-51266CDBF6E7}" presName="connectorText" presStyleLbl="sibTrans2D1" presStyleIdx="1" presStyleCnt="2"/>
      <dgm:spPr/>
    </dgm:pt>
    <dgm:pt modelId="{C18B3010-A6D0-4D5D-B175-7E1462D7CBA9}" type="pres">
      <dgm:prSet presAssocID="{5A249AE2-FC00-4D02-9EB1-51266CDBF6E7}" presName="lastNode" presStyleLbl="node1" presStyleIdx="2" presStyleCnt="3" custScaleX="132044" custScaleY="124731">
        <dgm:presLayoutVars>
          <dgm:bulletEnabled val="1"/>
        </dgm:presLayoutVars>
      </dgm:prSet>
      <dgm:spPr/>
    </dgm:pt>
  </dgm:ptLst>
  <dgm:cxnLst>
    <dgm:cxn modelId="{7D6BDA33-8DB0-4797-AD82-32AEE5954E7E}" type="presOf" srcId="{6F457AED-8C5A-4F46-8593-C45AB618151A}" destId="{C115DF58-1D9A-4359-8CD6-548256056C6D}" srcOrd="0" destOrd="0" presId="urn:microsoft.com/office/officeart/2005/8/layout/equation2"/>
    <dgm:cxn modelId="{29E6793F-1675-4531-81F9-6580C9562760}" type="presOf" srcId="{1FFAB937-E71B-4582-BC43-AE1670D76533}" destId="{C18B3010-A6D0-4D5D-B175-7E1462D7CBA9}" srcOrd="0" destOrd="0" presId="urn:microsoft.com/office/officeart/2005/8/layout/equation2"/>
    <dgm:cxn modelId="{661A6A5E-7955-4B71-B2E3-4D3318F13373}" srcId="{5A249AE2-FC00-4D02-9EB1-51266CDBF6E7}" destId="{1FFAB937-E71B-4582-BC43-AE1670D76533}" srcOrd="2" destOrd="0" parTransId="{DF8F3B8A-83A6-4183-9967-6E4D5FC28618}" sibTransId="{A0754419-F2B5-470F-BA0E-DE3B115A8C6F}"/>
    <dgm:cxn modelId="{A4A17D7C-C197-4E33-A0EE-FA2FB6FAC155}" type="presOf" srcId="{2E9741F4-63B5-45A9-80BC-C3CCC3DDD77C}" destId="{C59A01DD-0B5B-4B94-B273-B4ECB88E7563}" srcOrd="0" destOrd="0" presId="urn:microsoft.com/office/officeart/2005/8/layout/equation2"/>
    <dgm:cxn modelId="{62F7B28D-41B5-4200-86DF-8D1248CFAF77}" srcId="{5A249AE2-FC00-4D02-9EB1-51266CDBF6E7}" destId="{2E9741F4-63B5-45A9-80BC-C3CCC3DDD77C}" srcOrd="0" destOrd="0" parTransId="{2A6DF5CF-F43D-42E9-8BFC-CA665495B13A}" sibTransId="{EB5F7A1B-F993-4E71-B6CE-F657430151D9}"/>
    <dgm:cxn modelId="{1AA7C9A5-BB41-4E4A-B446-57535700A206}" type="presOf" srcId="{5A249AE2-FC00-4D02-9EB1-51266CDBF6E7}" destId="{2BB56854-ED4A-49EE-9C82-3DDA41412FFC}" srcOrd="0" destOrd="0" presId="urn:microsoft.com/office/officeart/2005/8/layout/equation2"/>
    <dgm:cxn modelId="{A11B10B3-1242-4BE4-9426-5DA6A5CDF742}" srcId="{5A249AE2-FC00-4D02-9EB1-51266CDBF6E7}" destId="{21B56375-159D-480D-ABF7-1C0419F35BEE}" srcOrd="1" destOrd="0" parTransId="{4F7EAC52-1F1C-4D79-BBD3-5BA7F8398F20}" sibTransId="{6F457AED-8C5A-4F46-8593-C45AB618151A}"/>
    <dgm:cxn modelId="{5CDA98BB-B885-47A7-A7B1-DB16164805CB}" type="presOf" srcId="{EB5F7A1B-F993-4E71-B6CE-F657430151D9}" destId="{8893BC9B-562B-42A8-98AB-37036555D34B}" srcOrd="0" destOrd="0" presId="urn:microsoft.com/office/officeart/2005/8/layout/equation2"/>
    <dgm:cxn modelId="{1292D1C7-ED20-487C-9BA9-7B6EF24B6A84}" type="presOf" srcId="{6F457AED-8C5A-4F46-8593-C45AB618151A}" destId="{1FED25BE-8CEF-40E6-BDD8-B8145012B78F}" srcOrd="1" destOrd="0" presId="urn:microsoft.com/office/officeart/2005/8/layout/equation2"/>
    <dgm:cxn modelId="{AF9E9BEE-C1A8-4F27-B5F8-100A8F823175}" type="presOf" srcId="{21B56375-159D-480D-ABF7-1C0419F35BEE}" destId="{59DCDD08-042E-4B7C-BA63-6D8612608BE0}" srcOrd="0" destOrd="0" presId="urn:microsoft.com/office/officeart/2005/8/layout/equation2"/>
    <dgm:cxn modelId="{5529653F-92B5-410C-952E-2986A9A2B4A6}" type="presParOf" srcId="{2BB56854-ED4A-49EE-9C82-3DDA41412FFC}" destId="{E4CAE3F2-BBF5-44D8-BE37-EF889459578F}" srcOrd="0" destOrd="0" presId="urn:microsoft.com/office/officeart/2005/8/layout/equation2"/>
    <dgm:cxn modelId="{5D5064E2-4D9B-4D90-99FE-963BA59BE859}" type="presParOf" srcId="{E4CAE3F2-BBF5-44D8-BE37-EF889459578F}" destId="{C59A01DD-0B5B-4B94-B273-B4ECB88E7563}" srcOrd="0" destOrd="0" presId="urn:microsoft.com/office/officeart/2005/8/layout/equation2"/>
    <dgm:cxn modelId="{21FBBFE5-ABB5-4266-AAAD-5BC8F5408A2B}" type="presParOf" srcId="{E4CAE3F2-BBF5-44D8-BE37-EF889459578F}" destId="{5DDB5962-AB3A-432D-9A34-070AC4050BB6}" srcOrd="1" destOrd="0" presId="urn:microsoft.com/office/officeart/2005/8/layout/equation2"/>
    <dgm:cxn modelId="{F7CFD022-886E-4148-A4EB-E96BA3627FEC}" type="presParOf" srcId="{E4CAE3F2-BBF5-44D8-BE37-EF889459578F}" destId="{8893BC9B-562B-42A8-98AB-37036555D34B}" srcOrd="2" destOrd="0" presId="urn:microsoft.com/office/officeart/2005/8/layout/equation2"/>
    <dgm:cxn modelId="{B845D84E-C660-463D-B057-72396CEAED0F}" type="presParOf" srcId="{E4CAE3F2-BBF5-44D8-BE37-EF889459578F}" destId="{B0C89F2F-17AF-451C-8994-4115247555BA}" srcOrd="3" destOrd="0" presId="urn:microsoft.com/office/officeart/2005/8/layout/equation2"/>
    <dgm:cxn modelId="{2BD2435C-2020-490E-8A33-A7B7B1D929DC}" type="presParOf" srcId="{E4CAE3F2-BBF5-44D8-BE37-EF889459578F}" destId="{59DCDD08-042E-4B7C-BA63-6D8612608BE0}" srcOrd="4" destOrd="0" presId="urn:microsoft.com/office/officeart/2005/8/layout/equation2"/>
    <dgm:cxn modelId="{1CF07D4E-562E-42A3-8697-EF84A69D3CA8}" type="presParOf" srcId="{2BB56854-ED4A-49EE-9C82-3DDA41412FFC}" destId="{C115DF58-1D9A-4359-8CD6-548256056C6D}" srcOrd="1" destOrd="0" presId="urn:microsoft.com/office/officeart/2005/8/layout/equation2"/>
    <dgm:cxn modelId="{27959424-DED0-478F-B15C-BDD669050545}" type="presParOf" srcId="{C115DF58-1D9A-4359-8CD6-548256056C6D}" destId="{1FED25BE-8CEF-40E6-BDD8-B8145012B78F}" srcOrd="0" destOrd="0" presId="urn:microsoft.com/office/officeart/2005/8/layout/equation2"/>
    <dgm:cxn modelId="{E7E185C5-39D3-4B74-9E7B-5B413F2CE32A}" type="presParOf" srcId="{2BB56854-ED4A-49EE-9C82-3DDA41412FFC}" destId="{C18B3010-A6D0-4D5D-B175-7E1462D7CBA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53231-D87C-4BD0-A190-A1D8EBA39A1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B62A3A2-96A2-47E3-B4FD-026ED02F497C}">
      <dgm:prSet/>
      <dgm:spPr/>
      <dgm:t>
        <a:bodyPr/>
        <a:lstStyle/>
        <a:p>
          <a:r>
            <a:rPr lang="en-US" dirty="0"/>
            <a:t>It was required a unified procurement regulation  for entities from the utilities sector and other state-owned entities covered by Annex 3 of Moldova’s GPA commitments (these entities were obliged to apply GPA provisions directly).</a:t>
          </a:r>
        </a:p>
      </dgm:t>
    </dgm:pt>
    <dgm:pt modelId="{A0686E85-32DD-4741-8858-C33C4DBFF5B7}" type="parTrans" cxnId="{F0CB7823-022B-4512-80D0-3F8587A55DB5}">
      <dgm:prSet/>
      <dgm:spPr/>
      <dgm:t>
        <a:bodyPr/>
        <a:lstStyle/>
        <a:p>
          <a:endParaRPr lang="en-US"/>
        </a:p>
      </dgm:t>
    </dgm:pt>
    <dgm:pt modelId="{E8A216AD-C1B5-45AA-9B8D-98B821734299}" type="sibTrans" cxnId="{F0CB7823-022B-4512-80D0-3F8587A55DB5}">
      <dgm:prSet/>
      <dgm:spPr/>
      <dgm:t>
        <a:bodyPr/>
        <a:lstStyle/>
        <a:p>
          <a:endParaRPr lang="en-US"/>
        </a:p>
      </dgm:t>
    </dgm:pt>
    <dgm:pt modelId="{6333214F-F63D-481D-9699-E0B2E8EBB71B}">
      <dgm:prSet custT="1"/>
      <dgm:spPr/>
      <dgm:t>
        <a:bodyPr/>
        <a:lstStyle/>
        <a:p>
          <a:r>
            <a:rPr lang="en-US" sz="2000" kern="1200" dirty="0">
              <a:solidFill>
                <a:prstClr val="white"/>
              </a:solidFill>
              <a:latin typeface="Calibri"/>
              <a:ea typeface="+mn-ea"/>
              <a:cs typeface="+mn-cs"/>
            </a:rPr>
            <a:t>The Law on utilities Nr. 74, was adopted on 21.05.2020, and will enter into force on 20.06.2021.</a:t>
          </a:r>
        </a:p>
      </dgm:t>
    </dgm:pt>
    <dgm:pt modelId="{191DB147-1D96-4661-9B38-3FBF76445A65}" type="parTrans" cxnId="{26DC84EC-5832-4D3E-840D-5D67EBB6006A}">
      <dgm:prSet/>
      <dgm:spPr/>
      <dgm:t>
        <a:bodyPr/>
        <a:lstStyle/>
        <a:p>
          <a:endParaRPr lang="en-US"/>
        </a:p>
      </dgm:t>
    </dgm:pt>
    <dgm:pt modelId="{D00D00C9-AA2A-47A6-98BA-ECEB870FC686}" type="sibTrans" cxnId="{26DC84EC-5832-4D3E-840D-5D67EBB6006A}">
      <dgm:prSet/>
      <dgm:spPr/>
      <dgm:t>
        <a:bodyPr/>
        <a:lstStyle/>
        <a:p>
          <a:endParaRPr lang="en-US"/>
        </a:p>
      </dgm:t>
    </dgm:pt>
    <dgm:pt modelId="{8932171E-2E88-4D1B-B7E2-6FF442C61651}" type="pres">
      <dgm:prSet presAssocID="{FFE53231-D87C-4BD0-A190-A1D8EBA39A19}" presName="Name0" presStyleCnt="0">
        <dgm:presLayoutVars>
          <dgm:chMax val="7"/>
          <dgm:chPref val="7"/>
          <dgm:dir/>
        </dgm:presLayoutVars>
      </dgm:prSet>
      <dgm:spPr/>
    </dgm:pt>
    <dgm:pt modelId="{9097C19E-78CC-45C8-B2A2-3740A90C8A68}" type="pres">
      <dgm:prSet presAssocID="{FFE53231-D87C-4BD0-A190-A1D8EBA39A19}" presName="Name1" presStyleCnt="0"/>
      <dgm:spPr/>
    </dgm:pt>
    <dgm:pt modelId="{0F516D45-2B0C-4A8A-ACB4-08FADF327155}" type="pres">
      <dgm:prSet presAssocID="{FFE53231-D87C-4BD0-A190-A1D8EBA39A19}" presName="cycle" presStyleCnt="0"/>
      <dgm:spPr/>
    </dgm:pt>
    <dgm:pt modelId="{986F22E0-1176-40A4-AE91-31476C68394D}" type="pres">
      <dgm:prSet presAssocID="{FFE53231-D87C-4BD0-A190-A1D8EBA39A19}" presName="srcNode" presStyleLbl="node1" presStyleIdx="0" presStyleCnt="2"/>
      <dgm:spPr/>
    </dgm:pt>
    <dgm:pt modelId="{99B175B5-E1D4-4A12-98BF-AB8B052AFEF9}" type="pres">
      <dgm:prSet presAssocID="{FFE53231-D87C-4BD0-A190-A1D8EBA39A19}" presName="conn" presStyleLbl="parChTrans1D2" presStyleIdx="0" presStyleCnt="1"/>
      <dgm:spPr/>
    </dgm:pt>
    <dgm:pt modelId="{AE3D36BB-DE42-4B20-BDCF-DE90D03E2BFA}" type="pres">
      <dgm:prSet presAssocID="{FFE53231-D87C-4BD0-A190-A1D8EBA39A19}" presName="extraNode" presStyleLbl="node1" presStyleIdx="0" presStyleCnt="2"/>
      <dgm:spPr/>
    </dgm:pt>
    <dgm:pt modelId="{E79C83F4-2A32-4D99-8D09-64DCFF339B58}" type="pres">
      <dgm:prSet presAssocID="{FFE53231-D87C-4BD0-A190-A1D8EBA39A19}" presName="dstNode" presStyleLbl="node1" presStyleIdx="0" presStyleCnt="2"/>
      <dgm:spPr/>
    </dgm:pt>
    <dgm:pt modelId="{6E0165F0-81FC-4461-BFE9-502F4A9F6C54}" type="pres">
      <dgm:prSet presAssocID="{9B62A3A2-96A2-47E3-B4FD-026ED02F497C}" presName="text_1" presStyleLbl="node1" presStyleIdx="0" presStyleCnt="2">
        <dgm:presLayoutVars>
          <dgm:bulletEnabled val="1"/>
        </dgm:presLayoutVars>
      </dgm:prSet>
      <dgm:spPr/>
    </dgm:pt>
    <dgm:pt modelId="{3E507104-90C3-4A02-8E8F-EA5DAFB157E7}" type="pres">
      <dgm:prSet presAssocID="{9B62A3A2-96A2-47E3-B4FD-026ED02F497C}" presName="accent_1" presStyleCnt="0"/>
      <dgm:spPr/>
    </dgm:pt>
    <dgm:pt modelId="{E799F6DC-5A0C-4891-A5D3-92963B557DAF}" type="pres">
      <dgm:prSet presAssocID="{9B62A3A2-96A2-47E3-B4FD-026ED02F497C}" presName="accentRepeatNode" presStyleLbl="solidFgAcc1" presStyleIdx="0" presStyleCnt="2"/>
      <dgm:spPr/>
    </dgm:pt>
    <dgm:pt modelId="{6DEFFDF1-C078-4DD5-BECF-A98B64275F68}" type="pres">
      <dgm:prSet presAssocID="{6333214F-F63D-481D-9699-E0B2E8EBB71B}" presName="text_2" presStyleLbl="node1" presStyleIdx="1" presStyleCnt="2" custLinFactNeighborX="159" custLinFactNeighborY="-683">
        <dgm:presLayoutVars>
          <dgm:bulletEnabled val="1"/>
        </dgm:presLayoutVars>
      </dgm:prSet>
      <dgm:spPr/>
    </dgm:pt>
    <dgm:pt modelId="{43F209DA-3AD1-4493-A212-5DA2AF1F4ECD}" type="pres">
      <dgm:prSet presAssocID="{6333214F-F63D-481D-9699-E0B2E8EBB71B}" presName="accent_2" presStyleCnt="0"/>
      <dgm:spPr/>
    </dgm:pt>
    <dgm:pt modelId="{B468BDE3-09D1-4AD1-8C29-1D68B846FA8F}" type="pres">
      <dgm:prSet presAssocID="{6333214F-F63D-481D-9699-E0B2E8EBB71B}" presName="accentRepeatNode" presStyleLbl="solidFgAcc1" presStyleIdx="1" presStyleCnt="2"/>
      <dgm:spPr/>
    </dgm:pt>
  </dgm:ptLst>
  <dgm:cxnLst>
    <dgm:cxn modelId="{F0CB7823-022B-4512-80D0-3F8587A55DB5}" srcId="{FFE53231-D87C-4BD0-A190-A1D8EBA39A19}" destId="{9B62A3A2-96A2-47E3-B4FD-026ED02F497C}" srcOrd="0" destOrd="0" parTransId="{A0686E85-32DD-4741-8858-C33C4DBFF5B7}" sibTransId="{E8A216AD-C1B5-45AA-9B8D-98B821734299}"/>
    <dgm:cxn modelId="{BE7DDE40-A494-45CB-A006-FEEF1F50BCE9}" type="presOf" srcId="{6333214F-F63D-481D-9699-E0B2E8EBB71B}" destId="{6DEFFDF1-C078-4DD5-BECF-A98B64275F68}" srcOrd="0" destOrd="0" presId="urn:microsoft.com/office/officeart/2008/layout/VerticalCurvedList"/>
    <dgm:cxn modelId="{70754B4C-B1A1-44B1-8FDF-964A9FE74895}" type="presOf" srcId="{9B62A3A2-96A2-47E3-B4FD-026ED02F497C}" destId="{6E0165F0-81FC-4461-BFE9-502F4A9F6C54}" srcOrd="0" destOrd="0" presId="urn:microsoft.com/office/officeart/2008/layout/VerticalCurvedList"/>
    <dgm:cxn modelId="{8D0A1153-401A-43E5-AFF2-2823FA2DB569}" type="presOf" srcId="{FFE53231-D87C-4BD0-A190-A1D8EBA39A19}" destId="{8932171E-2E88-4D1B-B7E2-6FF442C61651}" srcOrd="0" destOrd="0" presId="urn:microsoft.com/office/officeart/2008/layout/VerticalCurvedList"/>
    <dgm:cxn modelId="{DD0C71DA-4031-4D6E-9DF2-6FBC48B5F850}" type="presOf" srcId="{E8A216AD-C1B5-45AA-9B8D-98B821734299}" destId="{99B175B5-E1D4-4A12-98BF-AB8B052AFEF9}" srcOrd="0" destOrd="0" presId="urn:microsoft.com/office/officeart/2008/layout/VerticalCurvedList"/>
    <dgm:cxn modelId="{26DC84EC-5832-4D3E-840D-5D67EBB6006A}" srcId="{FFE53231-D87C-4BD0-A190-A1D8EBA39A19}" destId="{6333214F-F63D-481D-9699-E0B2E8EBB71B}" srcOrd="1" destOrd="0" parTransId="{191DB147-1D96-4661-9B38-3FBF76445A65}" sibTransId="{D00D00C9-AA2A-47A6-98BA-ECEB870FC686}"/>
    <dgm:cxn modelId="{95349F8C-81E4-49E9-920B-3BB7550BBC01}" type="presParOf" srcId="{8932171E-2E88-4D1B-B7E2-6FF442C61651}" destId="{9097C19E-78CC-45C8-B2A2-3740A90C8A68}" srcOrd="0" destOrd="0" presId="urn:microsoft.com/office/officeart/2008/layout/VerticalCurvedList"/>
    <dgm:cxn modelId="{B0AB760C-D602-4A14-BE47-37518B1EC80B}" type="presParOf" srcId="{9097C19E-78CC-45C8-B2A2-3740A90C8A68}" destId="{0F516D45-2B0C-4A8A-ACB4-08FADF327155}" srcOrd="0" destOrd="0" presId="urn:microsoft.com/office/officeart/2008/layout/VerticalCurvedList"/>
    <dgm:cxn modelId="{5F45ECF9-DA00-4049-BC58-22D9FD4E5604}" type="presParOf" srcId="{0F516D45-2B0C-4A8A-ACB4-08FADF327155}" destId="{986F22E0-1176-40A4-AE91-31476C68394D}" srcOrd="0" destOrd="0" presId="urn:microsoft.com/office/officeart/2008/layout/VerticalCurvedList"/>
    <dgm:cxn modelId="{556CC306-403F-4B64-9B38-AD37B5434B44}" type="presParOf" srcId="{0F516D45-2B0C-4A8A-ACB4-08FADF327155}" destId="{99B175B5-E1D4-4A12-98BF-AB8B052AFEF9}" srcOrd="1" destOrd="0" presId="urn:microsoft.com/office/officeart/2008/layout/VerticalCurvedList"/>
    <dgm:cxn modelId="{174664B4-9809-4771-986E-DCD907B8080D}" type="presParOf" srcId="{0F516D45-2B0C-4A8A-ACB4-08FADF327155}" destId="{AE3D36BB-DE42-4B20-BDCF-DE90D03E2BFA}" srcOrd="2" destOrd="0" presId="urn:microsoft.com/office/officeart/2008/layout/VerticalCurvedList"/>
    <dgm:cxn modelId="{57596EBD-EAC5-4433-ADBC-DE898CAA0A7D}" type="presParOf" srcId="{0F516D45-2B0C-4A8A-ACB4-08FADF327155}" destId="{E79C83F4-2A32-4D99-8D09-64DCFF339B58}" srcOrd="3" destOrd="0" presId="urn:microsoft.com/office/officeart/2008/layout/VerticalCurvedList"/>
    <dgm:cxn modelId="{0CB2B52A-7076-4B2F-933F-2935DB89E1A3}" type="presParOf" srcId="{9097C19E-78CC-45C8-B2A2-3740A90C8A68}" destId="{6E0165F0-81FC-4461-BFE9-502F4A9F6C54}" srcOrd="1" destOrd="0" presId="urn:microsoft.com/office/officeart/2008/layout/VerticalCurvedList"/>
    <dgm:cxn modelId="{23FEACA5-49B1-44B9-A616-81B6A1C9BFD4}" type="presParOf" srcId="{9097C19E-78CC-45C8-B2A2-3740A90C8A68}" destId="{3E507104-90C3-4A02-8E8F-EA5DAFB157E7}" srcOrd="2" destOrd="0" presId="urn:microsoft.com/office/officeart/2008/layout/VerticalCurvedList"/>
    <dgm:cxn modelId="{5E624A79-CA83-4F65-AF25-9B39D51C18DC}" type="presParOf" srcId="{3E507104-90C3-4A02-8E8F-EA5DAFB157E7}" destId="{E799F6DC-5A0C-4891-A5D3-92963B557DAF}" srcOrd="0" destOrd="0" presId="urn:microsoft.com/office/officeart/2008/layout/VerticalCurvedList"/>
    <dgm:cxn modelId="{EA5FC1DF-2A79-4F30-9756-9FE26EF7993E}" type="presParOf" srcId="{9097C19E-78CC-45C8-B2A2-3740A90C8A68}" destId="{6DEFFDF1-C078-4DD5-BECF-A98B64275F68}" srcOrd="3" destOrd="0" presId="urn:microsoft.com/office/officeart/2008/layout/VerticalCurvedList"/>
    <dgm:cxn modelId="{12B7C0C7-42AA-49F6-BDFE-96475032C7A5}" type="presParOf" srcId="{9097C19E-78CC-45C8-B2A2-3740A90C8A68}" destId="{43F209DA-3AD1-4493-A212-5DA2AF1F4ECD}" srcOrd="4" destOrd="0" presId="urn:microsoft.com/office/officeart/2008/layout/VerticalCurvedList"/>
    <dgm:cxn modelId="{1C903E78-0423-413F-BD51-7B06026E1D5B}" type="presParOf" srcId="{43F209DA-3AD1-4493-A212-5DA2AF1F4ECD}" destId="{B468BDE3-09D1-4AD1-8C29-1D68B846FA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877D81-B684-4B7C-A9C4-7B42EB11585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8BE9D47-C09C-4882-B757-7DE7C78CAE3A}">
      <dgm:prSet/>
      <dgm:spPr/>
      <dgm:t>
        <a:bodyPr/>
        <a:lstStyle/>
        <a:p>
          <a:r>
            <a:rPr lang="en-US" dirty="0"/>
            <a:t>Following GPA accession </a:t>
          </a:r>
        </a:p>
      </dgm:t>
    </dgm:pt>
    <dgm:pt modelId="{CE8FC7AA-918A-4F9E-BA96-BB0E61F50057}" type="parTrans" cxnId="{B1769A4F-7057-4C81-8CB2-E22B647CBC7C}">
      <dgm:prSet/>
      <dgm:spPr/>
      <dgm:t>
        <a:bodyPr/>
        <a:lstStyle/>
        <a:p>
          <a:endParaRPr lang="en-US"/>
        </a:p>
      </dgm:t>
    </dgm:pt>
    <dgm:pt modelId="{3D5AC742-10B9-4774-A6D4-29D088181760}" type="sibTrans" cxnId="{B1769A4F-7057-4C81-8CB2-E22B647CBC7C}">
      <dgm:prSet/>
      <dgm:spPr/>
      <dgm:t>
        <a:bodyPr/>
        <a:lstStyle/>
        <a:p>
          <a:endParaRPr lang="en-US"/>
        </a:p>
      </dgm:t>
    </dgm:pt>
    <dgm:pt modelId="{42610116-A81C-48F3-A2FA-55FDFD871C68}">
      <dgm:prSet custT="1"/>
      <dgm:spPr/>
      <dgm:t>
        <a:bodyPr/>
        <a:lstStyle/>
        <a:p>
          <a:r>
            <a:rPr lang="en-US" sz="2000" b="1" dirty="0" err="1"/>
            <a:t>MTender</a:t>
          </a:r>
          <a:r>
            <a:rPr lang="en-US" sz="2000" dirty="0"/>
            <a:t> has a modern </a:t>
          </a:r>
          <a:r>
            <a:rPr lang="en-US" sz="2000" b="1" dirty="0"/>
            <a:t>multi- platform architecture, OCDS </a:t>
          </a:r>
          <a:r>
            <a:rPr lang="en-US" sz="2000" b="0" dirty="0"/>
            <a:t>based</a:t>
          </a:r>
          <a:r>
            <a:rPr lang="en-US" sz="2000" b="1" dirty="0"/>
            <a:t> </a:t>
          </a:r>
          <a:r>
            <a:rPr lang="en-US" sz="2000" dirty="0"/>
            <a:t>and</a:t>
          </a:r>
        </a:p>
      </dgm:t>
    </dgm:pt>
    <dgm:pt modelId="{712947D6-4E51-4FB4-AAC6-68B930BB9D08}" type="parTrans" cxnId="{BC9C7065-482C-473C-BA89-97EDE2B5863E}">
      <dgm:prSet/>
      <dgm:spPr/>
      <dgm:t>
        <a:bodyPr/>
        <a:lstStyle/>
        <a:p>
          <a:endParaRPr lang="en-US"/>
        </a:p>
      </dgm:t>
    </dgm:pt>
    <dgm:pt modelId="{EC5A61B2-3A05-43CA-98B2-C0129E2DFE39}" type="sibTrans" cxnId="{BC9C7065-482C-473C-BA89-97EDE2B5863E}">
      <dgm:prSet/>
      <dgm:spPr/>
      <dgm:t>
        <a:bodyPr/>
        <a:lstStyle/>
        <a:p>
          <a:endParaRPr lang="en-US"/>
        </a:p>
      </dgm:t>
    </dgm:pt>
    <dgm:pt modelId="{248EA2F7-01EE-422A-8E59-13A9FBAADE7B}">
      <dgm:prSet/>
      <dgm:spPr/>
      <dgm:t>
        <a:bodyPr/>
        <a:lstStyle/>
        <a:p>
          <a:r>
            <a:rPr lang="en-US" dirty="0"/>
            <a:t>Full transparency</a:t>
          </a:r>
        </a:p>
      </dgm:t>
    </dgm:pt>
    <dgm:pt modelId="{CF3A2DD9-584E-4599-9A52-EB92B0F54D6E}" type="parTrans" cxnId="{E10ACEC5-DD1C-400B-897C-CB730BC930F7}">
      <dgm:prSet/>
      <dgm:spPr/>
      <dgm:t>
        <a:bodyPr/>
        <a:lstStyle/>
        <a:p>
          <a:endParaRPr lang="en-US"/>
        </a:p>
      </dgm:t>
    </dgm:pt>
    <dgm:pt modelId="{E05673F8-988D-470F-B27C-3523E8E566FB}" type="sibTrans" cxnId="{E10ACEC5-DD1C-400B-897C-CB730BC930F7}">
      <dgm:prSet/>
      <dgm:spPr/>
      <dgm:t>
        <a:bodyPr/>
        <a:lstStyle/>
        <a:p>
          <a:endParaRPr lang="en-US"/>
        </a:p>
      </dgm:t>
    </dgm:pt>
    <dgm:pt modelId="{FDFB792D-534F-4D0C-9513-56BBBFD769DA}">
      <dgm:prSet custT="1"/>
      <dgm:spPr/>
      <dgm:t>
        <a:bodyPr/>
        <a:lstStyle/>
        <a:p>
          <a:r>
            <a:rPr lang="en-US" sz="2200" dirty="0"/>
            <a:t>Moldova is implementing a new electronic public procurement system – </a:t>
          </a:r>
          <a:r>
            <a:rPr lang="en-US" sz="2200" b="1" dirty="0" err="1"/>
            <a:t>MTender</a:t>
          </a:r>
          <a:r>
            <a:rPr lang="en-US" sz="2200" b="1" dirty="0"/>
            <a:t>: </a:t>
          </a:r>
          <a:r>
            <a:rPr lang="en-US" sz="2200" b="0" dirty="0"/>
            <a:t>piloted since 2017, mandatory – October 2018</a:t>
          </a:r>
        </a:p>
      </dgm:t>
    </dgm:pt>
    <dgm:pt modelId="{8CCCFA2A-C945-4106-8121-FE17D720BA22}" type="parTrans" cxnId="{09F53DC4-3826-4E00-ADC2-3A2D8A4F0869}">
      <dgm:prSet/>
      <dgm:spPr/>
      <dgm:t>
        <a:bodyPr/>
        <a:lstStyle/>
        <a:p>
          <a:endParaRPr lang="en-US"/>
        </a:p>
      </dgm:t>
    </dgm:pt>
    <dgm:pt modelId="{000B6150-30D8-47D7-BA54-21DC79531D99}" type="sibTrans" cxnId="{09F53DC4-3826-4E00-ADC2-3A2D8A4F0869}">
      <dgm:prSet/>
      <dgm:spPr/>
      <dgm:t>
        <a:bodyPr/>
        <a:lstStyle/>
        <a:p>
          <a:endParaRPr lang="en-US"/>
        </a:p>
      </dgm:t>
    </dgm:pt>
    <dgm:pt modelId="{79262E32-3616-406C-AE53-FC2A23FF32DC}">
      <dgm:prSet custT="1"/>
      <dgm:spPr/>
      <dgm:t>
        <a:bodyPr/>
        <a:lstStyle/>
        <a:p>
          <a:r>
            <a:rPr lang="en-US" sz="1800" dirty="0"/>
            <a:t>One of its key pillars is that it relies on the </a:t>
          </a:r>
          <a:r>
            <a:rPr lang="en-US" sz="1800" b="1" dirty="0"/>
            <a:t>golden triangle </a:t>
          </a:r>
          <a:r>
            <a:rPr lang="en-US" dirty="0"/>
            <a:t>of collaboration between state, private sector and civil society </a:t>
          </a:r>
        </a:p>
      </dgm:t>
    </dgm:pt>
    <dgm:pt modelId="{540EBAEA-BDD1-4D9F-A2C8-C95150E051DC}" type="parTrans" cxnId="{BF0CB55A-2360-493F-B141-F3B2F53C4771}">
      <dgm:prSet/>
      <dgm:spPr/>
      <dgm:t>
        <a:bodyPr/>
        <a:lstStyle/>
        <a:p>
          <a:endParaRPr lang="en-US"/>
        </a:p>
      </dgm:t>
    </dgm:pt>
    <dgm:pt modelId="{3698440D-E983-4AD0-B3B7-FF6493AD2D48}" type="sibTrans" cxnId="{BF0CB55A-2360-493F-B141-F3B2F53C4771}">
      <dgm:prSet/>
      <dgm:spPr/>
      <dgm:t>
        <a:bodyPr/>
        <a:lstStyle/>
        <a:p>
          <a:endParaRPr lang="en-US"/>
        </a:p>
      </dgm:t>
    </dgm:pt>
    <dgm:pt modelId="{F9AC37A2-DF82-473C-ABDD-0A8EEBCF9D8D}">
      <dgm:prSet/>
      <dgm:spPr/>
      <dgm:t>
        <a:bodyPr/>
        <a:lstStyle/>
        <a:p>
          <a:endParaRPr lang="en-US"/>
        </a:p>
      </dgm:t>
    </dgm:pt>
    <dgm:pt modelId="{F49413F8-A122-4897-A967-BE677B202147}" type="parTrans" cxnId="{119EA1E4-CB3C-46E7-B4E6-12EFB6BB1C60}">
      <dgm:prSet/>
      <dgm:spPr/>
      <dgm:t>
        <a:bodyPr/>
        <a:lstStyle/>
        <a:p>
          <a:endParaRPr lang="en-US"/>
        </a:p>
      </dgm:t>
    </dgm:pt>
    <dgm:pt modelId="{CF20A0CD-3095-4BD7-AFEB-417E398E9555}" type="sibTrans" cxnId="{119EA1E4-CB3C-46E7-B4E6-12EFB6BB1C60}">
      <dgm:prSet/>
      <dgm:spPr/>
      <dgm:t>
        <a:bodyPr/>
        <a:lstStyle/>
        <a:p>
          <a:endParaRPr lang="en-US"/>
        </a:p>
      </dgm:t>
    </dgm:pt>
    <dgm:pt modelId="{26AF7B50-A5BC-40C2-AE67-4FBB49F09F70}">
      <dgm:prSet/>
      <dgm:spPr/>
      <dgm:t>
        <a:bodyPr/>
        <a:lstStyle/>
        <a:p>
          <a:r>
            <a:rPr lang="en-US" dirty="0"/>
            <a:t>All public tenders are accessible online, and every procurement decision is transparently published </a:t>
          </a:r>
          <a:r>
            <a:rPr lang="en-US" b="1" dirty="0"/>
            <a:t>online in real time</a:t>
          </a:r>
          <a:r>
            <a:rPr lang="en-US" dirty="0"/>
            <a:t>. </a:t>
          </a:r>
        </a:p>
      </dgm:t>
    </dgm:pt>
    <dgm:pt modelId="{54744735-ADCB-40E6-806D-1B8A9E250D50}" type="parTrans" cxnId="{F1A67737-5622-4815-8109-7395E4CF965A}">
      <dgm:prSet/>
      <dgm:spPr/>
      <dgm:t>
        <a:bodyPr/>
        <a:lstStyle/>
        <a:p>
          <a:endParaRPr lang="en-US"/>
        </a:p>
      </dgm:t>
    </dgm:pt>
    <dgm:pt modelId="{4016B52D-BFDE-4834-872E-7227CEF378D4}" type="sibTrans" cxnId="{F1A67737-5622-4815-8109-7395E4CF965A}">
      <dgm:prSet/>
      <dgm:spPr/>
      <dgm:t>
        <a:bodyPr/>
        <a:lstStyle/>
        <a:p>
          <a:endParaRPr lang="en-US"/>
        </a:p>
      </dgm:t>
    </dgm:pt>
    <dgm:pt modelId="{FD1FF65A-9ADC-41B2-90D4-FB9B201853B2}">
      <dgm:prSet/>
      <dgm:spPr/>
      <dgm:t>
        <a:bodyPr/>
        <a:lstStyle/>
        <a:p>
          <a:endParaRPr lang="en-US"/>
        </a:p>
      </dgm:t>
    </dgm:pt>
    <dgm:pt modelId="{5D830EC5-4D4A-438C-B907-B288E435A9D4}" type="parTrans" cxnId="{BFBCFCB1-1D04-4DFC-8088-4A5888D09554}">
      <dgm:prSet/>
      <dgm:spPr/>
      <dgm:t>
        <a:bodyPr/>
        <a:lstStyle/>
        <a:p>
          <a:endParaRPr lang="en-US"/>
        </a:p>
      </dgm:t>
    </dgm:pt>
    <dgm:pt modelId="{88853331-672A-4D94-9A68-614AB0870384}" type="sibTrans" cxnId="{BFBCFCB1-1D04-4DFC-8088-4A5888D09554}">
      <dgm:prSet/>
      <dgm:spPr/>
      <dgm:t>
        <a:bodyPr/>
        <a:lstStyle/>
        <a:p>
          <a:endParaRPr lang="en-US"/>
        </a:p>
      </dgm:t>
    </dgm:pt>
    <dgm:pt modelId="{C223335C-4969-4A99-904C-7153B3A02B15}" type="pres">
      <dgm:prSet presAssocID="{3A877D81-B684-4B7C-A9C4-7B42EB11585D}" presName="Name0" presStyleCnt="0">
        <dgm:presLayoutVars>
          <dgm:dir/>
          <dgm:animLvl val="lvl"/>
          <dgm:resizeHandles/>
        </dgm:presLayoutVars>
      </dgm:prSet>
      <dgm:spPr/>
    </dgm:pt>
    <dgm:pt modelId="{2BB22D9E-75D0-4E4D-9DD1-7B18720E2F87}" type="pres">
      <dgm:prSet presAssocID="{38BE9D47-C09C-4882-B757-7DE7C78CAE3A}" presName="linNode" presStyleCnt="0"/>
      <dgm:spPr/>
    </dgm:pt>
    <dgm:pt modelId="{DF433F25-CEA6-414D-A514-2E9E425A867C}" type="pres">
      <dgm:prSet presAssocID="{38BE9D47-C09C-4882-B757-7DE7C78CAE3A}" presName="parentShp" presStyleLbl="node1" presStyleIdx="0" presStyleCnt="3">
        <dgm:presLayoutVars>
          <dgm:bulletEnabled val="1"/>
        </dgm:presLayoutVars>
      </dgm:prSet>
      <dgm:spPr/>
    </dgm:pt>
    <dgm:pt modelId="{E4795453-BE0D-40D9-9BC2-D35BA3E40D5C}" type="pres">
      <dgm:prSet presAssocID="{38BE9D47-C09C-4882-B757-7DE7C78CAE3A}" presName="childShp" presStyleLbl="bgAccFollowNode1" presStyleIdx="0" presStyleCnt="3">
        <dgm:presLayoutVars>
          <dgm:bulletEnabled val="1"/>
        </dgm:presLayoutVars>
      </dgm:prSet>
      <dgm:spPr/>
    </dgm:pt>
    <dgm:pt modelId="{016C584F-E7E8-4571-9383-C2A9B6831618}" type="pres">
      <dgm:prSet presAssocID="{3D5AC742-10B9-4774-A6D4-29D088181760}" presName="spacing" presStyleCnt="0"/>
      <dgm:spPr/>
    </dgm:pt>
    <dgm:pt modelId="{BF1D8A27-AB5C-4658-BD32-B952501B4658}" type="pres">
      <dgm:prSet presAssocID="{42610116-A81C-48F3-A2FA-55FDFD871C68}" presName="linNode" presStyleCnt="0"/>
      <dgm:spPr/>
    </dgm:pt>
    <dgm:pt modelId="{AFEF806F-9773-479D-BF7A-9BA2E9A1ED1A}" type="pres">
      <dgm:prSet presAssocID="{42610116-A81C-48F3-A2FA-55FDFD871C68}" presName="parentShp" presStyleLbl="node1" presStyleIdx="1" presStyleCnt="3">
        <dgm:presLayoutVars>
          <dgm:bulletEnabled val="1"/>
        </dgm:presLayoutVars>
      </dgm:prSet>
      <dgm:spPr/>
    </dgm:pt>
    <dgm:pt modelId="{E6676944-44CF-44C6-8C66-6599FB37B56D}" type="pres">
      <dgm:prSet presAssocID="{42610116-A81C-48F3-A2FA-55FDFD871C68}" presName="childShp" presStyleLbl="bgAccFollowNode1" presStyleIdx="1" presStyleCnt="3">
        <dgm:presLayoutVars>
          <dgm:bulletEnabled val="1"/>
        </dgm:presLayoutVars>
      </dgm:prSet>
      <dgm:spPr/>
    </dgm:pt>
    <dgm:pt modelId="{D9C00336-703E-461A-9CCD-0C6945BF11A6}" type="pres">
      <dgm:prSet presAssocID="{EC5A61B2-3A05-43CA-98B2-C0129E2DFE39}" presName="spacing" presStyleCnt="0"/>
      <dgm:spPr/>
    </dgm:pt>
    <dgm:pt modelId="{6FCC0CCF-D245-462B-AD2F-84AEB20C3CF6}" type="pres">
      <dgm:prSet presAssocID="{248EA2F7-01EE-422A-8E59-13A9FBAADE7B}" presName="linNode" presStyleCnt="0"/>
      <dgm:spPr/>
    </dgm:pt>
    <dgm:pt modelId="{763D88A7-5695-4FE8-BAA3-A6EEB227CA0F}" type="pres">
      <dgm:prSet presAssocID="{248EA2F7-01EE-422A-8E59-13A9FBAADE7B}" presName="parentShp" presStyleLbl="node1" presStyleIdx="2" presStyleCnt="3">
        <dgm:presLayoutVars>
          <dgm:bulletEnabled val="1"/>
        </dgm:presLayoutVars>
      </dgm:prSet>
      <dgm:spPr/>
    </dgm:pt>
    <dgm:pt modelId="{5FDEC393-FFA1-4C76-918B-0D3178FDBFC1}" type="pres">
      <dgm:prSet presAssocID="{248EA2F7-01EE-422A-8E59-13A9FBAADE7B}" presName="childShp" presStyleLbl="bgAccFollowNode1" presStyleIdx="2" presStyleCnt="3">
        <dgm:presLayoutVars>
          <dgm:bulletEnabled val="1"/>
        </dgm:presLayoutVars>
      </dgm:prSet>
      <dgm:spPr/>
    </dgm:pt>
  </dgm:ptLst>
  <dgm:cxnLst>
    <dgm:cxn modelId="{A37E9B17-6A08-418A-9011-57D2F1DC8035}" type="presOf" srcId="{38BE9D47-C09C-4882-B757-7DE7C78CAE3A}" destId="{DF433F25-CEA6-414D-A514-2E9E425A867C}" srcOrd="0" destOrd="0" presId="urn:microsoft.com/office/officeart/2005/8/layout/vList6"/>
    <dgm:cxn modelId="{E4C76022-C96B-4860-A7FF-A8537D37F3D8}" type="presOf" srcId="{FDFB792D-534F-4D0C-9513-56BBBFD769DA}" destId="{E4795453-BE0D-40D9-9BC2-D35BA3E40D5C}" srcOrd="0" destOrd="0" presId="urn:microsoft.com/office/officeart/2005/8/layout/vList6"/>
    <dgm:cxn modelId="{828CB92F-A2C5-4FB5-8ED6-39FD18B1E762}" type="presOf" srcId="{3A877D81-B684-4B7C-A9C4-7B42EB11585D}" destId="{C223335C-4969-4A99-904C-7153B3A02B15}" srcOrd="0" destOrd="0" presId="urn:microsoft.com/office/officeart/2005/8/layout/vList6"/>
    <dgm:cxn modelId="{0C9FAF34-DD39-4510-AB30-23C738039F53}" type="presOf" srcId="{FD1FF65A-9ADC-41B2-90D4-FB9B201853B2}" destId="{5FDEC393-FFA1-4C76-918B-0D3178FDBFC1}" srcOrd="0" destOrd="1" presId="urn:microsoft.com/office/officeart/2005/8/layout/vList6"/>
    <dgm:cxn modelId="{F1A67737-5622-4815-8109-7395E4CF965A}" srcId="{248EA2F7-01EE-422A-8E59-13A9FBAADE7B}" destId="{26AF7B50-A5BC-40C2-AE67-4FBB49F09F70}" srcOrd="0" destOrd="0" parTransId="{54744735-ADCB-40E6-806D-1B8A9E250D50}" sibTransId="{4016B52D-BFDE-4834-872E-7227CEF378D4}"/>
    <dgm:cxn modelId="{BC9C7065-482C-473C-BA89-97EDE2B5863E}" srcId="{3A877D81-B684-4B7C-A9C4-7B42EB11585D}" destId="{42610116-A81C-48F3-A2FA-55FDFD871C68}" srcOrd="1" destOrd="0" parTransId="{712947D6-4E51-4FB4-AAC6-68B930BB9D08}" sibTransId="{EC5A61B2-3A05-43CA-98B2-C0129E2DFE39}"/>
    <dgm:cxn modelId="{040F7249-1C42-4A60-BD44-512C1BDCB52D}" type="presOf" srcId="{26AF7B50-A5BC-40C2-AE67-4FBB49F09F70}" destId="{5FDEC393-FFA1-4C76-918B-0D3178FDBFC1}" srcOrd="0" destOrd="0" presId="urn:microsoft.com/office/officeart/2005/8/layout/vList6"/>
    <dgm:cxn modelId="{B1769A4F-7057-4C81-8CB2-E22B647CBC7C}" srcId="{3A877D81-B684-4B7C-A9C4-7B42EB11585D}" destId="{38BE9D47-C09C-4882-B757-7DE7C78CAE3A}" srcOrd="0" destOrd="0" parTransId="{CE8FC7AA-918A-4F9E-BA96-BB0E61F50057}" sibTransId="{3D5AC742-10B9-4774-A6D4-29D088181760}"/>
    <dgm:cxn modelId="{BF0CB55A-2360-493F-B141-F3B2F53C4771}" srcId="{42610116-A81C-48F3-A2FA-55FDFD871C68}" destId="{79262E32-3616-406C-AE53-FC2A23FF32DC}" srcOrd="0" destOrd="0" parTransId="{540EBAEA-BDD1-4D9F-A2C8-C95150E051DC}" sibTransId="{3698440D-E983-4AD0-B3B7-FF6493AD2D48}"/>
    <dgm:cxn modelId="{1C489783-5CCE-400F-B603-BA8FCFA2C282}" type="presOf" srcId="{79262E32-3616-406C-AE53-FC2A23FF32DC}" destId="{E6676944-44CF-44C6-8C66-6599FB37B56D}" srcOrd="0" destOrd="0" presId="urn:microsoft.com/office/officeart/2005/8/layout/vList6"/>
    <dgm:cxn modelId="{BFBCFCB1-1D04-4DFC-8088-4A5888D09554}" srcId="{248EA2F7-01EE-422A-8E59-13A9FBAADE7B}" destId="{FD1FF65A-9ADC-41B2-90D4-FB9B201853B2}" srcOrd="1" destOrd="0" parTransId="{5D830EC5-4D4A-438C-B907-B288E435A9D4}" sibTransId="{88853331-672A-4D94-9A68-614AB0870384}"/>
    <dgm:cxn modelId="{09F53DC4-3826-4E00-ADC2-3A2D8A4F0869}" srcId="{38BE9D47-C09C-4882-B757-7DE7C78CAE3A}" destId="{FDFB792D-534F-4D0C-9513-56BBBFD769DA}" srcOrd="0" destOrd="0" parTransId="{8CCCFA2A-C945-4106-8121-FE17D720BA22}" sibTransId="{000B6150-30D8-47D7-BA54-21DC79531D99}"/>
    <dgm:cxn modelId="{E10ACEC5-DD1C-400B-897C-CB730BC930F7}" srcId="{3A877D81-B684-4B7C-A9C4-7B42EB11585D}" destId="{248EA2F7-01EE-422A-8E59-13A9FBAADE7B}" srcOrd="2" destOrd="0" parTransId="{CF3A2DD9-584E-4599-9A52-EB92B0F54D6E}" sibTransId="{E05673F8-988D-470F-B27C-3523E8E566FB}"/>
    <dgm:cxn modelId="{E2BB19CF-44AB-4199-8A65-666163B038F7}" type="presOf" srcId="{248EA2F7-01EE-422A-8E59-13A9FBAADE7B}" destId="{763D88A7-5695-4FE8-BAA3-A6EEB227CA0F}" srcOrd="0" destOrd="0" presId="urn:microsoft.com/office/officeart/2005/8/layout/vList6"/>
    <dgm:cxn modelId="{7D3D9CDB-8830-49D9-B49C-5EC6B2F7EF06}" type="presOf" srcId="{42610116-A81C-48F3-A2FA-55FDFD871C68}" destId="{AFEF806F-9773-479D-BF7A-9BA2E9A1ED1A}" srcOrd="0" destOrd="0" presId="urn:microsoft.com/office/officeart/2005/8/layout/vList6"/>
    <dgm:cxn modelId="{119EA1E4-CB3C-46E7-B4E6-12EFB6BB1C60}" srcId="{42610116-A81C-48F3-A2FA-55FDFD871C68}" destId="{F9AC37A2-DF82-473C-ABDD-0A8EEBCF9D8D}" srcOrd="1" destOrd="0" parTransId="{F49413F8-A122-4897-A967-BE677B202147}" sibTransId="{CF20A0CD-3095-4BD7-AFEB-417E398E9555}"/>
    <dgm:cxn modelId="{70ED32FF-6A5C-4ECC-9116-147A20543DC8}" type="presOf" srcId="{F9AC37A2-DF82-473C-ABDD-0A8EEBCF9D8D}" destId="{E6676944-44CF-44C6-8C66-6599FB37B56D}" srcOrd="0" destOrd="1" presId="urn:microsoft.com/office/officeart/2005/8/layout/vList6"/>
    <dgm:cxn modelId="{D8287157-0255-4369-942F-922C60006C14}" type="presParOf" srcId="{C223335C-4969-4A99-904C-7153B3A02B15}" destId="{2BB22D9E-75D0-4E4D-9DD1-7B18720E2F87}" srcOrd="0" destOrd="0" presId="urn:microsoft.com/office/officeart/2005/8/layout/vList6"/>
    <dgm:cxn modelId="{0704B33D-4270-4C2E-90AE-93377A42B91E}" type="presParOf" srcId="{2BB22D9E-75D0-4E4D-9DD1-7B18720E2F87}" destId="{DF433F25-CEA6-414D-A514-2E9E425A867C}" srcOrd="0" destOrd="0" presId="urn:microsoft.com/office/officeart/2005/8/layout/vList6"/>
    <dgm:cxn modelId="{1D6D9BA2-8C3F-4D88-A67A-8AB1DB5F1F18}" type="presParOf" srcId="{2BB22D9E-75D0-4E4D-9DD1-7B18720E2F87}" destId="{E4795453-BE0D-40D9-9BC2-D35BA3E40D5C}" srcOrd="1" destOrd="0" presId="urn:microsoft.com/office/officeart/2005/8/layout/vList6"/>
    <dgm:cxn modelId="{2F9C92C3-9069-463A-821E-76660D02A61A}" type="presParOf" srcId="{C223335C-4969-4A99-904C-7153B3A02B15}" destId="{016C584F-E7E8-4571-9383-C2A9B6831618}" srcOrd="1" destOrd="0" presId="urn:microsoft.com/office/officeart/2005/8/layout/vList6"/>
    <dgm:cxn modelId="{8DE73859-D959-4C09-AD0A-469CA8004BDB}" type="presParOf" srcId="{C223335C-4969-4A99-904C-7153B3A02B15}" destId="{BF1D8A27-AB5C-4658-BD32-B952501B4658}" srcOrd="2" destOrd="0" presId="urn:microsoft.com/office/officeart/2005/8/layout/vList6"/>
    <dgm:cxn modelId="{92F9B74A-75EF-494A-BD8A-8F075FA8232C}" type="presParOf" srcId="{BF1D8A27-AB5C-4658-BD32-B952501B4658}" destId="{AFEF806F-9773-479D-BF7A-9BA2E9A1ED1A}" srcOrd="0" destOrd="0" presId="urn:microsoft.com/office/officeart/2005/8/layout/vList6"/>
    <dgm:cxn modelId="{F9A14935-8A1D-476C-87F7-E74F0F9F9745}" type="presParOf" srcId="{BF1D8A27-AB5C-4658-BD32-B952501B4658}" destId="{E6676944-44CF-44C6-8C66-6599FB37B56D}" srcOrd="1" destOrd="0" presId="urn:microsoft.com/office/officeart/2005/8/layout/vList6"/>
    <dgm:cxn modelId="{83A55387-8DB4-444A-900E-96C23599231E}" type="presParOf" srcId="{C223335C-4969-4A99-904C-7153B3A02B15}" destId="{D9C00336-703E-461A-9CCD-0C6945BF11A6}" srcOrd="3" destOrd="0" presId="urn:microsoft.com/office/officeart/2005/8/layout/vList6"/>
    <dgm:cxn modelId="{1E4D6507-0059-49D5-A10D-2A61D2AD1B71}" type="presParOf" srcId="{C223335C-4969-4A99-904C-7153B3A02B15}" destId="{6FCC0CCF-D245-462B-AD2F-84AEB20C3CF6}" srcOrd="4" destOrd="0" presId="urn:microsoft.com/office/officeart/2005/8/layout/vList6"/>
    <dgm:cxn modelId="{A27F79C3-A657-4140-8F05-9C2A321EF30B}" type="presParOf" srcId="{6FCC0CCF-D245-462B-AD2F-84AEB20C3CF6}" destId="{763D88A7-5695-4FE8-BAA3-A6EEB227CA0F}" srcOrd="0" destOrd="0" presId="urn:microsoft.com/office/officeart/2005/8/layout/vList6"/>
    <dgm:cxn modelId="{27EA9672-5AFA-44E6-A83A-825E1D77BEFD}" type="presParOf" srcId="{6FCC0CCF-D245-462B-AD2F-84AEB20C3CF6}" destId="{5FDEC393-FFA1-4C76-918B-0D3178FDBFC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69D97-4563-4CD6-AB19-4F9491268EBC}">
      <dsp:nvSpPr>
        <dsp:cNvPr id="0" name=""/>
        <dsp:cNvSpPr/>
      </dsp:nvSpPr>
      <dsp:spPr>
        <a:xfrm>
          <a:off x="1767840" y="0"/>
          <a:ext cx="4815840" cy="481584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C0D18-7840-476A-ABAF-C2DFA5076329}">
      <dsp:nvSpPr>
        <dsp:cNvPr id="0" name=""/>
        <dsp:cNvSpPr/>
      </dsp:nvSpPr>
      <dsp:spPr>
        <a:xfrm>
          <a:off x="1381770" y="497848"/>
          <a:ext cx="2468056" cy="1878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National treatment and non-discrimination</a:t>
          </a:r>
        </a:p>
      </dsp:txBody>
      <dsp:txXfrm>
        <a:off x="1473484" y="589562"/>
        <a:ext cx="2284628" cy="1695350"/>
      </dsp:txXfrm>
    </dsp:sp>
    <dsp:sp modelId="{10C5A3D9-0513-47D1-946B-66AF9433C2DE}">
      <dsp:nvSpPr>
        <dsp:cNvPr id="0" name=""/>
        <dsp:cNvSpPr/>
      </dsp:nvSpPr>
      <dsp:spPr>
        <a:xfrm>
          <a:off x="4117173" y="522424"/>
          <a:ext cx="2508700" cy="1748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Detailed provisions on procurement process, to ensure transparent and open competition. </a:t>
          </a:r>
        </a:p>
      </dsp:txBody>
      <dsp:txXfrm>
        <a:off x="4202520" y="607771"/>
        <a:ext cx="2338006" cy="1577645"/>
      </dsp:txXfrm>
    </dsp:sp>
    <dsp:sp modelId="{1A6E9711-20AE-45E9-AE28-AF2CAEEF4933}">
      <dsp:nvSpPr>
        <dsp:cNvPr id="0" name=""/>
        <dsp:cNvSpPr/>
      </dsp:nvSpPr>
      <dsp:spPr>
        <a:xfrm>
          <a:off x="1341117" y="2571277"/>
          <a:ext cx="2508719" cy="1939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Enforcement:  provisions on application of the WTO-DSU and domestic review procedures</a:t>
          </a:r>
        </a:p>
      </dsp:txBody>
      <dsp:txXfrm>
        <a:off x="1435808" y="2665968"/>
        <a:ext cx="2319337" cy="1750381"/>
      </dsp:txXfrm>
    </dsp:sp>
    <dsp:sp modelId="{3E36F88C-B460-4536-961C-AEE99C6672E0}">
      <dsp:nvSpPr>
        <dsp:cNvPr id="0" name=""/>
        <dsp:cNvSpPr/>
      </dsp:nvSpPr>
      <dsp:spPr>
        <a:xfrm>
          <a:off x="4156239" y="2540822"/>
          <a:ext cx="2468094" cy="19600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S&amp;D and other provisions to facilitate accession</a:t>
          </a:r>
        </a:p>
      </dsp:txBody>
      <dsp:txXfrm>
        <a:off x="4251922" y="2636505"/>
        <a:ext cx="2276728" cy="176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8599D-D02F-44B9-99A5-56AA5CAD3BD6}">
      <dsp:nvSpPr>
        <dsp:cNvPr id="0" name=""/>
        <dsp:cNvSpPr/>
      </dsp:nvSpPr>
      <dsp:spPr>
        <a:xfrm>
          <a:off x="-4721575" y="-723751"/>
          <a:ext cx="5623967" cy="5623967"/>
        </a:xfrm>
        <a:prstGeom prst="blockArc">
          <a:avLst>
            <a:gd name="adj1" fmla="val 18900000"/>
            <a:gd name="adj2" fmla="val 2700000"/>
            <a:gd name="adj3" fmla="val 38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030DD0-2742-420E-BCB7-CBE2CD89FF6A}">
      <dsp:nvSpPr>
        <dsp:cNvPr id="0" name=""/>
        <dsp:cNvSpPr/>
      </dsp:nvSpPr>
      <dsp:spPr>
        <a:xfrm>
          <a:off x="580365" y="417646"/>
          <a:ext cx="7869959" cy="835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01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Set up of an administrative Review Body </a:t>
          </a:r>
          <a:r>
            <a:rPr lang="en-US" sz="2000" kern="1200" dirty="0"/>
            <a:t>(to avoid conflict of interests</a:t>
          </a:r>
          <a:r>
            <a:rPr lang="en-US" sz="2500" kern="1200" dirty="0"/>
            <a:t>)</a:t>
          </a:r>
          <a:r>
            <a:rPr lang="en-US" sz="2000" kern="1200" dirty="0"/>
            <a:t>;</a:t>
          </a:r>
          <a:r>
            <a:rPr lang="en-US" sz="2500" kern="1200" dirty="0"/>
            <a:t> </a:t>
          </a:r>
        </a:p>
      </dsp:txBody>
      <dsp:txXfrm>
        <a:off x="580365" y="417646"/>
        <a:ext cx="7869959" cy="835292"/>
      </dsp:txXfrm>
    </dsp:sp>
    <dsp:sp modelId="{38C41A93-F489-47D2-AF2E-C2B12C59A8DB}">
      <dsp:nvSpPr>
        <dsp:cNvPr id="0" name=""/>
        <dsp:cNvSpPr/>
      </dsp:nvSpPr>
      <dsp:spPr>
        <a:xfrm>
          <a:off x="58307" y="313234"/>
          <a:ext cx="1044116" cy="10441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D223C-7BF9-4A4C-96E0-8589398CFE48}">
      <dsp:nvSpPr>
        <dsp:cNvPr id="0" name=""/>
        <dsp:cNvSpPr/>
      </dsp:nvSpPr>
      <dsp:spPr>
        <a:xfrm>
          <a:off x="883994" y="1670585"/>
          <a:ext cx="7566330" cy="835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01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excluding 100% double ex-ante control </a:t>
          </a:r>
          <a:r>
            <a:rPr lang="en-US" sz="1700" kern="1200" dirty="0"/>
            <a:t>for all PP procedures (the same institution approving both the tender documentation before publishing the notice and reviewing and approving the contracts following the procedures); </a:t>
          </a:r>
        </a:p>
      </dsp:txBody>
      <dsp:txXfrm>
        <a:off x="883994" y="1670585"/>
        <a:ext cx="7566330" cy="835292"/>
      </dsp:txXfrm>
    </dsp:sp>
    <dsp:sp modelId="{093E9DC3-49C3-441F-8177-925AFDB7F52C}">
      <dsp:nvSpPr>
        <dsp:cNvPr id="0" name=""/>
        <dsp:cNvSpPr/>
      </dsp:nvSpPr>
      <dsp:spPr>
        <a:xfrm>
          <a:off x="361936" y="1566174"/>
          <a:ext cx="1044116" cy="10441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CD6FFF-5284-490B-BEE0-30DC0F679E31}">
      <dsp:nvSpPr>
        <dsp:cNvPr id="0" name=""/>
        <dsp:cNvSpPr/>
      </dsp:nvSpPr>
      <dsp:spPr>
        <a:xfrm>
          <a:off x="580365" y="2923524"/>
          <a:ext cx="7869959" cy="835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01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Extending the min deadlines &amp; including more information in the contract notices. </a:t>
          </a:r>
        </a:p>
      </dsp:txBody>
      <dsp:txXfrm>
        <a:off x="580365" y="2923524"/>
        <a:ext cx="7869959" cy="835292"/>
      </dsp:txXfrm>
    </dsp:sp>
    <dsp:sp modelId="{D88FC987-334E-4735-8849-E6A6D8E864B8}">
      <dsp:nvSpPr>
        <dsp:cNvPr id="0" name=""/>
        <dsp:cNvSpPr/>
      </dsp:nvSpPr>
      <dsp:spPr>
        <a:xfrm>
          <a:off x="58307" y="2819113"/>
          <a:ext cx="1044116" cy="10441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A01DD-0B5B-4B94-B273-B4ECB88E7563}">
      <dsp:nvSpPr>
        <dsp:cNvPr id="0" name=""/>
        <dsp:cNvSpPr/>
      </dsp:nvSpPr>
      <dsp:spPr>
        <a:xfrm>
          <a:off x="580624" y="1075"/>
          <a:ext cx="1732196" cy="17321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GPA Accession</a:t>
          </a:r>
        </a:p>
      </dsp:txBody>
      <dsp:txXfrm>
        <a:off x="834298" y="254749"/>
        <a:ext cx="1224848" cy="1224848"/>
      </dsp:txXfrm>
    </dsp:sp>
    <dsp:sp modelId="{8893BC9B-562B-42A8-98AB-37036555D34B}">
      <dsp:nvSpPr>
        <dsp:cNvPr id="0" name=""/>
        <dsp:cNvSpPr/>
      </dsp:nvSpPr>
      <dsp:spPr>
        <a:xfrm>
          <a:off x="944385" y="1873926"/>
          <a:ext cx="1004674" cy="10046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077555" y="2258113"/>
        <a:ext cx="738334" cy="236300"/>
      </dsp:txXfrm>
    </dsp:sp>
    <dsp:sp modelId="{59DCDD08-042E-4B7C-BA63-6D8612608BE0}">
      <dsp:nvSpPr>
        <dsp:cNvPr id="0" name=""/>
        <dsp:cNvSpPr/>
      </dsp:nvSpPr>
      <dsp:spPr>
        <a:xfrm>
          <a:off x="580624" y="3019255"/>
          <a:ext cx="1732196" cy="17321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RM - EU AA</a:t>
          </a:r>
        </a:p>
      </dsp:txBody>
      <dsp:txXfrm>
        <a:off x="834298" y="3272929"/>
        <a:ext cx="1224848" cy="1224848"/>
      </dsp:txXfrm>
    </dsp:sp>
    <dsp:sp modelId="{C115DF58-1D9A-4359-8CD6-548256056C6D}">
      <dsp:nvSpPr>
        <dsp:cNvPr id="0" name=""/>
        <dsp:cNvSpPr/>
      </dsp:nvSpPr>
      <dsp:spPr>
        <a:xfrm>
          <a:off x="2572650" y="2054075"/>
          <a:ext cx="550838" cy="64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572650" y="2182950"/>
        <a:ext cx="385587" cy="386627"/>
      </dsp:txXfrm>
    </dsp:sp>
    <dsp:sp modelId="{C18B3010-A6D0-4D5D-B175-7E1462D7CBA9}">
      <dsp:nvSpPr>
        <dsp:cNvPr id="0" name=""/>
        <dsp:cNvSpPr/>
      </dsp:nvSpPr>
      <dsp:spPr>
        <a:xfrm>
          <a:off x="3352139" y="215677"/>
          <a:ext cx="4574523" cy="4321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Further amendments of the PPL:</a:t>
          </a:r>
        </a:p>
        <a:p>
          <a:pPr marL="0" lvl="0" indent="0" algn="ctr" defTabSz="1022350">
            <a:lnSpc>
              <a:spcPct val="90000"/>
            </a:lnSpc>
            <a:spcBef>
              <a:spcPct val="0"/>
            </a:spcBef>
            <a:spcAft>
              <a:spcPct val="35000"/>
            </a:spcAft>
            <a:buNone/>
          </a:pPr>
          <a:r>
            <a:rPr lang="en-US" sz="2300" kern="1200" dirty="0"/>
            <a:t>-  September 2017 - set up of an </a:t>
          </a:r>
          <a:r>
            <a:rPr lang="en-US" sz="2300" b="1" kern="1200" dirty="0"/>
            <a:t>independent review body</a:t>
          </a:r>
          <a:r>
            <a:rPr lang="en-US" sz="2300" kern="1200" dirty="0"/>
            <a:t>. </a:t>
          </a:r>
        </a:p>
        <a:p>
          <a:pPr marL="0" lvl="0" indent="0" algn="ctr" defTabSz="1022350">
            <a:lnSpc>
              <a:spcPct val="90000"/>
            </a:lnSpc>
            <a:spcBef>
              <a:spcPct val="0"/>
            </a:spcBef>
            <a:spcAft>
              <a:spcPct val="35000"/>
            </a:spcAft>
            <a:buNone/>
          </a:pPr>
          <a:r>
            <a:rPr lang="en-US" sz="2300" kern="1200" dirty="0"/>
            <a:t>- July 2018 - amendments -in order to enable the full scale </a:t>
          </a:r>
          <a:r>
            <a:rPr lang="en-US" sz="2300" b="1" kern="1200" dirty="0"/>
            <a:t>eProcurement.</a:t>
          </a:r>
          <a:endParaRPr lang="en-US" sz="2300" kern="1200" dirty="0"/>
        </a:p>
      </dsp:txBody>
      <dsp:txXfrm>
        <a:off x="4022062" y="848498"/>
        <a:ext cx="3234677" cy="3055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175B5-E1D4-4A12-98BF-AB8B052AFEF9}">
      <dsp:nvSpPr>
        <dsp:cNvPr id="0" name=""/>
        <dsp:cNvSpPr/>
      </dsp:nvSpPr>
      <dsp:spPr>
        <a:xfrm>
          <a:off x="-4965616" y="-766561"/>
          <a:ext cx="5958477" cy="5958477"/>
        </a:xfrm>
        <a:prstGeom prst="blockArc">
          <a:avLst>
            <a:gd name="adj1" fmla="val 18900000"/>
            <a:gd name="adj2" fmla="val 2700000"/>
            <a:gd name="adj3" fmla="val 36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0165F0-81FC-4461-BFE9-502F4A9F6C54}">
      <dsp:nvSpPr>
        <dsp:cNvPr id="0" name=""/>
        <dsp:cNvSpPr/>
      </dsp:nvSpPr>
      <dsp:spPr>
        <a:xfrm>
          <a:off x="813490" y="632206"/>
          <a:ext cx="7392765" cy="1264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348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It was required a unified procurement regulation  for entities from the utilities sector and other state-owned entities covered by Annex 3 of Moldova’s GPA commitments (these entities were obliged to apply GPA provisions directly).</a:t>
          </a:r>
        </a:p>
      </dsp:txBody>
      <dsp:txXfrm>
        <a:off x="813490" y="632206"/>
        <a:ext cx="7392765" cy="1264235"/>
      </dsp:txXfrm>
    </dsp:sp>
    <dsp:sp modelId="{E799F6DC-5A0C-4891-A5D3-92963B557DAF}">
      <dsp:nvSpPr>
        <dsp:cNvPr id="0" name=""/>
        <dsp:cNvSpPr/>
      </dsp:nvSpPr>
      <dsp:spPr>
        <a:xfrm>
          <a:off x="23343" y="474176"/>
          <a:ext cx="1580294" cy="15802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EFFDF1-C078-4DD5-BECF-A98B64275F68}">
      <dsp:nvSpPr>
        <dsp:cNvPr id="0" name=""/>
        <dsp:cNvSpPr/>
      </dsp:nvSpPr>
      <dsp:spPr>
        <a:xfrm>
          <a:off x="825245" y="2520278"/>
          <a:ext cx="7392765" cy="1264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348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a:ea typeface="+mn-ea"/>
              <a:cs typeface="+mn-cs"/>
            </a:rPr>
            <a:t>The Law on utilities Nr. 74, was adopted on 21.05.2020, and will enter into force on 20.06.2021.</a:t>
          </a:r>
        </a:p>
      </dsp:txBody>
      <dsp:txXfrm>
        <a:off x="825245" y="2520278"/>
        <a:ext cx="7392765" cy="1264235"/>
      </dsp:txXfrm>
    </dsp:sp>
    <dsp:sp modelId="{B468BDE3-09D1-4AD1-8C29-1D68B846FA8F}">
      <dsp:nvSpPr>
        <dsp:cNvPr id="0" name=""/>
        <dsp:cNvSpPr/>
      </dsp:nvSpPr>
      <dsp:spPr>
        <a:xfrm>
          <a:off x="23343" y="2370883"/>
          <a:ext cx="1580294" cy="15802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95453-BE0D-40D9-9BC2-D35BA3E40D5C}">
      <dsp:nvSpPr>
        <dsp:cNvPr id="0" name=""/>
        <dsp:cNvSpPr/>
      </dsp:nvSpPr>
      <dsp:spPr>
        <a:xfrm>
          <a:off x="3456384" y="0"/>
          <a:ext cx="5184576" cy="15751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Moldova is implementing a new electronic public procurement system – </a:t>
          </a:r>
          <a:r>
            <a:rPr lang="en-US" sz="2200" b="1" kern="1200" dirty="0" err="1"/>
            <a:t>MTender</a:t>
          </a:r>
          <a:r>
            <a:rPr lang="en-US" sz="2200" b="1" kern="1200" dirty="0"/>
            <a:t>: </a:t>
          </a:r>
          <a:r>
            <a:rPr lang="en-US" sz="2200" b="0" kern="1200" dirty="0"/>
            <a:t>piloted since 2017, mandatory – October 2018</a:t>
          </a:r>
        </a:p>
      </dsp:txBody>
      <dsp:txXfrm>
        <a:off x="3456384" y="196897"/>
        <a:ext cx="4593886" cy="1181380"/>
      </dsp:txXfrm>
    </dsp:sp>
    <dsp:sp modelId="{DF433F25-CEA6-414D-A514-2E9E425A867C}">
      <dsp:nvSpPr>
        <dsp:cNvPr id="0" name=""/>
        <dsp:cNvSpPr/>
      </dsp:nvSpPr>
      <dsp:spPr>
        <a:xfrm>
          <a:off x="0" y="0"/>
          <a:ext cx="3456384" cy="15751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Following GPA accession </a:t>
          </a:r>
        </a:p>
      </dsp:txBody>
      <dsp:txXfrm>
        <a:off x="76894" y="76894"/>
        <a:ext cx="3302596" cy="1421386"/>
      </dsp:txXfrm>
    </dsp:sp>
    <dsp:sp modelId="{E6676944-44CF-44C6-8C66-6599FB37B56D}">
      <dsp:nvSpPr>
        <dsp:cNvPr id="0" name=""/>
        <dsp:cNvSpPr/>
      </dsp:nvSpPr>
      <dsp:spPr>
        <a:xfrm>
          <a:off x="3456384" y="1732692"/>
          <a:ext cx="5184576" cy="15751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One of its key pillars is that it relies on the </a:t>
          </a:r>
          <a:r>
            <a:rPr lang="en-US" sz="1800" b="1" kern="1200" dirty="0"/>
            <a:t>golden triangle </a:t>
          </a:r>
          <a:r>
            <a:rPr lang="en-US" kern="1200" dirty="0"/>
            <a:t>of collaboration between state, private sector and civil society </a:t>
          </a:r>
        </a:p>
        <a:p>
          <a:pPr marL="285750" lvl="1" indent="-285750" algn="l" defTabSz="1600200">
            <a:lnSpc>
              <a:spcPct val="90000"/>
            </a:lnSpc>
            <a:spcBef>
              <a:spcPct val="0"/>
            </a:spcBef>
            <a:spcAft>
              <a:spcPct val="15000"/>
            </a:spcAft>
            <a:buChar char="•"/>
          </a:pPr>
          <a:endParaRPr lang="en-US" sz="3600" kern="1200"/>
        </a:p>
      </dsp:txBody>
      <dsp:txXfrm>
        <a:off x="3456384" y="1929589"/>
        <a:ext cx="4593886" cy="1181380"/>
      </dsp:txXfrm>
    </dsp:sp>
    <dsp:sp modelId="{AFEF806F-9773-479D-BF7A-9BA2E9A1ED1A}">
      <dsp:nvSpPr>
        <dsp:cNvPr id="0" name=""/>
        <dsp:cNvSpPr/>
      </dsp:nvSpPr>
      <dsp:spPr>
        <a:xfrm>
          <a:off x="0" y="1732692"/>
          <a:ext cx="3456384" cy="15751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err="1"/>
            <a:t>MTender</a:t>
          </a:r>
          <a:r>
            <a:rPr lang="en-US" sz="2000" kern="1200" dirty="0"/>
            <a:t> has a modern </a:t>
          </a:r>
          <a:r>
            <a:rPr lang="en-US" sz="2000" b="1" kern="1200" dirty="0"/>
            <a:t>multi- platform architecture, OCDS </a:t>
          </a:r>
          <a:r>
            <a:rPr lang="en-US" sz="2000" b="0" kern="1200" dirty="0"/>
            <a:t>based</a:t>
          </a:r>
          <a:r>
            <a:rPr lang="en-US" sz="2000" b="1" kern="1200" dirty="0"/>
            <a:t> </a:t>
          </a:r>
          <a:r>
            <a:rPr lang="en-US" sz="2000" kern="1200" dirty="0"/>
            <a:t>and</a:t>
          </a:r>
        </a:p>
      </dsp:txBody>
      <dsp:txXfrm>
        <a:off x="76894" y="1809586"/>
        <a:ext cx="3302596" cy="1421386"/>
      </dsp:txXfrm>
    </dsp:sp>
    <dsp:sp modelId="{5FDEC393-FFA1-4C76-918B-0D3178FDBFC1}">
      <dsp:nvSpPr>
        <dsp:cNvPr id="0" name=""/>
        <dsp:cNvSpPr/>
      </dsp:nvSpPr>
      <dsp:spPr>
        <a:xfrm>
          <a:off x="3456384" y="3465385"/>
          <a:ext cx="5184576" cy="15751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All public tenders are accessible online, and every procurement decision is transparently published </a:t>
          </a:r>
          <a:r>
            <a:rPr lang="en-US" sz="1900" b="1" kern="1200" dirty="0"/>
            <a:t>online in real time</a:t>
          </a:r>
          <a:r>
            <a:rPr lang="en-US" sz="1900" kern="1200" dirty="0"/>
            <a:t>. </a:t>
          </a:r>
        </a:p>
        <a:p>
          <a:pPr marL="171450" lvl="1" indent="-171450" algn="l" defTabSz="844550">
            <a:lnSpc>
              <a:spcPct val="90000"/>
            </a:lnSpc>
            <a:spcBef>
              <a:spcPct val="0"/>
            </a:spcBef>
            <a:spcAft>
              <a:spcPct val="15000"/>
            </a:spcAft>
            <a:buChar char="•"/>
          </a:pPr>
          <a:endParaRPr lang="en-US" sz="1900" kern="1200"/>
        </a:p>
      </dsp:txBody>
      <dsp:txXfrm>
        <a:off x="3456384" y="3662282"/>
        <a:ext cx="4593886" cy="1181380"/>
      </dsp:txXfrm>
    </dsp:sp>
    <dsp:sp modelId="{763D88A7-5695-4FE8-BAA3-A6EEB227CA0F}">
      <dsp:nvSpPr>
        <dsp:cNvPr id="0" name=""/>
        <dsp:cNvSpPr/>
      </dsp:nvSpPr>
      <dsp:spPr>
        <a:xfrm>
          <a:off x="0" y="3465385"/>
          <a:ext cx="3456384" cy="15751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Full transparency</a:t>
          </a:r>
        </a:p>
      </dsp:txBody>
      <dsp:txXfrm>
        <a:off x="76894" y="3542279"/>
        <a:ext cx="3302596" cy="142138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35FE4-FC0D-1642-957B-04916078DE88}" type="datetimeFigureOut">
              <a:rPr lang="en-US" smtClean="0"/>
              <a:t>11/16/2020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5F713-BE50-1A40-9DB0-C139299B6252}" type="slidenum">
              <a:rPr lang="en-US" smtClean="0"/>
              <a:t>‹#›</a:t>
            </a:fld>
            <a:endParaRPr lang="en-US"/>
          </a:p>
        </p:txBody>
      </p:sp>
    </p:spTree>
    <p:extLst>
      <p:ext uri="{BB962C8B-B14F-4D97-AF65-F5344CB8AC3E}">
        <p14:creationId xmlns:p14="http://schemas.microsoft.com/office/powerpoint/2010/main" val="227224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D4B80B3-36BE-4C72-8A01-3DDD2C4DEBCB}" type="slidenum">
              <a:rPr lang="en-US" altLang="en-US"/>
              <a:pPr/>
              <a:t>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BDB5CB-ED86-4244-A621-32EBFBCD400E}" type="slidenum">
              <a:rPr lang="en-GB" smtClean="0"/>
              <a:t>5</a:t>
            </a:fld>
            <a:endParaRPr lang="en-GB" dirty="0"/>
          </a:p>
        </p:txBody>
      </p:sp>
    </p:spTree>
    <p:extLst>
      <p:ext uri="{BB962C8B-B14F-4D97-AF65-F5344CB8AC3E}">
        <p14:creationId xmlns:p14="http://schemas.microsoft.com/office/powerpoint/2010/main" val="332711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DB5CB-ED86-4244-A621-32EBFBCD400E}" type="slidenum">
              <a:rPr lang="en-GB" smtClean="0"/>
              <a:t>8</a:t>
            </a:fld>
            <a:endParaRPr lang="en-GB"/>
          </a:p>
        </p:txBody>
      </p:sp>
    </p:spTree>
    <p:extLst>
      <p:ext uri="{BB962C8B-B14F-4D97-AF65-F5344CB8AC3E}">
        <p14:creationId xmlns:p14="http://schemas.microsoft.com/office/powerpoint/2010/main" val="241777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DB5CB-ED86-4244-A621-32EBFBCD400E}" type="slidenum">
              <a:rPr lang="en-GB" smtClean="0"/>
              <a:t>9</a:t>
            </a:fld>
            <a:endParaRPr lang="en-GB"/>
          </a:p>
        </p:txBody>
      </p:sp>
    </p:spTree>
    <p:extLst>
      <p:ext uri="{BB962C8B-B14F-4D97-AF65-F5344CB8AC3E}">
        <p14:creationId xmlns:p14="http://schemas.microsoft.com/office/powerpoint/2010/main" val="342813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6A752-DC7F-E34E-A4E3-9C93F46BEB3E}" type="slidenum">
              <a:rPr lang="en-GB" smtClean="0"/>
              <a:t>19</a:t>
            </a:fld>
            <a:endParaRPr lang="en-GB"/>
          </a:p>
        </p:txBody>
      </p:sp>
    </p:spTree>
    <p:extLst>
      <p:ext uri="{BB962C8B-B14F-4D97-AF65-F5344CB8AC3E}">
        <p14:creationId xmlns:p14="http://schemas.microsoft.com/office/powerpoint/2010/main" val="320390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088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44320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94147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ytuł 3"/>
          <p:cNvSpPr>
            <a:spLocks noGrp="1"/>
          </p:cNvSpPr>
          <p:nvPr>
            <p:ph type="title" idx="4294967295"/>
          </p:nvPr>
        </p:nvSpPr>
        <p:spPr>
          <a:xfrm>
            <a:off x="457200" y="980728"/>
            <a:ext cx="8229600" cy="1143000"/>
          </a:xfrm>
          <a:prstGeom prst="rect">
            <a:avLst/>
          </a:prstGeom>
        </p:spPr>
        <p:txBody>
          <a:bodyPr/>
          <a:lstStyle/>
          <a:p>
            <a:endParaRPr lang="pl-PL" dirty="0"/>
          </a:p>
        </p:txBody>
      </p:sp>
      <p:sp>
        <p:nvSpPr>
          <p:cNvPr id="8" name="Symbol zastępczy zawartości 4"/>
          <p:cNvSpPr>
            <a:spLocks noGrp="1"/>
          </p:cNvSpPr>
          <p:nvPr>
            <p:ph idx="4294967295"/>
          </p:nvPr>
        </p:nvSpPr>
        <p:spPr>
          <a:xfrm>
            <a:off x="457200" y="2276872"/>
            <a:ext cx="8229600" cy="3849291"/>
          </a:xfrm>
          <a:prstGeom prst="rect">
            <a:avLst/>
          </a:prstGeom>
        </p:spPr>
        <p:txBody>
          <a:bodyPr/>
          <a:lstStyle/>
          <a:p>
            <a:endParaRPr lang="pl-PL" dirty="0"/>
          </a:p>
        </p:txBody>
      </p:sp>
    </p:spTree>
    <p:extLst>
      <p:ext uri="{BB962C8B-B14F-4D97-AF65-F5344CB8AC3E}">
        <p14:creationId xmlns:p14="http://schemas.microsoft.com/office/powerpoint/2010/main" val="210228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424005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9436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27934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27529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58268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83659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6970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11/16/2020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213054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E9E531-9452-7E40-ABE9-2EFBB53C77C2}"/>
              </a:ext>
            </a:extLst>
          </p:cNvPr>
          <p:cNvSpPr/>
          <p:nvPr userDrawn="1"/>
        </p:nvSpPr>
        <p:spPr>
          <a:xfrm>
            <a:off x="0" y="6066692"/>
            <a:ext cx="9150264" cy="791309"/>
          </a:xfrm>
          <a:prstGeom prst="rect">
            <a:avLst/>
          </a:prstGeom>
          <a:solidFill>
            <a:srgbClr val="0053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a:extLst>
              <a:ext uri="{FF2B5EF4-FFF2-40B4-BE49-F238E27FC236}">
                <a16:creationId xmlns:a16="http://schemas.microsoft.com/office/drawing/2014/main" id="{A7C0FA1B-E5E7-7941-BB24-EF8E091EE07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0716" t="40887" r="60539" b="46626"/>
          <a:stretch/>
        </p:blipFill>
        <p:spPr>
          <a:xfrm>
            <a:off x="355890" y="6243173"/>
            <a:ext cx="411892" cy="415616"/>
          </a:xfrm>
          <a:prstGeom prst="rect">
            <a:avLst/>
          </a:prstGeom>
        </p:spPr>
      </p:pic>
      <p:pic>
        <p:nvPicPr>
          <p:cNvPr id="3" name="Picture 2">
            <a:extLst>
              <a:ext uri="{FF2B5EF4-FFF2-40B4-BE49-F238E27FC236}">
                <a16:creationId xmlns:a16="http://schemas.microsoft.com/office/drawing/2014/main" id="{A7DA9FC2-833F-AD42-A6F6-320FC8ACD746}"/>
              </a:ext>
            </a:extLst>
          </p:cNvPr>
          <p:cNvPicPr>
            <a:picLocks noChangeAspect="1"/>
          </p:cNvPicPr>
          <p:nvPr userDrawn="1"/>
        </p:nvPicPr>
        <p:blipFill rotWithShape="1">
          <a:blip r:embed="rId15"/>
          <a:srcRect l="34030" t="46547" r="54505" b="46006"/>
          <a:stretch/>
        </p:blipFill>
        <p:spPr>
          <a:xfrm>
            <a:off x="913760" y="6265829"/>
            <a:ext cx="468670" cy="392960"/>
          </a:xfrm>
          <a:prstGeom prst="rect">
            <a:avLst/>
          </a:prstGeom>
        </p:spPr>
      </p:pic>
    </p:spTree>
    <p:extLst>
      <p:ext uri="{BB962C8B-B14F-4D97-AF65-F5344CB8AC3E}">
        <p14:creationId xmlns:p14="http://schemas.microsoft.com/office/powerpoint/2010/main" val="3807170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2.xml"/><Relationship Id="rId1" Type="http://schemas.openxmlformats.org/officeDocument/2006/relationships/themeOverride" Target="../theme/themeOverride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2.xml"/><Relationship Id="rId1" Type="http://schemas.openxmlformats.org/officeDocument/2006/relationships/themeOverride" Target="../theme/themeOverride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e-gpa.wto.org/en/Agreement/Latest" TargetMode="External"/><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ebrd-gpa-facilit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hyperlink" Target="#_ftnref1"/></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FEB7DC2-61E2-DC49-9C09-E6AE3FF34E13}"/>
              </a:ext>
            </a:extLst>
          </p:cNvPr>
          <p:cNvPicPr>
            <a:picLocks noChangeAspect="1"/>
          </p:cNvPicPr>
          <p:nvPr/>
        </p:nvPicPr>
        <p:blipFill>
          <a:blip r:embed="rId2"/>
          <a:stretch>
            <a:fillRect/>
          </a:stretch>
        </p:blipFill>
        <p:spPr>
          <a:xfrm>
            <a:off x="-82381" y="-30893"/>
            <a:ext cx="9226381" cy="6919786"/>
          </a:xfrm>
          <a:prstGeom prst="rect">
            <a:avLst/>
          </a:prstGeom>
        </p:spPr>
      </p:pic>
      <p:sp>
        <p:nvSpPr>
          <p:cNvPr id="6" name="Rectangle 5">
            <a:extLst>
              <a:ext uri="{FF2B5EF4-FFF2-40B4-BE49-F238E27FC236}">
                <a16:creationId xmlns:a16="http://schemas.microsoft.com/office/drawing/2014/main" id="{51752B85-82B2-A545-BF76-0426CFED7346}"/>
              </a:ext>
            </a:extLst>
          </p:cNvPr>
          <p:cNvSpPr/>
          <p:nvPr/>
        </p:nvSpPr>
        <p:spPr>
          <a:xfrm>
            <a:off x="-82381" y="243030"/>
            <a:ext cx="5994137" cy="4501690"/>
          </a:xfrm>
          <a:prstGeom prst="rect">
            <a:avLst/>
          </a:prstGeom>
          <a:solidFill>
            <a:srgbClr val="004B9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a:p>
            <a:pPr algn="ctr">
              <a:spcAft>
                <a:spcPts val="600"/>
              </a:spcAft>
            </a:pPr>
            <a:endParaRPr lang="en-US" dirty="0"/>
          </a:p>
        </p:txBody>
      </p:sp>
      <p:sp>
        <p:nvSpPr>
          <p:cNvPr id="8" name="Title 4">
            <a:extLst>
              <a:ext uri="{FF2B5EF4-FFF2-40B4-BE49-F238E27FC236}">
                <a16:creationId xmlns:a16="http://schemas.microsoft.com/office/drawing/2014/main" id="{D0EAC939-5606-2246-9798-3B1C3F6CD676}"/>
              </a:ext>
            </a:extLst>
          </p:cNvPr>
          <p:cNvSpPr txBox="1">
            <a:spLocks/>
          </p:cNvSpPr>
          <p:nvPr/>
        </p:nvSpPr>
        <p:spPr>
          <a:xfrm>
            <a:off x="499375" y="364950"/>
            <a:ext cx="5829506" cy="3197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37F939F1-8070-5149-9FB3-FEF844B7506D}"/>
              </a:ext>
            </a:extLst>
          </p:cNvPr>
          <p:cNvSpPr txBox="1"/>
          <p:nvPr/>
        </p:nvSpPr>
        <p:spPr>
          <a:xfrm>
            <a:off x="257022" y="415029"/>
            <a:ext cx="5117618" cy="892552"/>
          </a:xfrm>
          <a:prstGeom prst="rect">
            <a:avLst/>
          </a:prstGeom>
          <a:noFill/>
        </p:spPr>
        <p:txBody>
          <a:bodyPr wrap="square" rtlCol="0">
            <a:spAutoFit/>
          </a:bodyPr>
          <a:lstStyle/>
          <a:p>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EBRD GPA</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Technical Cooperation Facility</a:t>
            </a:r>
          </a:p>
        </p:txBody>
      </p:sp>
      <p:pic>
        <p:nvPicPr>
          <p:cNvPr id="14" name="Picture 13">
            <a:extLst>
              <a:ext uri="{FF2B5EF4-FFF2-40B4-BE49-F238E27FC236}">
                <a16:creationId xmlns:a16="http://schemas.microsoft.com/office/drawing/2014/main" id="{78352050-07B7-B143-B5A1-2F85C8863FC3}"/>
              </a:ext>
            </a:extLst>
          </p:cNvPr>
          <p:cNvPicPr>
            <a:picLocks noChangeAspect="1"/>
          </p:cNvPicPr>
          <p:nvPr/>
        </p:nvPicPr>
        <p:blipFill rotWithShape="1">
          <a:blip r:embed="rId3"/>
          <a:srcRect l="30901" t="41172" r="28649" b="46206"/>
          <a:stretch/>
        </p:blipFill>
        <p:spPr>
          <a:xfrm>
            <a:off x="499375" y="5955957"/>
            <a:ext cx="2465858" cy="543697"/>
          </a:xfrm>
          <a:prstGeom prst="rect">
            <a:avLst/>
          </a:prstGeom>
        </p:spPr>
      </p:pic>
      <p:pic>
        <p:nvPicPr>
          <p:cNvPr id="16" name="Picture 15">
            <a:extLst>
              <a:ext uri="{FF2B5EF4-FFF2-40B4-BE49-F238E27FC236}">
                <a16:creationId xmlns:a16="http://schemas.microsoft.com/office/drawing/2014/main" id="{C4511BCF-280F-1F43-B2B3-B06E8687CBA8}"/>
              </a:ext>
            </a:extLst>
          </p:cNvPr>
          <p:cNvPicPr>
            <a:picLocks noChangeAspect="1"/>
          </p:cNvPicPr>
          <p:nvPr/>
        </p:nvPicPr>
        <p:blipFill rotWithShape="1">
          <a:blip r:embed="rId4"/>
          <a:srcRect l="34496" t="44805" r="34340" b="45538"/>
          <a:stretch/>
        </p:blipFill>
        <p:spPr>
          <a:xfrm>
            <a:off x="6882713" y="5763207"/>
            <a:ext cx="1989437" cy="795747"/>
          </a:xfrm>
          <a:prstGeom prst="rect">
            <a:avLst/>
          </a:prstGeom>
        </p:spPr>
      </p:pic>
      <p:sp>
        <p:nvSpPr>
          <p:cNvPr id="3" name="Rectangle 2">
            <a:extLst>
              <a:ext uri="{FF2B5EF4-FFF2-40B4-BE49-F238E27FC236}">
                <a16:creationId xmlns:a16="http://schemas.microsoft.com/office/drawing/2014/main" id="{DA3C9735-1860-5747-BAE4-617EAFD7D597}"/>
              </a:ext>
            </a:extLst>
          </p:cNvPr>
          <p:cNvSpPr/>
          <p:nvPr/>
        </p:nvSpPr>
        <p:spPr>
          <a:xfrm>
            <a:off x="257022" y="1613118"/>
            <a:ext cx="5117618" cy="1292662"/>
          </a:xfrm>
          <a:prstGeom prst="rect">
            <a:avLst/>
          </a:prstGeom>
        </p:spPr>
        <p:txBody>
          <a:bodyPr wrap="square">
            <a:spAutoFit/>
          </a:bodyPr>
          <a:lstStyle/>
          <a:p>
            <a:pPr algn="ctr">
              <a:spcBef>
                <a:spcPct val="0"/>
              </a:spcBef>
            </a:pPr>
            <a:r>
              <a:rPr lang="en-US" alt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rPr>
              <a:t>WTO GPA accession and in-force commitments of the Republic of Moldova</a:t>
            </a:r>
            <a:endParaRPr lang="en-GB" alt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a:extLst>
              <a:ext uri="{FF2B5EF4-FFF2-40B4-BE49-F238E27FC236}">
                <a16:creationId xmlns:a16="http://schemas.microsoft.com/office/drawing/2014/main" id="{D4E430FF-B7BB-8E41-8D66-A831A328BB79}"/>
              </a:ext>
            </a:extLst>
          </p:cNvPr>
          <p:cNvSpPr/>
          <p:nvPr/>
        </p:nvSpPr>
        <p:spPr>
          <a:xfrm>
            <a:off x="3185417" y="3577304"/>
            <a:ext cx="2534663" cy="523220"/>
          </a:xfrm>
          <a:prstGeom prst="rect">
            <a:avLst/>
          </a:prstGeom>
        </p:spPr>
        <p:txBody>
          <a:bodyPr wrap="square">
            <a:spAutoFit/>
          </a:bodyPr>
          <a:lstStyle/>
          <a:p>
            <a:pPr>
              <a:spcBef>
                <a:spcPct val="0"/>
              </a:spcBef>
            </a:pPr>
            <a:r>
              <a:rPr lang="en-GB"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Dorina Harcenco, PhD</a:t>
            </a:r>
          </a:p>
          <a:p>
            <a:pPr>
              <a:spcBef>
                <a:spcPct val="0"/>
              </a:spcBef>
            </a:pPr>
            <a:r>
              <a:rPr lang="en-GB"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EBRD GPA TC Facility</a:t>
            </a:r>
          </a:p>
        </p:txBody>
      </p:sp>
      <p:sp>
        <p:nvSpPr>
          <p:cNvPr id="10" name="Rectangle 9">
            <a:extLst>
              <a:ext uri="{FF2B5EF4-FFF2-40B4-BE49-F238E27FC236}">
                <a16:creationId xmlns:a16="http://schemas.microsoft.com/office/drawing/2014/main" id="{51B42FEA-3B6D-45D2-9733-7610258CAFC3}"/>
              </a:ext>
            </a:extLst>
          </p:cNvPr>
          <p:cNvSpPr/>
          <p:nvPr/>
        </p:nvSpPr>
        <p:spPr>
          <a:xfrm>
            <a:off x="169025" y="4142005"/>
            <a:ext cx="2686067" cy="461665"/>
          </a:xfrm>
          <a:prstGeom prst="rect">
            <a:avLst/>
          </a:prstGeom>
        </p:spPr>
        <p:txBody>
          <a:bodyPr wrap="square">
            <a:spAutoFit/>
          </a:bodyPr>
          <a:lstStyle/>
          <a:p>
            <a:pPr>
              <a:spcBef>
                <a:spcPct val="0"/>
              </a:spcBef>
            </a:pPr>
            <a:r>
              <a:rPr lang="it-IT" alt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rPr>
              <a:t>Chisinau, Moldova, 17 November 2020</a:t>
            </a:r>
          </a:p>
        </p:txBody>
      </p:sp>
    </p:spTree>
    <p:extLst>
      <p:ext uri="{BB962C8B-B14F-4D97-AF65-F5344CB8AC3E}">
        <p14:creationId xmlns:p14="http://schemas.microsoft.com/office/powerpoint/2010/main" val="253551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Helvetica"/>
                <a:cs typeface="Helvetica"/>
              </a:rPr>
              <a:t>Covered Procurement</a:t>
            </a:r>
            <a:br>
              <a:rPr lang="en-US" sz="3600" b="1" dirty="0">
                <a:latin typeface="Helvetica"/>
                <a:cs typeface="Helvetica"/>
              </a:rPr>
            </a:br>
            <a:r>
              <a:rPr lang="en-US" sz="3100" dirty="0">
                <a:latin typeface="Helvetica"/>
                <a:cs typeface="Helvetica"/>
              </a:rPr>
              <a:t>(GPA Article II:2)</a:t>
            </a:r>
          </a:p>
        </p:txBody>
      </p:sp>
      <p:sp>
        <p:nvSpPr>
          <p:cNvPr id="3" name="Content Placeholder 2"/>
          <p:cNvSpPr>
            <a:spLocks noGrp="1"/>
          </p:cNvSpPr>
          <p:nvPr>
            <p:ph idx="1"/>
          </p:nvPr>
        </p:nvSpPr>
        <p:spPr>
          <a:xfrm>
            <a:off x="628650" y="1541145"/>
            <a:ext cx="7886700" cy="4351338"/>
          </a:xfrm>
        </p:spPr>
        <p:txBody>
          <a:bodyPr>
            <a:normAutofit fontScale="70000" lnSpcReduction="20000"/>
          </a:bodyPr>
          <a:lstStyle/>
          <a:p>
            <a:pPr lvl="0">
              <a:buFont typeface="Wingdings" charset="2"/>
              <a:buChar char="Ø"/>
            </a:pPr>
            <a:r>
              <a:rPr lang="en-US" dirty="0">
                <a:latin typeface="Helvetica"/>
                <a:cs typeface="Helvetica"/>
              </a:rPr>
              <a:t>Revised GPA incorporates concept of </a:t>
            </a:r>
            <a:r>
              <a:rPr lang="en-US" b="1" dirty="0">
                <a:latin typeface="Helvetica"/>
                <a:cs typeface="Helvetica"/>
              </a:rPr>
              <a:t>covered procurement </a:t>
            </a:r>
            <a:r>
              <a:rPr lang="en-US" dirty="0">
                <a:latin typeface="Helvetica"/>
                <a:cs typeface="Helvetica"/>
              </a:rPr>
              <a:t>to simplify references to procurement covered under the GPA</a:t>
            </a:r>
          </a:p>
          <a:p>
            <a:pPr lvl="0">
              <a:buFont typeface="Wingdings" charset="2"/>
              <a:buChar char="Ø"/>
            </a:pPr>
            <a:endParaRPr lang="en-US" dirty="0">
              <a:latin typeface="Helvetica"/>
              <a:cs typeface="Helvetica"/>
            </a:endParaRPr>
          </a:p>
          <a:p>
            <a:pPr lvl="0">
              <a:buFont typeface="Wingdings" charset="2"/>
              <a:buChar char="Ø"/>
            </a:pPr>
            <a:r>
              <a:rPr lang="en-US" dirty="0">
                <a:latin typeface="Helvetica"/>
                <a:cs typeface="Helvetica"/>
              </a:rPr>
              <a:t>Means procurement for government purposes:</a:t>
            </a:r>
          </a:p>
          <a:p>
            <a:pPr lvl="1">
              <a:buFont typeface="Wingdings" charset="2"/>
              <a:buChar char="v"/>
            </a:pPr>
            <a:endParaRPr lang="en-US" dirty="0">
              <a:latin typeface="Helvetica"/>
              <a:cs typeface="Helvetica"/>
            </a:endParaRPr>
          </a:p>
          <a:p>
            <a:pPr lvl="1">
              <a:buFont typeface="Wingdings" charset="2"/>
              <a:buChar char="v"/>
            </a:pPr>
            <a:r>
              <a:rPr lang="en-US" dirty="0">
                <a:latin typeface="Helvetica"/>
                <a:cs typeface="Helvetica"/>
              </a:rPr>
              <a:t>Of goods and services as specified in Moldova’s annexes to Appendix I and not for commercial sale or resale</a:t>
            </a:r>
          </a:p>
          <a:p>
            <a:pPr lvl="1">
              <a:buFont typeface="Wingdings" charset="2"/>
              <a:buChar char="v"/>
            </a:pPr>
            <a:endParaRPr lang="en-US" dirty="0">
              <a:latin typeface="Helvetica"/>
              <a:cs typeface="Helvetica"/>
            </a:endParaRPr>
          </a:p>
          <a:p>
            <a:pPr lvl="1">
              <a:buFont typeface="Wingdings" charset="2"/>
              <a:buChar char="v"/>
            </a:pPr>
            <a:r>
              <a:rPr lang="en-US" dirty="0">
                <a:latin typeface="Helvetica"/>
                <a:cs typeface="Helvetica"/>
              </a:rPr>
              <a:t>By any contractual means, including purchase, lease, and rental or hire purchase, with or without option to buy</a:t>
            </a:r>
          </a:p>
          <a:p>
            <a:pPr lvl="1">
              <a:buFont typeface="Wingdings" charset="2"/>
              <a:buChar char="v"/>
            </a:pPr>
            <a:endParaRPr lang="en-US" dirty="0">
              <a:latin typeface="Helvetica"/>
              <a:cs typeface="Helvetica"/>
            </a:endParaRPr>
          </a:p>
          <a:p>
            <a:pPr lvl="1">
              <a:buFont typeface="Wingdings" charset="2"/>
              <a:buChar char="v"/>
            </a:pPr>
            <a:r>
              <a:rPr lang="en-US" dirty="0">
                <a:latin typeface="Helvetica"/>
                <a:cs typeface="Helvetica"/>
              </a:rPr>
              <a:t>For which the value is estimated to equal or exceed relevant threshold</a:t>
            </a:r>
          </a:p>
          <a:p>
            <a:pPr lvl="1">
              <a:buFont typeface="Wingdings" charset="2"/>
              <a:buChar char="v"/>
            </a:pPr>
            <a:endParaRPr lang="en-US" dirty="0">
              <a:latin typeface="Helvetica"/>
              <a:cs typeface="Helvetica"/>
            </a:endParaRPr>
          </a:p>
          <a:p>
            <a:pPr lvl="1">
              <a:buFont typeface="Wingdings" charset="2"/>
              <a:buChar char="v"/>
            </a:pPr>
            <a:r>
              <a:rPr lang="en-US" dirty="0">
                <a:latin typeface="Helvetica"/>
                <a:cs typeface="Helvetica"/>
              </a:rPr>
              <a:t>By a procuring entity (an entity covered under Moldova’s annexes)</a:t>
            </a:r>
          </a:p>
          <a:p>
            <a:pPr lvl="1">
              <a:buFont typeface="Wingdings" charset="2"/>
              <a:buChar char="v"/>
            </a:pPr>
            <a:endParaRPr lang="en-US" dirty="0">
              <a:latin typeface="Helvetica"/>
              <a:cs typeface="Helvetica"/>
            </a:endParaRPr>
          </a:p>
          <a:p>
            <a:pPr lvl="1">
              <a:buFont typeface="Wingdings" charset="2"/>
              <a:buChar char="v"/>
            </a:pPr>
            <a:r>
              <a:rPr lang="en-US" dirty="0">
                <a:latin typeface="Helvetica"/>
                <a:cs typeface="Helvetica"/>
              </a:rPr>
              <a:t>Not otherwise excluded from coverage.</a:t>
            </a:r>
          </a:p>
        </p:txBody>
      </p:sp>
    </p:spTree>
    <p:extLst>
      <p:ext uri="{BB962C8B-B14F-4D97-AF65-F5344CB8AC3E}">
        <p14:creationId xmlns:p14="http://schemas.microsoft.com/office/powerpoint/2010/main" val="25552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344C84E-3883-4081-8E45-F320F3B3C64E}"/>
              </a:ext>
            </a:extLst>
          </p:cNvPr>
          <p:cNvGraphicFramePr>
            <a:graphicFrameLocks noGrp="1"/>
          </p:cNvGraphicFramePr>
          <p:nvPr>
            <p:ph idx="4294967295"/>
            <p:extLst>
              <p:ext uri="{D42A27DB-BD31-4B8C-83A1-F6EECF244321}">
                <p14:modId xmlns:p14="http://schemas.microsoft.com/office/powerpoint/2010/main" val="12151691"/>
              </p:ext>
            </p:extLst>
          </p:nvPr>
        </p:nvGraphicFramePr>
        <p:xfrm>
          <a:off x="0" y="1942480"/>
          <a:ext cx="8856984" cy="399330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24A609F-A00B-4D2A-A600-558483767A3D}"/>
              </a:ext>
            </a:extLst>
          </p:cNvPr>
          <p:cNvSpPr>
            <a:spLocks noGrp="1"/>
          </p:cNvSpPr>
          <p:nvPr>
            <p:ph type="title" idx="4294967295"/>
          </p:nvPr>
        </p:nvSpPr>
        <p:spPr>
          <a:xfrm>
            <a:off x="179512" y="298232"/>
            <a:ext cx="8820980" cy="1368152"/>
          </a:xfrm>
        </p:spPr>
        <p:txBody>
          <a:bodyPr/>
          <a:lstStyle/>
          <a:p>
            <a:r>
              <a:rPr lang="en-US" sz="2600" b="1" dirty="0">
                <a:solidFill>
                  <a:srgbClr val="00539B"/>
                </a:solidFill>
                <a:latin typeface="Verdana" panose="020B0604030504040204" pitchFamily="34" charset="0"/>
                <a:ea typeface="Verdana" panose="020B0604030504040204" pitchFamily="34" charset="0"/>
              </a:rPr>
              <a:t>Republic of Moldova’s PP overview:</a:t>
            </a:r>
            <a:br>
              <a:rPr lang="en-US" sz="2600" b="1" dirty="0">
                <a:solidFill>
                  <a:srgbClr val="00539B"/>
                </a:solidFill>
                <a:latin typeface="Verdana" panose="020B0604030504040204" pitchFamily="34" charset="0"/>
                <a:ea typeface="Verdana" panose="020B0604030504040204" pitchFamily="34" charset="0"/>
              </a:rPr>
            </a:br>
            <a:r>
              <a:rPr lang="en-US" sz="3000" b="1" dirty="0">
                <a:solidFill>
                  <a:schemeClr val="tx2">
                    <a:lumMod val="75000"/>
                  </a:schemeClr>
                </a:solidFill>
              </a:rPr>
              <a:t>Moldovan legislation does not discriminate regarding any foreign bidder</a:t>
            </a:r>
            <a:br>
              <a:rPr lang="en-US" sz="3200" b="1" dirty="0"/>
            </a:br>
            <a:endParaRPr lang="en-US" sz="3200" b="1" dirty="0"/>
          </a:p>
        </p:txBody>
      </p:sp>
    </p:spTree>
    <p:extLst>
      <p:ext uri="{BB962C8B-B14F-4D97-AF65-F5344CB8AC3E}">
        <p14:creationId xmlns:p14="http://schemas.microsoft.com/office/powerpoint/2010/main" val="338803728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5A8D29-03AE-443D-AC34-A5C757094002}"/>
              </a:ext>
            </a:extLst>
          </p:cNvPr>
          <p:cNvGraphicFramePr>
            <a:graphicFrameLocks noGrp="1"/>
          </p:cNvGraphicFramePr>
          <p:nvPr>
            <p:ph idx="4294967295"/>
            <p:extLst>
              <p:ext uri="{D42A27DB-BD31-4B8C-83A1-F6EECF244321}">
                <p14:modId xmlns:p14="http://schemas.microsoft.com/office/powerpoint/2010/main" val="896558607"/>
              </p:ext>
            </p:extLst>
          </p:nvPr>
        </p:nvGraphicFramePr>
        <p:xfrm>
          <a:off x="107504" y="1657112"/>
          <a:ext cx="850728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9E61D6C-4E45-4C58-BABF-F510BDD710D2}"/>
              </a:ext>
            </a:extLst>
          </p:cNvPr>
          <p:cNvSpPr>
            <a:spLocks noGrp="1"/>
          </p:cNvSpPr>
          <p:nvPr>
            <p:ph type="title" idx="4294967295"/>
          </p:nvPr>
        </p:nvSpPr>
        <p:spPr>
          <a:xfrm>
            <a:off x="107504" y="417808"/>
            <a:ext cx="8712968" cy="1512168"/>
          </a:xfrm>
        </p:spPr>
        <p:txBody>
          <a:bodyPr/>
          <a:lstStyle/>
          <a:p>
            <a:r>
              <a:rPr lang="en-US" sz="3600" b="1" dirty="0"/>
              <a:t> </a:t>
            </a:r>
            <a:r>
              <a:rPr lang="en-US" sz="3200" b="1" dirty="0"/>
              <a:t>Legal and institutional reform        GPA accession. </a:t>
            </a:r>
            <a:r>
              <a:rPr lang="en-US" sz="2600" b="1" dirty="0"/>
              <a:t>Major changes - new Moldovan PPL (July 2015)</a:t>
            </a:r>
          </a:p>
        </p:txBody>
      </p:sp>
      <p:sp>
        <p:nvSpPr>
          <p:cNvPr id="6" name="Arrow: Right 5">
            <a:extLst>
              <a:ext uri="{FF2B5EF4-FFF2-40B4-BE49-F238E27FC236}">
                <a16:creationId xmlns:a16="http://schemas.microsoft.com/office/drawing/2014/main" id="{62C60ACA-E230-4609-9716-9B9A9CFE8F4E}"/>
              </a:ext>
            </a:extLst>
          </p:cNvPr>
          <p:cNvSpPr/>
          <p:nvPr/>
        </p:nvSpPr>
        <p:spPr>
          <a:xfrm>
            <a:off x="5064739" y="655732"/>
            <a:ext cx="621783"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6538916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202227-DC9B-4ABB-85A0-D0540A95F7CE}"/>
              </a:ext>
            </a:extLst>
          </p:cNvPr>
          <p:cNvGraphicFramePr>
            <a:graphicFrameLocks noGrp="1"/>
          </p:cNvGraphicFramePr>
          <p:nvPr>
            <p:ph idx="4294967295"/>
            <p:extLst>
              <p:ext uri="{D42A27DB-BD31-4B8C-83A1-F6EECF244321}">
                <p14:modId xmlns:p14="http://schemas.microsoft.com/office/powerpoint/2010/main" val="2563854289"/>
              </p:ext>
            </p:extLst>
          </p:nvPr>
        </p:nvGraphicFramePr>
        <p:xfrm>
          <a:off x="365760" y="1124744"/>
          <a:ext cx="850728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EF39F0F-6700-4B74-B237-3F23E61E24C8}"/>
              </a:ext>
            </a:extLst>
          </p:cNvPr>
          <p:cNvSpPr>
            <a:spLocks noGrp="1"/>
          </p:cNvSpPr>
          <p:nvPr>
            <p:ph type="title" idx="4294967295"/>
          </p:nvPr>
        </p:nvSpPr>
        <p:spPr>
          <a:xfrm>
            <a:off x="365760" y="404664"/>
            <a:ext cx="8229600" cy="720080"/>
          </a:xfrm>
        </p:spPr>
        <p:txBody>
          <a:bodyPr/>
          <a:lstStyle/>
          <a:p>
            <a:r>
              <a:rPr lang="en-US" sz="3000" b="1" dirty="0"/>
              <a:t>Legal reform continued: </a:t>
            </a:r>
          </a:p>
        </p:txBody>
      </p:sp>
    </p:spTree>
    <p:extLst>
      <p:ext uri="{BB962C8B-B14F-4D97-AF65-F5344CB8AC3E}">
        <p14:creationId xmlns:p14="http://schemas.microsoft.com/office/powerpoint/2010/main" val="302181234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F487-E08E-4726-9300-B9FCC324E331}"/>
              </a:ext>
            </a:extLst>
          </p:cNvPr>
          <p:cNvSpPr>
            <a:spLocks noGrp="1"/>
          </p:cNvSpPr>
          <p:nvPr>
            <p:ph type="title" idx="4294967295"/>
          </p:nvPr>
        </p:nvSpPr>
        <p:spPr>
          <a:xfrm>
            <a:off x="445638" y="895535"/>
            <a:ext cx="8229600" cy="589249"/>
          </a:xfrm>
        </p:spPr>
        <p:txBody>
          <a:bodyPr/>
          <a:lstStyle/>
          <a:p>
            <a:r>
              <a:rPr lang="en-US" sz="2800" b="1" dirty="0"/>
              <a:t>AA and GPA implementation – Latest developments:</a:t>
            </a:r>
          </a:p>
        </p:txBody>
      </p:sp>
      <p:graphicFrame>
        <p:nvGraphicFramePr>
          <p:cNvPr id="4" name="Content Placeholder 3">
            <a:extLst>
              <a:ext uri="{FF2B5EF4-FFF2-40B4-BE49-F238E27FC236}">
                <a16:creationId xmlns:a16="http://schemas.microsoft.com/office/drawing/2014/main" id="{2F3E534D-41DB-4BBA-B4CA-504DB5264C2C}"/>
              </a:ext>
            </a:extLst>
          </p:cNvPr>
          <p:cNvGraphicFramePr>
            <a:graphicFrameLocks noGrp="1"/>
          </p:cNvGraphicFramePr>
          <p:nvPr>
            <p:ph idx="4294967295"/>
            <p:extLst/>
          </p:nvPr>
        </p:nvGraphicFramePr>
        <p:xfrm>
          <a:off x="457200" y="1700808"/>
          <a:ext cx="8229600" cy="442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59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7FCD728-645B-42CB-8805-451BFA090D4B}"/>
              </a:ext>
            </a:extLst>
          </p:cNvPr>
          <p:cNvGraphicFramePr>
            <a:graphicFrameLocks noGrp="1"/>
          </p:cNvGraphicFramePr>
          <p:nvPr>
            <p:ph idx="4294967295"/>
            <p:extLst>
              <p:ext uri="{D42A27DB-BD31-4B8C-83A1-F6EECF244321}">
                <p14:modId xmlns:p14="http://schemas.microsoft.com/office/powerpoint/2010/main" val="945106323"/>
              </p:ext>
            </p:extLst>
          </p:nvPr>
        </p:nvGraphicFramePr>
        <p:xfrm>
          <a:off x="251520" y="1017072"/>
          <a:ext cx="86409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446CD07-E47D-41F7-A401-BF19A7D89C82}"/>
              </a:ext>
            </a:extLst>
          </p:cNvPr>
          <p:cNvSpPr>
            <a:spLocks noGrp="1"/>
          </p:cNvSpPr>
          <p:nvPr>
            <p:ph type="title" idx="4294967295"/>
          </p:nvPr>
        </p:nvSpPr>
        <p:spPr>
          <a:xfrm>
            <a:off x="457200" y="305117"/>
            <a:ext cx="8229600" cy="680939"/>
          </a:xfrm>
        </p:spPr>
        <p:txBody>
          <a:bodyPr/>
          <a:lstStyle/>
          <a:p>
            <a:r>
              <a:rPr lang="en-US" sz="3200" b="1" dirty="0"/>
              <a:t>eProcurement implementation in Moldova</a:t>
            </a:r>
          </a:p>
        </p:txBody>
      </p:sp>
    </p:spTree>
    <p:extLst>
      <p:ext uri="{BB962C8B-B14F-4D97-AF65-F5344CB8AC3E}">
        <p14:creationId xmlns:p14="http://schemas.microsoft.com/office/powerpoint/2010/main" val="384150291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B62FE-1A0C-4CAC-8C0D-10792647C22D}"/>
              </a:ext>
            </a:extLst>
          </p:cNvPr>
          <p:cNvSpPr>
            <a:spLocks noGrp="1"/>
          </p:cNvSpPr>
          <p:nvPr>
            <p:ph idx="4294967295"/>
          </p:nvPr>
        </p:nvSpPr>
        <p:spPr>
          <a:xfrm>
            <a:off x="457200" y="2276872"/>
            <a:ext cx="8229600" cy="3849291"/>
          </a:xfrm>
          <a:prstGeom prst="rect">
            <a:avLst/>
          </a:prstGeom>
        </p:spPr>
        <p:txBody>
          <a:bodyPr/>
          <a:lstStyle/>
          <a:p>
            <a:r>
              <a:rPr lang="en-US" dirty="0">
                <a:hlinkClick r:id="rId3"/>
              </a:rPr>
              <a:t>https://e-gpa.wto.org/en/Agreement/Latest</a:t>
            </a:r>
            <a:endParaRPr lang="en-US" dirty="0"/>
          </a:p>
          <a:p>
            <a:endParaRPr lang="en-US" dirty="0"/>
          </a:p>
        </p:txBody>
      </p:sp>
      <p:sp>
        <p:nvSpPr>
          <p:cNvPr id="2" name="Title 1">
            <a:extLst>
              <a:ext uri="{FF2B5EF4-FFF2-40B4-BE49-F238E27FC236}">
                <a16:creationId xmlns:a16="http://schemas.microsoft.com/office/drawing/2014/main" id="{A2F63845-6881-41B9-8F89-4E5CD5C61BBC}"/>
              </a:ext>
            </a:extLst>
          </p:cNvPr>
          <p:cNvSpPr>
            <a:spLocks noGrp="1"/>
          </p:cNvSpPr>
          <p:nvPr>
            <p:ph type="title" idx="4294967295"/>
          </p:nvPr>
        </p:nvSpPr>
        <p:spPr>
          <a:xfrm>
            <a:off x="457200" y="980728"/>
            <a:ext cx="8229600" cy="720080"/>
          </a:xfrm>
          <a:prstGeom prst="rect">
            <a:avLst/>
          </a:prstGeom>
        </p:spPr>
        <p:txBody>
          <a:bodyPr/>
          <a:lstStyle/>
          <a:p>
            <a:r>
              <a:rPr lang="en-US" sz="3200" b="1" dirty="0"/>
              <a:t>Moldova’s GPA coverage can be accessed:</a:t>
            </a:r>
          </a:p>
        </p:txBody>
      </p:sp>
    </p:spTree>
    <p:extLst>
      <p:ext uri="{BB962C8B-B14F-4D97-AF65-F5344CB8AC3E}">
        <p14:creationId xmlns:p14="http://schemas.microsoft.com/office/powerpoint/2010/main" val="289561652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DB5BD4-137D-6C4A-841B-81BFF1F815AC}"/>
              </a:ext>
            </a:extLst>
          </p:cNvPr>
          <p:cNvPicPr>
            <a:picLocks noChangeAspect="1"/>
          </p:cNvPicPr>
          <p:nvPr/>
        </p:nvPicPr>
        <p:blipFill>
          <a:blip r:embed="rId2"/>
          <a:stretch>
            <a:fillRect/>
          </a:stretch>
        </p:blipFill>
        <p:spPr>
          <a:xfrm>
            <a:off x="0" y="-340759"/>
            <a:ext cx="9144000" cy="6461615"/>
          </a:xfrm>
          <a:prstGeom prst="rect">
            <a:avLst/>
          </a:prstGeom>
        </p:spPr>
      </p:pic>
      <p:sp>
        <p:nvSpPr>
          <p:cNvPr id="26" name="TextBox 25">
            <a:extLst>
              <a:ext uri="{FF2B5EF4-FFF2-40B4-BE49-F238E27FC236}">
                <a16:creationId xmlns:a16="http://schemas.microsoft.com/office/drawing/2014/main" id="{36042AE2-2D96-7C49-9A9A-6E5A185DCE46}"/>
              </a:ext>
            </a:extLst>
          </p:cNvPr>
          <p:cNvSpPr txBox="1"/>
          <p:nvPr/>
        </p:nvSpPr>
        <p:spPr>
          <a:xfrm>
            <a:off x="369870" y="308225"/>
            <a:ext cx="5397884" cy="584775"/>
          </a:xfrm>
          <a:prstGeom prst="rect">
            <a:avLst/>
          </a:prstGeom>
          <a:noFill/>
        </p:spPr>
        <p:txBody>
          <a:bodyPr wrap="square" rtlCol="0">
            <a:spAutoFit/>
          </a:bodyPr>
          <a:lstStyle/>
          <a:p>
            <a:r>
              <a:rPr lang="en-US" sz="3200" dirty="0">
                <a:solidFill>
                  <a:srgbClr val="00539B"/>
                </a:solidFill>
                <a:latin typeface="Verdana" panose="020B0604030504040204" pitchFamily="34" charset="0"/>
                <a:ea typeface="Verdana" panose="020B0604030504040204" pitchFamily="34" charset="0"/>
                <a:cs typeface="Verdana" panose="020B0604030504040204" pitchFamily="34" charset="0"/>
              </a:rPr>
              <a:t>How and where we work</a:t>
            </a:r>
          </a:p>
        </p:txBody>
      </p:sp>
      <p:pic>
        <p:nvPicPr>
          <p:cNvPr id="7" name="Picture 6">
            <a:extLst>
              <a:ext uri="{FF2B5EF4-FFF2-40B4-BE49-F238E27FC236}">
                <a16:creationId xmlns:a16="http://schemas.microsoft.com/office/drawing/2014/main" id="{63BD8213-EF95-A14B-B50D-7C33544317F3}"/>
              </a:ext>
            </a:extLst>
          </p:cNvPr>
          <p:cNvPicPr>
            <a:picLocks noChangeAspect="1"/>
          </p:cNvPicPr>
          <p:nvPr/>
        </p:nvPicPr>
        <p:blipFill rotWithShape="1">
          <a:blip r:embed="rId3"/>
          <a:srcRect l="46570" t="38320" r="46182" b="52361"/>
          <a:stretch/>
        </p:blipFill>
        <p:spPr>
          <a:xfrm>
            <a:off x="369871" y="3947829"/>
            <a:ext cx="200622" cy="257942"/>
          </a:xfrm>
          <a:prstGeom prst="rect">
            <a:avLst/>
          </a:prstGeom>
        </p:spPr>
      </p:pic>
      <p:pic>
        <p:nvPicPr>
          <p:cNvPr id="9" name="Picture 8">
            <a:extLst>
              <a:ext uri="{FF2B5EF4-FFF2-40B4-BE49-F238E27FC236}">
                <a16:creationId xmlns:a16="http://schemas.microsoft.com/office/drawing/2014/main" id="{5511568D-5AA6-114B-B928-65ADD90DB2B1}"/>
              </a:ext>
            </a:extLst>
          </p:cNvPr>
          <p:cNvPicPr>
            <a:picLocks noChangeAspect="1"/>
          </p:cNvPicPr>
          <p:nvPr/>
        </p:nvPicPr>
        <p:blipFill rotWithShape="1">
          <a:blip r:embed="rId4"/>
          <a:srcRect l="46687" t="51748" r="46509" b="38193"/>
          <a:stretch/>
        </p:blipFill>
        <p:spPr>
          <a:xfrm>
            <a:off x="369870" y="4250859"/>
            <a:ext cx="188338" cy="278413"/>
          </a:xfrm>
          <a:prstGeom prst="rect">
            <a:avLst/>
          </a:prstGeom>
        </p:spPr>
      </p:pic>
      <p:sp>
        <p:nvSpPr>
          <p:cNvPr id="36" name="Google Shape;350;g75bb59dd23_3_6">
            <a:extLst>
              <a:ext uri="{FF2B5EF4-FFF2-40B4-BE49-F238E27FC236}">
                <a16:creationId xmlns:a16="http://schemas.microsoft.com/office/drawing/2014/main" id="{A60DEECB-82C8-0646-B919-8102F0A6860D}"/>
              </a:ext>
            </a:extLst>
          </p:cNvPr>
          <p:cNvSpPr txBox="1">
            <a:spLocks/>
          </p:cNvSpPr>
          <p:nvPr/>
        </p:nvSpPr>
        <p:spPr>
          <a:xfrm>
            <a:off x="536944" y="3924630"/>
            <a:ext cx="925034" cy="303685"/>
          </a:xfrm>
          <a:prstGeom prst="rect">
            <a:avLst/>
          </a:prstGeom>
          <a:noFill/>
          <a:ln>
            <a:noFill/>
          </a:ln>
        </p:spPr>
        <p:txBody>
          <a:bodyPr spcFirstLastPara="1" wrap="square" lIns="91425" tIns="91425" rIns="91425" bIns="91425" anchor="t" anchorCtr="0">
            <a:noAutofit/>
          </a:bodyPr>
          <a:lst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800" dirty="0">
                <a:latin typeface="Verdana" panose="020B0604030504040204" pitchFamily="34" charset="0"/>
                <a:ea typeface="Verdana" panose="020B0604030504040204" pitchFamily="34" charset="0"/>
                <a:cs typeface="Verdana" panose="020B0604030504040204" pitchFamily="34" charset="0"/>
              </a:rPr>
              <a:t>GPA Parties</a:t>
            </a:r>
          </a:p>
        </p:txBody>
      </p:sp>
      <p:sp>
        <p:nvSpPr>
          <p:cNvPr id="37" name="Google Shape;350;g75bb59dd23_3_6">
            <a:extLst>
              <a:ext uri="{FF2B5EF4-FFF2-40B4-BE49-F238E27FC236}">
                <a16:creationId xmlns:a16="http://schemas.microsoft.com/office/drawing/2014/main" id="{42C0311A-32E6-2C43-8276-3406B2DAA7C1}"/>
              </a:ext>
            </a:extLst>
          </p:cNvPr>
          <p:cNvSpPr txBox="1">
            <a:spLocks/>
          </p:cNvSpPr>
          <p:nvPr/>
        </p:nvSpPr>
        <p:spPr>
          <a:xfrm>
            <a:off x="536944" y="4250859"/>
            <a:ext cx="1180215" cy="303685"/>
          </a:xfrm>
          <a:prstGeom prst="rect">
            <a:avLst/>
          </a:prstGeom>
          <a:noFill/>
          <a:ln>
            <a:noFill/>
          </a:ln>
        </p:spPr>
        <p:txBody>
          <a:bodyPr spcFirstLastPara="1" wrap="square" lIns="91425" tIns="91425" rIns="91425" bIns="91425" anchor="t" anchorCtr="0">
            <a:noAutofit/>
          </a:bodyPr>
          <a:lst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800" dirty="0">
                <a:latin typeface="Verdana" panose="020B0604030504040204" pitchFamily="34" charset="0"/>
                <a:ea typeface="Verdana" panose="020B0604030504040204" pitchFamily="34" charset="0"/>
                <a:cs typeface="Verdana" panose="020B0604030504040204" pitchFamily="34" charset="0"/>
              </a:rPr>
              <a:t>GPA Observers</a:t>
            </a:r>
          </a:p>
        </p:txBody>
      </p:sp>
      <p:sp>
        <p:nvSpPr>
          <p:cNvPr id="11" name="TextBox 10">
            <a:extLst>
              <a:ext uri="{FF2B5EF4-FFF2-40B4-BE49-F238E27FC236}">
                <a16:creationId xmlns:a16="http://schemas.microsoft.com/office/drawing/2014/main" id="{C5B06C6B-E18B-AF46-8D6A-2BE43B5B1273}"/>
              </a:ext>
            </a:extLst>
          </p:cNvPr>
          <p:cNvSpPr txBox="1"/>
          <p:nvPr/>
        </p:nvSpPr>
        <p:spPr>
          <a:xfrm>
            <a:off x="285111" y="4898253"/>
            <a:ext cx="4003790" cy="1015663"/>
          </a:xfrm>
          <a:prstGeom prst="rect">
            <a:avLst/>
          </a:prstGeom>
          <a:noFill/>
        </p:spPr>
        <p:txBody>
          <a:bodyPr wrap="square" rtlCol="0">
            <a:spAutoFit/>
          </a:bodyPr>
          <a:lstStyle/>
          <a:p>
            <a:pPr lvl="0">
              <a:spcAft>
                <a:spcPts val="300"/>
              </a:spcAft>
            </a:pPr>
            <a:r>
              <a:rPr lang="en-GB" sz="1000" b="1" dirty="0">
                <a:solidFill>
                  <a:srgbClr val="00539B"/>
                </a:solidFill>
                <a:latin typeface="Verdana" panose="020B0604030504040204" pitchFamily="34" charset="0"/>
                <a:ea typeface="Verdana" panose="020B0604030504040204" pitchFamily="34" charset="0"/>
                <a:cs typeface="Verdana" panose="020B0604030504040204" pitchFamily="34" charset="0"/>
              </a:rPr>
              <a:t>Where we work</a:t>
            </a:r>
          </a:p>
          <a:p>
            <a:pPr lvl="0">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 Ukraine, since 2011, joined GPA in 2016</a:t>
            </a:r>
          </a:p>
          <a:p>
            <a:pPr lvl="0">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 Moldova, since 2012, joined GPA in 2016</a:t>
            </a:r>
          </a:p>
          <a:p>
            <a:pPr marL="92075" lvl="0" indent="-92075">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 Armenia since 2014, new text of GPA ratified in 2015</a:t>
            </a:r>
          </a:p>
          <a:p>
            <a:pPr lvl="0">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 Montenegro, since 2014, joined GPA in 2015</a:t>
            </a:r>
          </a:p>
        </p:txBody>
      </p:sp>
      <p:sp>
        <p:nvSpPr>
          <p:cNvPr id="42" name="TextBox 41">
            <a:extLst>
              <a:ext uri="{FF2B5EF4-FFF2-40B4-BE49-F238E27FC236}">
                <a16:creationId xmlns:a16="http://schemas.microsoft.com/office/drawing/2014/main" id="{15B45543-4E5D-9E44-8D6D-5A8769F47432}"/>
              </a:ext>
            </a:extLst>
          </p:cNvPr>
          <p:cNvSpPr txBox="1"/>
          <p:nvPr/>
        </p:nvSpPr>
        <p:spPr>
          <a:xfrm>
            <a:off x="4165602" y="4898253"/>
            <a:ext cx="3793064" cy="977191"/>
          </a:xfrm>
          <a:prstGeom prst="rect">
            <a:avLst/>
          </a:prstGeom>
          <a:noFill/>
        </p:spPr>
        <p:txBody>
          <a:bodyPr wrap="square" rtlCol="0">
            <a:spAutoFit/>
          </a:bodyPr>
          <a:lstStyle/>
          <a:p>
            <a:pPr marL="139700" lvl="0" indent="-139700">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 Georgia, since 2012</a:t>
            </a:r>
          </a:p>
          <a:p>
            <a:pPr marL="139700" lvl="0" indent="-139700">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 Tajikistan, since 2014, negotiates final GPA Offer</a:t>
            </a:r>
          </a:p>
          <a:p>
            <a:pPr marL="139700" lvl="0" indent="-139700">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 The Kyrgyz Republic, since 2014, final GPA Offer</a:t>
            </a:r>
          </a:p>
          <a:p>
            <a:pPr marL="139700" lvl="0" indent="-139700">
              <a:spcAft>
                <a:spcPts val="300"/>
              </a:spcAft>
            </a:pPr>
            <a:r>
              <a:rPr lang="en-GB" sz="1000" dirty="0">
                <a:latin typeface="Verdana" panose="020B0604030504040204" pitchFamily="34" charset="0"/>
                <a:ea typeface="Verdana" panose="020B0604030504040204" pitchFamily="34" charset="0"/>
                <a:cs typeface="Verdana" panose="020B0604030504040204" pitchFamily="34" charset="0"/>
              </a:rPr>
              <a:t>• Azerbaijan, Belarus, Jordan, North Macedonia, Kazakhstan, Turkey initiated in 2016</a:t>
            </a:r>
          </a:p>
        </p:txBody>
      </p:sp>
      <p:sp>
        <p:nvSpPr>
          <p:cNvPr id="10" name="TextBox 9">
            <a:extLst>
              <a:ext uri="{FF2B5EF4-FFF2-40B4-BE49-F238E27FC236}">
                <a16:creationId xmlns:a16="http://schemas.microsoft.com/office/drawing/2014/main" id="{E977A90F-44E5-1D46-A8BE-14FF48656118}"/>
              </a:ext>
            </a:extLst>
          </p:cNvPr>
          <p:cNvSpPr txBox="1"/>
          <p:nvPr/>
        </p:nvSpPr>
        <p:spPr>
          <a:xfrm>
            <a:off x="369870" y="308224"/>
            <a:ext cx="5397884" cy="584775"/>
          </a:xfrm>
          <a:prstGeom prst="rect">
            <a:avLst/>
          </a:prstGeom>
          <a:noFill/>
        </p:spPr>
        <p:txBody>
          <a:bodyPr wrap="square" rtlCol="0">
            <a:spAutoFit/>
          </a:bodyPr>
          <a:lstStyle/>
          <a:p>
            <a:r>
              <a:rPr lang="en-US" sz="3200" dirty="0">
                <a:solidFill>
                  <a:srgbClr val="00539B"/>
                </a:solidFill>
                <a:latin typeface="Verdana" panose="020B0604030504040204" pitchFamily="34" charset="0"/>
                <a:ea typeface="Verdana" panose="020B0604030504040204" pitchFamily="34" charset="0"/>
                <a:cs typeface="Verdana" panose="020B0604030504040204" pitchFamily="34" charset="0"/>
              </a:rPr>
              <a:t>How and where we work</a:t>
            </a:r>
          </a:p>
        </p:txBody>
      </p:sp>
      <p:sp>
        <p:nvSpPr>
          <p:cNvPr id="13" name="Rectangle 2">
            <a:extLst>
              <a:ext uri="{FF2B5EF4-FFF2-40B4-BE49-F238E27FC236}">
                <a16:creationId xmlns:a16="http://schemas.microsoft.com/office/drawing/2014/main" id="{880FBEB6-C27C-F74E-9AD5-719F4BDCB10B}"/>
              </a:ext>
            </a:extLst>
          </p:cNvPr>
          <p:cNvSpPr>
            <a:spLocks noChangeArrowheads="1"/>
          </p:cNvSpPr>
          <p:nvPr/>
        </p:nvSpPr>
        <p:spPr bwMode="auto">
          <a:xfrm>
            <a:off x="6591429" y="-438134"/>
            <a:ext cx="26880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spcAft>
                <a:spcPts val="1200"/>
              </a:spcAft>
            </a:pPr>
            <a:r>
              <a:rPr lang="en-GB" dirty="0">
                <a:latin typeface="Verdana" panose="020B0604030504040204" pitchFamily="34" charset="0"/>
                <a:ea typeface="Verdana" panose="020B0604030504040204" pitchFamily="34" charset="0"/>
                <a:cs typeface="Verdana" panose="020B0604030504040204" pitchFamily="34" charset="0"/>
              </a:rPr>
              <a:t>Example of map slide</a:t>
            </a:r>
          </a:p>
        </p:txBody>
      </p:sp>
    </p:spTree>
    <p:extLst>
      <p:ext uri="{BB962C8B-B14F-4D97-AF65-F5344CB8AC3E}">
        <p14:creationId xmlns:p14="http://schemas.microsoft.com/office/powerpoint/2010/main" val="259803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1556792"/>
            <a:ext cx="8712968" cy="4896544"/>
          </a:xfrm>
        </p:spPr>
        <p:txBody>
          <a:bodyPr/>
          <a:lstStyle/>
          <a:p>
            <a:r>
              <a:rPr lang="en-US" sz="3000" dirty="0"/>
              <a:t>WTO Accessions lesson: joining earlier is cheaper and will likely yield political and economic extra‐benefits</a:t>
            </a:r>
          </a:p>
          <a:p>
            <a:r>
              <a:rPr lang="en-US" sz="3000" dirty="0"/>
              <a:t>WTO GPA membership helps preserve the level of reforms, even in unstable political situations</a:t>
            </a:r>
          </a:p>
          <a:p>
            <a:r>
              <a:rPr lang="en-US" sz="3000" dirty="0"/>
              <a:t>Equal opportunities and equal voting rights to all Parties</a:t>
            </a:r>
          </a:p>
          <a:p>
            <a:r>
              <a:rPr lang="en-US" sz="3000" dirty="0"/>
              <a:t>Good governance stamp associated with the GPA</a:t>
            </a:r>
          </a:p>
          <a:p>
            <a:pPr marL="0" indent="0">
              <a:buNone/>
            </a:pPr>
            <a:r>
              <a:rPr lang="en-US" sz="3000" dirty="0"/>
              <a:t>generates increased investments and development .</a:t>
            </a:r>
            <a:endParaRPr lang="ru-RU" sz="3000" dirty="0"/>
          </a:p>
        </p:txBody>
      </p:sp>
      <p:sp>
        <p:nvSpPr>
          <p:cNvPr id="2" name="Title 1"/>
          <p:cNvSpPr>
            <a:spLocks noGrp="1"/>
          </p:cNvSpPr>
          <p:nvPr>
            <p:ph type="title" idx="4294967295"/>
          </p:nvPr>
        </p:nvSpPr>
        <p:spPr>
          <a:xfrm>
            <a:off x="467544" y="836712"/>
            <a:ext cx="8229600" cy="648072"/>
          </a:xfrm>
        </p:spPr>
        <p:txBody>
          <a:bodyPr/>
          <a:lstStyle/>
          <a:p>
            <a:r>
              <a:rPr lang="en-US" b="1" dirty="0"/>
              <a:t>Conclusions</a:t>
            </a:r>
            <a:endParaRPr lang="ru-RU" b="1" dirty="0"/>
          </a:p>
        </p:txBody>
      </p:sp>
    </p:spTree>
    <p:extLst>
      <p:ext uri="{BB962C8B-B14F-4D97-AF65-F5344CB8AC3E}">
        <p14:creationId xmlns:p14="http://schemas.microsoft.com/office/powerpoint/2010/main" val="209531304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D81DE-FD7D-4149-A5C6-692A255984F9}"/>
              </a:ext>
            </a:extLst>
          </p:cNvPr>
          <p:cNvSpPr>
            <a:spLocks noGrp="1"/>
          </p:cNvSpPr>
          <p:nvPr>
            <p:ph type="title"/>
          </p:nvPr>
        </p:nvSpPr>
        <p:spPr/>
        <p:txBody>
          <a:bodyPr/>
          <a:lstStyle/>
          <a:p>
            <a:endParaRPr lang="en-US"/>
          </a:p>
        </p:txBody>
      </p:sp>
      <p:sp>
        <p:nvSpPr>
          <p:cNvPr id="7" name="bk object 16">
            <a:extLst>
              <a:ext uri="{FF2B5EF4-FFF2-40B4-BE49-F238E27FC236}">
                <a16:creationId xmlns:a16="http://schemas.microsoft.com/office/drawing/2014/main" id="{E5FC5B68-1F07-7740-AE89-6BCBDB250D4D}"/>
              </a:ext>
            </a:extLst>
          </p:cNvPr>
          <p:cNvSpPr/>
          <p:nvPr/>
        </p:nvSpPr>
        <p:spPr>
          <a:xfrm>
            <a:off x="0" y="0"/>
            <a:ext cx="9144000" cy="6858190"/>
          </a:xfrm>
          <a:custGeom>
            <a:avLst/>
            <a:gdLst/>
            <a:ahLst/>
            <a:cxnLst/>
            <a:rect l="l" t="t" r="r" b="b"/>
            <a:pathLst>
              <a:path w="9144000" h="745490">
                <a:moveTo>
                  <a:pt x="0" y="0"/>
                </a:moveTo>
                <a:lnTo>
                  <a:pt x="9144000" y="0"/>
                </a:lnTo>
                <a:lnTo>
                  <a:pt x="9144000" y="745298"/>
                </a:lnTo>
                <a:lnTo>
                  <a:pt x="0" y="745298"/>
                </a:lnTo>
                <a:lnTo>
                  <a:pt x="0" y="0"/>
                </a:lnTo>
                <a:close/>
              </a:path>
            </a:pathLst>
          </a:custGeom>
          <a:solidFill>
            <a:srgbClr val="00539B"/>
          </a:solidFill>
        </p:spPr>
        <p:txBody>
          <a:bodyPr wrap="square" lIns="0" tIns="0" rIns="0" bIns="0" rtlCol="0"/>
          <a:lstStyle/>
          <a:p>
            <a:endParaRPr dirty="0"/>
          </a:p>
        </p:txBody>
      </p:sp>
      <p:sp>
        <p:nvSpPr>
          <p:cNvPr id="9" name="bk object 17">
            <a:extLst>
              <a:ext uri="{FF2B5EF4-FFF2-40B4-BE49-F238E27FC236}">
                <a16:creationId xmlns:a16="http://schemas.microsoft.com/office/drawing/2014/main" id="{4C23DD7C-3705-4A42-B4CE-6B4268B6F602}"/>
              </a:ext>
            </a:extLst>
          </p:cNvPr>
          <p:cNvSpPr/>
          <p:nvPr userDrawn="1"/>
        </p:nvSpPr>
        <p:spPr>
          <a:xfrm>
            <a:off x="468924" y="5978632"/>
            <a:ext cx="552926" cy="546905"/>
          </a:xfrm>
          <a:custGeom>
            <a:avLst/>
            <a:gdLst/>
            <a:ahLst/>
            <a:cxnLst/>
            <a:rect l="l" t="t" r="r" b="b"/>
            <a:pathLst>
              <a:path w="349884" h="346075">
                <a:moveTo>
                  <a:pt x="71488" y="313965"/>
                </a:moveTo>
                <a:lnTo>
                  <a:pt x="109258" y="334631"/>
                </a:lnTo>
                <a:lnTo>
                  <a:pt x="151441" y="345506"/>
                </a:lnTo>
                <a:lnTo>
                  <a:pt x="196008" y="345349"/>
                </a:lnTo>
                <a:lnTo>
                  <a:pt x="239026" y="334780"/>
                </a:lnTo>
                <a:lnTo>
                  <a:pt x="252323" y="327567"/>
                </a:lnTo>
                <a:lnTo>
                  <a:pt x="121002" y="327567"/>
                </a:lnTo>
                <a:lnTo>
                  <a:pt x="94713" y="323393"/>
                </a:lnTo>
                <a:lnTo>
                  <a:pt x="71488" y="313965"/>
                </a:lnTo>
                <a:close/>
              </a:path>
              <a:path w="349884" h="346075">
                <a:moveTo>
                  <a:pt x="315384" y="81912"/>
                </a:moveTo>
                <a:lnTo>
                  <a:pt x="214364" y="81912"/>
                </a:lnTo>
                <a:lnTo>
                  <a:pt x="226592" y="105197"/>
                </a:lnTo>
                <a:lnTo>
                  <a:pt x="235313" y="130146"/>
                </a:lnTo>
                <a:lnTo>
                  <a:pt x="240212" y="156657"/>
                </a:lnTo>
                <a:lnTo>
                  <a:pt x="240719" y="175320"/>
                </a:lnTo>
                <a:lnTo>
                  <a:pt x="240845" y="185526"/>
                </a:lnTo>
                <a:lnTo>
                  <a:pt x="235546" y="222889"/>
                </a:lnTo>
                <a:lnTo>
                  <a:pt x="222912" y="259044"/>
                </a:lnTo>
                <a:lnTo>
                  <a:pt x="201952" y="290873"/>
                </a:lnTo>
                <a:lnTo>
                  <a:pt x="171549" y="316151"/>
                </a:lnTo>
                <a:lnTo>
                  <a:pt x="121002" y="327567"/>
                </a:lnTo>
                <a:lnTo>
                  <a:pt x="252323" y="327567"/>
                </a:lnTo>
                <a:lnTo>
                  <a:pt x="255784" y="325690"/>
                </a:lnTo>
                <a:lnTo>
                  <a:pt x="235469" y="325690"/>
                </a:lnTo>
                <a:lnTo>
                  <a:pt x="213730" y="324448"/>
                </a:lnTo>
                <a:lnTo>
                  <a:pt x="193479" y="318360"/>
                </a:lnTo>
                <a:lnTo>
                  <a:pt x="193474" y="318063"/>
                </a:lnTo>
                <a:lnTo>
                  <a:pt x="203154" y="310108"/>
                </a:lnTo>
                <a:lnTo>
                  <a:pt x="212015" y="301103"/>
                </a:lnTo>
                <a:lnTo>
                  <a:pt x="220016" y="291298"/>
                </a:lnTo>
                <a:lnTo>
                  <a:pt x="227036" y="281060"/>
                </a:lnTo>
                <a:lnTo>
                  <a:pt x="291081" y="281060"/>
                </a:lnTo>
                <a:lnTo>
                  <a:pt x="321980" y="256420"/>
                </a:lnTo>
                <a:lnTo>
                  <a:pt x="345050" y="208009"/>
                </a:lnTo>
                <a:lnTo>
                  <a:pt x="349826" y="175320"/>
                </a:lnTo>
                <a:lnTo>
                  <a:pt x="346532" y="142678"/>
                </a:lnTo>
                <a:lnTo>
                  <a:pt x="335819" y="111854"/>
                </a:lnTo>
                <a:lnTo>
                  <a:pt x="318340" y="84619"/>
                </a:lnTo>
                <a:lnTo>
                  <a:pt x="315384" y="81912"/>
                </a:lnTo>
                <a:close/>
              </a:path>
              <a:path w="349884" h="346075">
                <a:moveTo>
                  <a:pt x="276565" y="314418"/>
                </a:moveTo>
                <a:lnTo>
                  <a:pt x="256985" y="322282"/>
                </a:lnTo>
                <a:lnTo>
                  <a:pt x="235469" y="325690"/>
                </a:lnTo>
                <a:lnTo>
                  <a:pt x="255784" y="325690"/>
                </a:lnTo>
                <a:lnTo>
                  <a:pt x="276565" y="314418"/>
                </a:lnTo>
                <a:close/>
              </a:path>
              <a:path w="349884" h="346075">
                <a:moveTo>
                  <a:pt x="83258" y="56092"/>
                </a:moveTo>
                <a:lnTo>
                  <a:pt x="30686" y="84323"/>
                </a:lnTo>
                <a:lnTo>
                  <a:pt x="7475" y="126380"/>
                </a:lnTo>
                <a:lnTo>
                  <a:pt x="0" y="163773"/>
                </a:lnTo>
                <a:lnTo>
                  <a:pt x="2798" y="202036"/>
                </a:lnTo>
                <a:lnTo>
                  <a:pt x="15575" y="237955"/>
                </a:lnTo>
                <a:lnTo>
                  <a:pt x="56325" y="282361"/>
                </a:lnTo>
                <a:lnTo>
                  <a:pt x="99332" y="293783"/>
                </a:lnTo>
                <a:lnTo>
                  <a:pt x="121337" y="288474"/>
                </a:lnTo>
                <a:lnTo>
                  <a:pt x="147564" y="269304"/>
                </a:lnTo>
                <a:lnTo>
                  <a:pt x="151496" y="263570"/>
                </a:lnTo>
                <a:lnTo>
                  <a:pt x="134114" y="263570"/>
                </a:lnTo>
                <a:lnTo>
                  <a:pt x="122964" y="242939"/>
                </a:lnTo>
                <a:lnTo>
                  <a:pt x="114786" y="220955"/>
                </a:lnTo>
                <a:lnTo>
                  <a:pt x="109560" y="197686"/>
                </a:lnTo>
                <a:lnTo>
                  <a:pt x="107266" y="173202"/>
                </a:lnTo>
                <a:lnTo>
                  <a:pt x="111717" y="128752"/>
                </a:lnTo>
                <a:lnTo>
                  <a:pt x="125374" y="86640"/>
                </a:lnTo>
                <a:lnTo>
                  <a:pt x="140635" y="64344"/>
                </a:lnTo>
                <a:lnTo>
                  <a:pt x="121292" y="64344"/>
                </a:lnTo>
                <a:lnTo>
                  <a:pt x="109448" y="59386"/>
                </a:lnTo>
                <a:lnTo>
                  <a:pt x="96498" y="56540"/>
                </a:lnTo>
                <a:lnTo>
                  <a:pt x="83258" y="56092"/>
                </a:lnTo>
                <a:close/>
              </a:path>
              <a:path w="349884" h="346075">
                <a:moveTo>
                  <a:pt x="291081" y="281060"/>
                </a:moveTo>
                <a:lnTo>
                  <a:pt x="227036" y="281060"/>
                </a:lnTo>
                <a:lnTo>
                  <a:pt x="238963" y="286130"/>
                </a:lnTo>
                <a:lnTo>
                  <a:pt x="251994" y="288951"/>
                </a:lnTo>
                <a:lnTo>
                  <a:pt x="265400" y="289348"/>
                </a:lnTo>
                <a:lnTo>
                  <a:pt x="278451" y="287143"/>
                </a:lnTo>
                <a:lnTo>
                  <a:pt x="291081" y="281060"/>
                </a:lnTo>
                <a:close/>
              </a:path>
              <a:path w="349884" h="346075">
                <a:moveTo>
                  <a:pt x="253423" y="51448"/>
                </a:moveTo>
                <a:lnTo>
                  <a:pt x="200841" y="75743"/>
                </a:lnTo>
                <a:lnTo>
                  <a:pt x="170868" y="136104"/>
                </a:lnTo>
                <a:lnTo>
                  <a:pt x="166204" y="183977"/>
                </a:lnTo>
                <a:lnTo>
                  <a:pt x="164016" y="200362"/>
                </a:lnTo>
                <a:lnTo>
                  <a:pt x="151263" y="240009"/>
                </a:lnTo>
                <a:lnTo>
                  <a:pt x="134114" y="263570"/>
                </a:lnTo>
                <a:lnTo>
                  <a:pt x="151496" y="263570"/>
                </a:lnTo>
                <a:lnTo>
                  <a:pt x="166053" y="242342"/>
                </a:lnTo>
                <a:lnTo>
                  <a:pt x="177126" y="212709"/>
                </a:lnTo>
                <a:lnTo>
                  <a:pt x="181104" y="185526"/>
                </a:lnTo>
                <a:lnTo>
                  <a:pt x="181933" y="166951"/>
                </a:lnTo>
                <a:lnTo>
                  <a:pt x="183823" y="149265"/>
                </a:lnTo>
                <a:lnTo>
                  <a:pt x="196540" y="106671"/>
                </a:lnTo>
                <a:lnTo>
                  <a:pt x="214364" y="81912"/>
                </a:lnTo>
                <a:lnTo>
                  <a:pt x="315384" y="81912"/>
                </a:lnTo>
                <a:lnTo>
                  <a:pt x="299381" y="67260"/>
                </a:lnTo>
                <a:lnTo>
                  <a:pt x="277355" y="55642"/>
                </a:lnTo>
                <a:lnTo>
                  <a:pt x="253423" y="51448"/>
                </a:lnTo>
                <a:close/>
              </a:path>
              <a:path w="349884" h="346075">
                <a:moveTo>
                  <a:pt x="204872" y="20511"/>
                </a:moveTo>
                <a:lnTo>
                  <a:pt x="113854" y="20511"/>
                </a:lnTo>
                <a:lnTo>
                  <a:pt x="135376" y="21873"/>
                </a:lnTo>
                <a:lnTo>
                  <a:pt x="155022" y="27777"/>
                </a:lnTo>
                <a:lnTo>
                  <a:pt x="155027" y="28146"/>
                </a:lnTo>
                <a:lnTo>
                  <a:pt x="145344" y="35810"/>
                </a:lnTo>
                <a:lnTo>
                  <a:pt x="136368" y="44652"/>
                </a:lnTo>
                <a:lnTo>
                  <a:pt x="128288" y="54290"/>
                </a:lnTo>
                <a:lnTo>
                  <a:pt x="121292" y="64344"/>
                </a:lnTo>
                <a:lnTo>
                  <a:pt x="140635" y="64344"/>
                </a:lnTo>
                <a:lnTo>
                  <a:pt x="149879" y="50839"/>
                </a:lnTo>
                <a:lnTo>
                  <a:pt x="186872" y="25322"/>
                </a:lnTo>
                <a:lnTo>
                  <a:pt x="204872" y="20511"/>
                </a:lnTo>
                <a:close/>
              </a:path>
              <a:path w="349884" h="346075">
                <a:moveTo>
                  <a:pt x="255270" y="18970"/>
                </a:moveTo>
                <a:lnTo>
                  <a:pt x="232434" y="18970"/>
                </a:lnTo>
                <a:lnTo>
                  <a:pt x="255351" y="23228"/>
                </a:lnTo>
                <a:lnTo>
                  <a:pt x="276251" y="31316"/>
                </a:lnTo>
                <a:lnTo>
                  <a:pt x="264592" y="23863"/>
                </a:lnTo>
                <a:lnTo>
                  <a:pt x="255270" y="18970"/>
                </a:lnTo>
                <a:close/>
              </a:path>
              <a:path w="349884" h="346075">
                <a:moveTo>
                  <a:pt x="187600" y="0"/>
                </a:moveTo>
                <a:lnTo>
                  <a:pt x="146652" y="1849"/>
                </a:lnTo>
                <a:lnTo>
                  <a:pt x="107483" y="12370"/>
                </a:lnTo>
                <a:lnTo>
                  <a:pt x="73160" y="30874"/>
                </a:lnTo>
                <a:lnTo>
                  <a:pt x="92451" y="23556"/>
                </a:lnTo>
                <a:lnTo>
                  <a:pt x="113854" y="20511"/>
                </a:lnTo>
                <a:lnTo>
                  <a:pt x="204872" y="20511"/>
                </a:lnTo>
                <a:lnTo>
                  <a:pt x="209081" y="19386"/>
                </a:lnTo>
                <a:lnTo>
                  <a:pt x="232434" y="18970"/>
                </a:lnTo>
                <a:lnTo>
                  <a:pt x="255270" y="18970"/>
                </a:lnTo>
                <a:lnTo>
                  <a:pt x="252494" y="17513"/>
                </a:lnTo>
                <a:lnTo>
                  <a:pt x="240027" y="12112"/>
                </a:lnTo>
                <a:lnTo>
                  <a:pt x="227260" y="7508"/>
                </a:lnTo>
                <a:lnTo>
                  <a:pt x="187600" y="0"/>
                </a:lnTo>
                <a:close/>
              </a:path>
            </a:pathLst>
          </a:custGeom>
          <a:solidFill>
            <a:srgbClr val="FFFFFF"/>
          </a:solidFill>
        </p:spPr>
        <p:txBody>
          <a:bodyPr wrap="square" lIns="0" tIns="0" rIns="0" bIns="0" rtlCol="0"/>
          <a:lstStyle/>
          <a:p>
            <a:endParaRPr/>
          </a:p>
        </p:txBody>
      </p:sp>
      <p:sp>
        <p:nvSpPr>
          <p:cNvPr id="2" name="TextBox 1">
            <a:extLst>
              <a:ext uri="{FF2B5EF4-FFF2-40B4-BE49-F238E27FC236}">
                <a16:creationId xmlns:a16="http://schemas.microsoft.com/office/drawing/2014/main" id="{12323BED-BCA0-3A46-AF25-ACB8B558EF0D}"/>
              </a:ext>
            </a:extLst>
          </p:cNvPr>
          <p:cNvSpPr txBox="1"/>
          <p:nvPr/>
        </p:nvSpPr>
        <p:spPr>
          <a:xfrm>
            <a:off x="1118564" y="5934670"/>
            <a:ext cx="3260006" cy="584775"/>
          </a:xfrm>
          <a:prstGeom prst="rect">
            <a:avLst/>
          </a:prstGeom>
          <a:noFill/>
        </p:spPr>
        <p:txBody>
          <a:bodyPr wrap="square" rtlCol="0">
            <a:spAutoFit/>
          </a:bodyPr>
          <a:lstStyle/>
          <a:p>
            <a:r>
              <a:rPr lang="en-GB" sz="800" b="1" dirty="0">
                <a:solidFill>
                  <a:schemeClr val="bg1"/>
                </a:solidFill>
                <a:latin typeface="Verdana" panose="020B0604030504040204" pitchFamily="34" charset="0"/>
                <a:ea typeface="Verdana" panose="020B0604030504040204" pitchFamily="34" charset="0"/>
                <a:cs typeface="Verdana" panose="020B0604030504040204" pitchFamily="34" charset="0"/>
              </a:rPr>
              <a:t>European Bank for Reconstruction and Development</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One Exchange Square</a:t>
            </a:r>
          </a:p>
          <a:p>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London EC2A 2JN, United Kingdom</a:t>
            </a:r>
          </a:p>
          <a:p>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www.ebrd.com</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a:extLst>
              <a:ext uri="{FF2B5EF4-FFF2-40B4-BE49-F238E27FC236}">
                <a16:creationId xmlns:a16="http://schemas.microsoft.com/office/drawing/2014/main" id="{97C80A79-1066-4C4B-BC24-805EAA22869A}"/>
              </a:ext>
            </a:extLst>
          </p:cNvPr>
          <p:cNvPicPr>
            <a:picLocks noChangeAspect="1"/>
          </p:cNvPicPr>
          <p:nvPr/>
        </p:nvPicPr>
        <p:blipFill rotWithShape="1">
          <a:blip r:embed="rId3"/>
          <a:srcRect l="34030" t="46547" r="54505" b="46006"/>
          <a:stretch/>
        </p:blipFill>
        <p:spPr>
          <a:xfrm>
            <a:off x="7998089" y="6003375"/>
            <a:ext cx="622765" cy="522162"/>
          </a:xfrm>
          <a:prstGeom prst="rect">
            <a:avLst/>
          </a:prstGeom>
        </p:spPr>
      </p:pic>
      <p:sp>
        <p:nvSpPr>
          <p:cNvPr id="14" name="TextBox 13">
            <a:extLst>
              <a:ext uri="{FF2B5EF4-FFF2-40B4-BE49-F238E27FC236}">
                <a16:creationId xmlns:a16="http://schemas.microsoft.com/office/drawing/2014/main" id="{EA3FBB5C-BB44-1C4B-9C3B-8E6B7EAE53D2}"/>
              </a:ext>
            </a:extLst>
          </p:cNvPr>
          <p:cNvSpPr txBox="1"/>
          <p:nvPr/>
        </p:nvSpPr>
        <p:spPr>
          <a:xfrm>
            <a:off x="4660669" y="5934670"/>
            <a:ext cx="3280496" cy="584775"/>
          </a:xfrm>
          <a:prstGeom prst="rect">
            <a:avLst/>
          </a:prstGeom>
          <a:noFill/>
        </p:spPr>
        <p:txBody>
          <a:bodyPr wrap="square" rtlCol="0">
            <a:spAutoFit/>
          </a:bodyPr>
          <a:lstStyle/>
          <a:p>
            <a:pPr algn="r"/>
            <a:r>
              <a:rPr lang="en-GB" sz="800" b="1" dirty="0">
                <a:solidFill>
                  <a:schemeClr val="bg1"/>
                </a:solidFill>
                <a:latin typeface="Verdana" panose="020B0604030504040204" pitchFamily="34" charset="0"/>
                <a:ea typeface="Verdana" panose="020B0604030504040204" pitchFamily="34" charset="0"/>
                <a:cs typeface="Verdana" panose="020B0604030504040204" pitchFamily="34" charset="0"/>
              </a:rPr>
              <a:t>World Trade Organization Centre William </a:t>
            </a:r>
            <a:r>
              <a:rPr lang="en-GB"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Rappard</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Rue de Lausanne 154 Case </a:t>
            </a:r>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postale</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1211 Genève 21, Switzerland</a:t>
            </a:r>
          </a:p>
          <a:p>
            <a:pPr algn="r"/>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www.wto.org</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94B5FFF8-DFF9-6547-A97B-F53AEF6755A5}"/>
              </a:ext>
            </a:extLst>
          </p:cNvPr>
          <p:cNvSpPr txBox="1"/>
          <p:nvPr/>
        </p:nvSpPr>
        <p:spPr>
          <a:xfrm>
            <a:off x="392724" y="1983373"/>
            <a:ext cx="6022521" cy="3385542"/>
          </a:xfrm>
          <a:prstGeom prst="rect">
            <a:avLst/>
          </a:prstGeom>
          <a:noFill/>
        </p:spPr>
        <p:txBody>
          <a:bodyPr wrap="square" rtlCol="0">
            <a:spAutoFit/>
          </a:bodyPr>
          <a:lstStyle/>
          <a:p>
            <a:r>
              <a:rPr lang="en-US" alt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EBRD GPA Technical Cooperation Facility</a:t>
            </a:r>
          </a:p>
          <a:p>
            <a:endParaRPr lang="en-US" alt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Supporting countries to achieve transparent, open procurement markets delivering value for money for governments, business and citizens and benefitting from international trade opportunities</a:t>
            </a:r>
          </a:p>
          <a:p>
            <a:endParaRPr lang="en-US" alt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EBRD Legal Transition Programme</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One Exchange Square,</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London EC2A 2JN</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United Kingdom</a:t>
            </a:r>
          </a:p>
          <a:p>
            <a:pPr>
              <a:spcBef>
                <a:spcPct val="0"/>
              </a:spcBef>
            </a:pPr>
            <a:r>
              <a:rPr lang="de-DE"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Tel: +44 20 7338 7190</a:t>
            </a:r>
          </a:p>
          <a:p>
            <a:pPr>
              <a:spcBef>
                <a:spcPct val="0"/>
              </a:spcBef>
            </a:pPr>
            <a:endPar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More information: </a:t>
            </a:r>
            <a:r>
              <a:rPr lang="pl-PL"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http://ebrd-gpa-facility.com</a:t>
            </a:r>
            <a:endParaRPr lang="en-GB"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749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3E9F65-CEA1-D141-B1CA-92FFF99C8DE0}"/>
              </a:ext>
            </a:extLst>
          </p:cNvPr>
          <p:cNvSpPr txBox="1"/>
          <p:nvPr/>
        </p:nvSpPr>
        <p:spPr>
          <a:xfrm>
            <a:off x="1778976" y="769345"/>
            <a:ext cx="5397884" cy="646331"/>
          </a:xfrm>
          <a:prstGeom prst="rect">
            <a:avLst/>
          </a:prstGeom>
          <a:noFill/>
        </p:spPr>
        <p:txBody>
          <a:bodyPr wrap="square" rtlCol="0">
            <a:spAutoFit/>
          </a:bodyPr>
          <a:lstStyle/>
          <a:p>
            <a:pPr algn="ctr"/>
            <a:r>
              <a:rPr lang="en-US" sz="3600" b="1" dirty="0">
                <a:solidFill>
                  <a:srgbClr val="002060"/>
                </a:solidFill>
              </a:rPr>
              <a:t>WTO GPA</a:t>
            </a:r>
            <a:endParaRPr lang="ru-RU" sz="3600" b="1" dirty="0">
              <a:solidFill>
                <a:srgbClr val="002060"/>
              </a:solidFill>
            </a:endParaRPr>
          </a:p>
        </p:txBody>
      </p:sp>
      <p:sp>
        <p:nvSpPr>
          <p:cNvPr id="6" name="Rectangle 2">
            <a:extLst>
              <a:ext uri="{FF2B5EF4-FFF2-40B4-BE49-F238E27FC236}">
                <a16:creationId xmlns:a16="http://schemas.microsoft.com/office/drawing/2014/main" id="{55830F7C-2538-7B4A-BF98-97B2D4C58A09}"/>
              </a:ext>
            </a:extLst>
          </p:cNvPr>
          <p:cNvSpPr>
            <a:spLocks noChangeArrowheads="1"/>
          </p:cNvSpPr>
          <p:nvPr/>
        </p:nvSpPr>
        <p:spPr bwMode="auto">
          <a:xfrm>
            <a:off x="508000" y="2015304"/>
            <a:ext cx="82702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spcAft>
                <a:spcPts val="1200"/>
              </a:spcAft>
            </a:pPr>
            <a:r>
              <a:rPr lang="en-US" sz="2800" b="1" dirty="0">
                <a:solidFill>
                  <a:srgbClr val="00539B"/>
                </a:solidFill>
                <a:latin typeface="Verdana" panose="020B0604030504040204" pitchFamily="34" charset="0"/>
                <a:ea typeface="Verdana" panose="020B0604030504040204" pitchFamily="34" charset="0"/>
              </a:rPr>
              <a:t>The adoption of the revised text of the WTO GPA in 2012, (in force - 6 April 2014), motivated a number of countries to consider accession to the WTO GPA as a step in their reform process. </a:t>
            </a:r>
          </a:p>
          <a:p>
            <a:pPr>
              <a:spcAft>
                <a:spcPts val="1200"/>
              </a:spcAft>
            </a:pP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631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57462-BCD2-AA42-8BFD-60E10222B8C9}"/>
              </a:ext>
            </a:extLst>
          </p:cNvPr>
          <p:cNvSpPr txBox="1"/>
          <p:nvPr/>
        </p:nvSpPr>
        <p:spPr>
          <a:xfrm>
            <a:off x="369870" y="308225"/>
            <a:ext cx="5397884" cy="584775"/>
          </a:xfrm>
          <a:prstGeom prst="rect">
            <a:avLst/>
          </a:prstGeom>
          <a:noFill/>
        </p:spPr>
        <p:txBody>
          <a:bodyPr wrap="square" rtlCol="0">
            <a:spAutoFit/>
          </a:bodyPr>
          <a:lstStyle/>
          <a:p>
            <a:r>
              <a:rPr lang="en-US" sz="3200" b="1" dirty="0">
                <a:solidFill>
                  <a:srgbClr val="00539B"/>
                </a:solidFill>
                <a:latin typeface="Verdana" panose="020B0604030504040204" pitchFamily="34" charset="0"/>
                <a:ea typeface="Verdana" panose="020B0604030504040204" pitchFamily="34" charset="0"/>
                <a:cs typeface="Verdana" panose="020B0604030504040204" pitchFamily="34" charset="0"/>
              </a:rPr>
              <a:t>Main elements of GPA</a:t>
            </a:r>
          </a:p>
        </p:txBody>
      </p:sp>
      <p:sp>
        <p:nvSpPr>
          <p:cNvPr id="9" name="Rectangle 2">
            <a:extLst>
              <a:ext uri="{FF2B5EF4-FFF2-40B4-BE49-F238E27FC236}">
                <a16:creationId xmlns:a16="http://schemas.microsoft.com/office/drawing/2014/main" id="{8C5CC9F5-2496-FF42-8734-1849270AFDE4}"/>
              </a:ext>
            </a:extLst>
          </p:cNvPr>
          <p:cNvSpPr>
            <a:spLocks noChangeArrowheads="1"/>
          </p:cNvSpPr>
          <p:nvPr/>
        </p:nvSpPr>
        <p:spPr bwMode="auto">
          <a:xfrm>
            <a:off x="6625297" y="-438134"/>
            <a:ext cx="26880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spcAft>
                <a:spcPts val="1200"/>
              </a:spcAft>
            </a:pPr>
            <a:r>
              <a:rPr lang="en-GB" dirty="0">
                <a:latin typeface="Verdana" panose="020B0604030504040204" pitchFamily="34" charset="0"/>
                <a:ea typeface="Verdana" panose="020B0604030504040204" pitchFamily="34" charset="0"/>
                <a:cs typeface="Verdana" panose="020B0604030504040204" pitchFamily="34" charset="0"/>
              </a:rPr>
              <a:t>Example of text slide</a:t>
            </a:r>
          </a:p>
        </p:txBody>
      </p:sp>
      <p:graphicFrame>
        <p:nvGraphicFramePr>
          <p:cNvPr id="2" name="Diagram 1">
            <a:extLst>
              <a:ext uri="{FF2B5EF4-FFF2-40B4-BE49-F238E27FC236}">
                <a16:creationId xmlns:a16="http://schemas.microsoft.com/office/drawing/2014/main" id="{C44815E1-60C3-4774-A8D3-B704128DE747}"/>
              </a:ext>
            </a:extLst>
          </p:cNvPr>
          <p:cNvGraphicFramePr/>
          <p:nvPr>
            <p:extLst>
              <p:ext uri="{D42A27DB-BD31-4B8C-83A1-F6EECF244321}">
                <p14:modId xmlns:p14="http://schemas.microsoft.com/office/powerpoint/2010/main" val="477094633"/>
              </p:ext>
            </p:extLst>
          </p:nvPr>
        </p:nvGraphicFramePr>
        <p:xfrm>
          <a:off x="294640" y="1158240"/>
          <a:ext cx="8351520" cy="481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98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114935" y="1885951"/>
            <a:ext cx="0" cy="131127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72072" y="3197226"/>
            <a:ext cx="92075" cy="114300"/>
          </a:xfrm>
          <a:prstGeom prst="ellipse">
            <a:avLst/>
          </a:prstGeom>
          <a:solidFill>
            <a:srgbClr val="7EB2E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sp>
        <p:nvSpPr>
          <p:cNvPr id="10244" name="TextBox 14"/>
          <p:cNvSpPr txBox="1">
            <a:spLocks noChangeArrowheads="1"/>
          </p:cNvSpPr>
          <p:nvPr/>
        </p:nvSpPr>
        <p:spPr bwMode="auto">
          <a:xfrm>
            <a:off x="164147" y="1752601"/>
            <a:ext cx="2155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uk-UA" altLang="en-US" sz="1600" b="1">
                <a:solidFill>
                  <a:srgbClr val="002060"/>
                </a:solidFill>
                <a:latin typeface="Century Gothic" pitchFamily="34" charset="0"/>
                <a:ea typeface="Calibri" pitchFamily="34" charset="0"/>
                <a:cs typeface="Century Gothic" pitchFamily="34" charset="0"/>
              </a:rPr>
              <a:t>20</a:t>
            </a:r>
            <a:r>
              <a:rPr lang="en-US" altLang="en-US" sz="1600" b="1">
                <a:solidFill>
                  <a:srgbClr val="002060"/>
                </a:solidFill>
                <a:latin typeface="Century Gothic" pitchFamily="34" charset="0"/>
                <a:ea typeface="Calibri" pitchFamily="34" charset="0"/>
                <a:cs typeface="Century Gothic" pitchFamily="34" charset="0"/>
              </a:rPr>
              <a:t>00</a:t>
            </a:r>
            <a:endParaRPr lang="uk-UA" altLang="en-US" sz="1600" b="1">
              <a:solidFill>
                <a:srgbClr val="002060"/>
              </a:solidFill>
              <a:latin typeface="Century Gothic" pitchFamily="34" charset="0"/>
              <a:ea typeface="Calibri" pitchFamily="34" charset="0"/>
              <a:cs typeface="Century Gothic" pitchFamily="34" charset="0"/>
            </a:endParaRPr>
          </a:p>
          <a:p>
            <a:pPr eaLnBrk="1" hangingPunct="1"/>
            <a:r>
              <a:rPr lang="en-US" altLang="en-US" sz="1600">
                <a:solidFill>
                  <a:srgbClr val="1F5FA0"/>
                </a:solidFill>
                <a:latin typeface="Century Gothic" pitchFamily="34" charset="0"/>
                <a:ea typeface="Calibri" pitchFamily="34" charset="0"/>
                <a:cs typeface="Century Gothic" pitchFamily="34" charset="0"/>
              </a:rPr>
              <a:t>Moldova submits </a:t>
            </a:r>
            <a:r>
              <a:rPr lang="en-US" altLang="en-US" sz="1600" b="1">
                <a:solidFill>
                  <a:srgbClr val="1F5FA0"/>
                </a:solidFill>
                <a:latin typeface="Century Gothic" pitchFamily="34" charset="0"/>
                <a:ea typeface="Calibri" pitchFamily="34" charset="0"/>
                <a:cs typeface="Century Gothic" pitchFamily="34" charset="0"/>
              </a:rPr>
              <a:t>application</a:t>
            </a:r>
            <a:r>
              <a:rPr lang="en-US" altLang="en-US" sz="1600">
                <a:solidFill>
                  <a:srgbClr val="1F5FA0"/>
                </a:solidFill>
                <a:latin typeface="Century Gothic" pitchFamily="34" charset="0"/>
                <a:ea typeface="Calibri" pitchFamily="34" charset="0"/>
                <a:cs typeface="Century Gothic" pitchFamily="34" charset="0"/>
              </a:rPr>
              <a:t> to join GPA</a:t>
            </a:r>
            <a:endParaRPr lang="uk-UA" altLang="en-US" sz="1600" b="1">
              <a:latin typeface="Century Gothic" pitchFamily="34" charset="0"/>
              <a:ea typeface="Calibri" pitchFamily="34" charset="0"/>
              <a:cs typeface="Century Gothic" pitchFamily="34" charset="0"/>
            </a:endParaRPr>
          </a:p>
        </p:txBody>
      </p:sp>
      <p:sp>
        <p:nvSpPr>
          <p:cNvPr id="10245" name="TextBox 22"/>
          <p:cNvSpPr txBox="1">
            <a:spLocks noChangeArrowheads="1"/>
          </p:cNvSpPr>
          <p:nvPr/>
        </p:nvSpPr>
        <p:spPr bwMode="auto">
          <a:xfrm>
            <a:off x="1029335" y="4206876"/>
            <a:ext cx="25796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a:solidFill>
                  <a:srgbClr val="002060"/>
                </a:solidFill>
                <a:latin typeface="Century Gothic" pitchFamily="34" charset="0"/>
                <a:ea typeface="Calibri" pitchFamily="34" charset="0"/>
                <a:cs typeface="Century Gothic" pitchFamily="34" charset="0"/>
              </a:rPr>
              <a:t>2008</a:t>
            </a:r>
            <a:endParaRPr lang="uk-UA" altLang="en-US" sz="1600" b="1">
              <a:solidFill>
                <a:srgbClr val="002060"/>
              </a:solidFill>
              <a:latin typeface="Century Gothic" pitchFamily="34" charset="0"/>
              <a:ea typeface="Calibri" pitchFamily="34" charset="0"/>
              <a:cs typeface="Century Gothic" pitchFamily="34" charset="0"/>
            </a:endParaRPr>
          </a:p>
          <a:p>
            <a:pPr eaLnBrk="1" hangingPunct="1"/>
            <a:r>
              <a:rPr lang="en-US" altLang="en-US" sz="1600">
                <a:solidFill>
                  <a:srgbClr val="1F5FA0"/>
                </a:solidFill>
                <a:latin typeface="Century Gothic" pitchFamily="34" charset="0"/>
                <a:ea typeface="Calibri" pitchFamily="34" charset="0"/>
                <a:cs typeface="Century Gothic" pitchFamily="34" charset="0"/>
              </a:rPr>
              <a:t>Moldova has submitted the </a:t>
            </a:r>
            <a:r>
              <a:rPr lang="en-US" altLang="en-US" sz="1600" b="1">
                <a:solidFill>
                  <a:srgbClr val="1F5FA0"/>
                </a:solidFill>
                <a:latin typeface="Century Gothic" pitchFamily="34" charset="0"/>
                <a:ea typeface="Calibri" pitchFamily="34" charset="0"/>
                <a:cs typeface="Century Gothic" pitchFamily="34" charset="0"/>
              </a:rPr>
              <a:t>initial coverage offer</a:t>
            </a:r>
            <a:endParaRPr lang="uk-UA" altLang="en-US" sz="1600" b="1">
              <a:latin typeface="Century Gothic" pitchFamily="34" charset="0"/>
              <a:ea typeface="Calibri" pitchFamily="34" charset="0"/>
              <a:cs typeface="Century Gothic" pitchFamily="34" charset="0"/>
            </a:endParaRPr>
          </a:p>
        </p:txBody>
      </p:sp>
      <p:cxnSp>
        <p:nvCxnSpPr>
          <p:cNvPr id="40" name="Straight Connector 39"/>
          <p:cNvCxnSpPr/>
          <p:nvPr/>
        </p:nvCxnSpPr>
        <p:spPr>
          <a:xfrm>
            <a:off x="981710" y="4291013"/>
            <a:ext cx="6350" cy="124142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929322" y="4230688"/>
            <a:ext cx="92075" cy="115888"/>
          </a:xfrm>
          <a:prstGeom prst="ellipse">
            <a:avLst/>
          </a:prstGeom>
          <a:solidFill>
            <a:srgbClr val="7EB2E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sp>
        <p:nvSpPr>
          <p:cNvPr id="10248" name="TextBox 31"/>
          <p:cNvSpPr txBox="1">
            <a:spLocks noChangeArrowheads="1"/>
          </p:cNvSpPr>
          <p:nvPr/>
        </p:nvSpPr>
        <p:spPr bwMode="auto">
          <a:xfrm>
            <a:off x="2172335" y="754063"/>
            <a:ext cx="24511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dirty="0">
                <a:solidFill>
                  <a:srgbClr val="002060"/>
                </a:solidFill>
                <a:latin typeface="Century Gothic" pitchFamily="34" charset="0"/>
                <a:ea typeface="Calibri" pitchFamily="34" charset="0"/>
                <a:cs typeface="Century Gothic" pitchFamily="34" charset="0"/>
              </a:rPr>
              <a:t>August 2012</a:t>
            </a:r>
            <a:endParaRPr lang="uk-UA" altLang="en-US" sz="1600" b="1" dirty="0">
              <a:solidFill>
                <a:srgbClr val="002060"/>
              </a:solidFill>
              <a:latin typeface="Century Gothic" pitchFamily="34" charset="0"/>
              <a:ea typeface="Calibri" pitchFamily="34" charset="0"/>
              <a:cs typeface="Century Gothic" pitchFamily="34" charset="0"/>
            </a:endParaRPr>
          </a:p>
          <a:p>
            <a:pPr eaLnBrk="1" hangingPunct="1"/>
            <a:r>
              <a:rPr lang="en-US" altLang="en-US" sz="1600" dirty="0">
                <a:solidFill>
                  <a:srgbClr val="1F5FA0"/>
                </a:solidFill>
                <a:latin typeface="Century Gothic" pitchFamily="34" charset="0"/>
                <a:ea typeface="Calibri" pitchFamily="34" charset="0"/>
                <a:cs typeface="Century Gothic" pitchFamily="34" charset="0"/>
              </a:rPr>
              <a:t>National GPA Seminar in Moldova (</a:t>
            </a:r>
            <a:r>
              <a:rPr lang="en-US" altLang="en-US" sz="1400" dirty="0">
                <a:solidFill>
                  <a:srgbClr val="1F5FA0"/>
                </a:solidFill>
                <a:latin typeface="Century Gothic" pitchFamily="34" charset="0"/>
                <a:ea typeface="Calibri" pitchFamily="34" charset="0"/>
                <a:cs typeface="Century Gothic" pitchFamily="34" charset="0"/>
              </a:rPr>
              <a:t>support of WTO, EBRD, UNDP, SIGMA)</a:t>
            </a:r>
            <a:endParaRPr lang="uk-UA" altLang="en-US" sz="1400" b="1" dirty="0">
              <a:latin typeface="Century Gothic" pitchFamily="34" charset="0"/>
              <a:ea typeface="Calibri" pitchFamily="34" charset="0"/>
              <a:cs typeface="Century Gothic" pitchFamily="34" charset="0"/>
            </a:endParaRPr>
          </a:p>
        </p:txBody>
      </p:sp>
      <p:cxnSp>
        <p:nvCxnSpPr>
          <p:cNvPr id="43" name="Straight Connector 42"/>
          <p:cNvCxnSpPr/>
          <p:nvPr/>
        </p:nvCxnSpPr>
        <p:spPr>
          <a:xfrm>
            <a:off x="4482147" y="709613"/>
            <a:ext cx="0" cy="257175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4436110" y="3233738"/>
            <a:ext cx="93662" cy="114300"/>
          </a:xfrm>
          <a:prstGeom prst="ellipse">
            <a:avLst/>
          </a:prstGeom>
          <a:solidFill>
            <a:srgbClr val="7EB2E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sp>
        <p:nvSpPr>
          <p:cNvPr id="10251" name="TextBox 37"/>
          <p:cNvSpPr txBox="1">
            <a:spLocks noChangeArrowheads="1"/>
          </p:cNvSpPr>
          <p:nvPr/>
        </p:nvSpPr>
        <p:spPr bwMode="auto">
          <a:xfrm>
            <a:off x="3755072" y="4075113"/>
            <a:ext cx="17510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1600" b="1">
                <a:solidFill>
                  <a:srgbClr val="002060"/>
                </a:solidFill>
                <a:latin typeface="Century Gothic" pitchFamily="34" charset="0"/>
                <a:ea typeface="Calibri" pitchFamily="34" charset="0"/>
                <a:cs typeface="Century Gothic" pitchFamily="34" charset="0"/>
              </a:rPr>
              <a:t>January 2014</a:t>
            </a:r>
            <a:endParaRPr lang="uk-UA" altLang="en-US" sz="1600" b="1">
              <a:solidFill>
                <a:srgbClr val="002060"/>
              </a:solidFill>
              <a:latin typeface="Century Gothic" pitchFamily="34" charset="0"/>
              <a:ea typeface="Calibri" pitchFamily="34" charset="0"/>
              <a:cs typeface="Century Gothic" pitchFamily="34" charset="0"/>
            </a:endParaRPr>
          </a:p>
          <a:p>
            <a:pPr algn="r" eaLnBrk="1" hangingPunct="1"/>
            <a:r>
              <a:rPr lang="en-US" altLang="en-US" sz="1600">
                <a:solidFill>
                  <a:srgbClr val="1F5FA0"/>
                </a:solidFill>
                <a:latin typeface="Century Gothic" pitchFamily="34" charset="0"/>
                <a:ea typeface="Calibri" pitchFamily="34" charset="0"/>
                <a:cs typeface="Century Gothic" pitchFamily="34" charset="0"/>
              </a:rPr>
              <a:t>Moldova’s </a:t>
            </a:r>
            <a:r>
              <a:rPr lang="en-US" altLang="en-US" sz="1600" b="1">
                <a:solidFill>
                  <a:srgbClr val="1F5FA0"/>
                </a:solidFill>
                <a:latin typeface="Century Gothic" pitchFamily="34" charset="0"/>
                <a:ea typeface="Calibri" pitchFamily="34" charset="0"/>
                <a:cs typeface="Century Gothic" pitchFamily="34" charset="0"/>
              </a:rPr>
              <a:t>third revised</a:t>
            </a:r>
            <a:r>
              <a:rPr lang="en-US" altLang="en-US" sz="1600">
                <a:solidFill>
                  <a:srgbClr val="1F5FA0"/>
                </a:solidFill>
                <a:latin typeface="Century Gothic" pitchFamily="34" charset="0"/>
                <a:ea typeface="Calibri" pitchFamily="34" charset="0"/>
                <a:cs typeface="Century Gothic" pitchFamily="34" charset="0"/>
              </a:rPr>
              <a:t> offer circulated</a:t>
            </a:r>
            <a:endParaRPr lang="uk-UA" altLang="en-US" sz="1600" b="1">
              <a:latin typeface="Century Gothic" pitchFamily="34" charset="0"/>
              <a:ea typeface="Calibri" pitchFamily="34" charset="0"/>
              <a:cs typeface="Century Gothic" pitchFamily="34" charset="0"/>
            </a:endParaRPr>
          </a:p>
        </p:txBody>
      </p:sp>
      <p:grpSp>
        <p:nvGrpSpPr>
          <p:cNvPr id="10252" name="Group 49"/>
          <p:cNvGrpSpPr>
            <a:grpSpLocks/>
          </p:cNvGrpSpPr>
          <p:nvPr/>
        </p:nvGrpSpPr>
        <p:grpSpPr bwMode="auto">
          <a:xfrm>
            <a:off x="5412422" y="4100513"/>
            <a:ext cx="120650" cy="1666875"/>
            <a:chOff x="3975514" y="4666210"/>
            <a:chExt cx="92811" cy="1277524"/>
          </a:xfrm>
        </p:grpSpPr>
        <p:cxnSp>
          <p:nvCxnSpPr>
            <p:cNvPr id="47" name="Straight Connector 46"/>
            <p:cNvCxnSpPr/>
            <p:nvPr/>
          </p:nvCxnSpPr>
          <p:spPr>
            <a:xfrm>
              <a:off x="4017035" y="4784229"/>
              <a:ext cx="0" cy="115950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3975514" y="4666210"/>
              <a:ext cx="92811" cy="115586"/>
            </a:xfrm>
            <a:prstGeom prst="ellipse">
              <a:avLst/>
            </a:prstGeom>
            <a:solidFill>
              <a:srgbClr val="7EB2E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grpSp>
      <p:cxnSp>
        <p:nvCxnSpPr>
          <p:cNvPr id="49" name="Straight Connector 48"/>
          <p:cNvCxnSpPr/>
          <p:nvPr/>
        </p:nvCxnSpPr>
        <p:spPr>
          <a:xfrm>
            <a:off x="5906135" y="709613"/>
            <a:ext cx="0" cy="25654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5858510" y="3275013"/>
            <a:ext cx="92075" cy="114300"/>
          </a:xfrm>
          <a:prstGeom prst="ellipse">
            <a:avLst/>
          </a:prstGeom>
          <a:solidFill>
            <a:srgbClr val="7EB2E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sp>
        <p:nvSpPr>
          <p:cNvPr id="10255" name="TextBox 54"/>
          <p:cNvSpPr txBox="1">
            <a:spLocks noChangeArrowheads="1"/>
          </p:cNvSpPr>
          <p:nvPr/>
        </p:nvSpPr>
        <p:spPr bwMode="auto">
          <a:xfrm>
            <a:off x="5883910" y="738188"/>
            <a:ext cx="2019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a:solidFill>
                  <a:srgbClr val="002060"/>
                </a:solidFill>
                <a:latin typeface="Century Gothic" pitchFamily="34" charset="0"/>
                <a:ea typeface="Calibri" pitchFamily="34" charset="0"/>
                <a:cs typeface="Century Gothic" pitchFamily="34" charset="0"/>
              </a:rPr>
              <a:t>January </a:t>
            </a:r>
            <a:r>
              <a:rPr lang="uk-UA" altLang="en-US" sz="1600" b="1">
                <a:solidFill>
                  <a:srgbClr val="002060"/>
                </a:solidFill>
                <a:latin typeface="Century Gothic" pitchFamily="34" charset="0"/>
                <a:ea typeface="Calibri" pitchFamily="34" charset="0"/>
                <a:cs typeface="Century Gothic" pitchFamily="34" charset="0"/>
              </a:rPr>
              <a:t>2015</a:t>
            </a:r>
          </a:p>
          <a:p>
            <a:pPr eaLnBrk="1" hangingPunct="1"/>
            <a:r>
              <a:rPr lang="en-US" altLang="en-US" sz="1600">
                <a:solidFill>
                  <a:srgbClr val="1F5FA0"/>
                </a:solidFill>
                <a:latin typeface="Century Gothic" pitchFamily="34" charset="0"/>
                <a:ea typeface="Calibri" pitchFamily="34" charset="0"/>
                <a:cs typeface="Century Gothic" pitchFamily="34" charset="0"/>
              </a:rPr>
              <a:t>Moldova’s </a:t>
            </a:r>
            <a:r>
              <a:rPr lang="en-US" altLang="en-US" sz="1600" b="1">
                <a:solidFill>
                  <a:srgbClr val="1F5FA0"/>
                </a:solidFill>
                <a:latin typeface="Century Gothic" pitchFamily="34" charset="0"/>
                <a:ea typeface="Calibri" pitchFamily="34" charset="0"/>
                <a:cs typeface="Century Gothic" pitchFamily="34" charset="0"/>
              </a:rPr>
              <a:t>final offer</a:t>
            </a:r>
            <a:r>
              <a:rPr lang="en-US" altLang="en-US" sz="1600">
                <a:solidFill>
                  <a:srgbClr val="1F5FA0"/>
                </a:solidFill>
                <a:latin typeface="Century Gothic" pitchFamily="34" charset="0"/>
                <a:ea typeface="Calibri" pitchFamily="34" charset="0"/>
                <a:cs typeface="Century Gothic" pitchFamily="34" charset="0"/>
              </a:rPr>
              <a:t> circulated</a:t>
            </a:r>
            <a:endParaRPr lang="uk-UA" altLang="en-US" sz="1600" b="1">
              <a:latin typeface="Century Gothic" pitchFamily="34" charset="0"/>
              <a:ea typeface="Calibri" pitchFamily="34" charset="0"/>
              <a:cs typeface="Century Gothic" pitchFamily="34" charset="0"/>
            </a:endParaRPr>
          </a:p>
        </p:txBody>
      </p:sp>
      <p:cxnSp>
        <p:nvCxnSpPr>
          <p:cNvPr id="52" name="Straight Connector 51"/>
          <p:cNvCxnSpPr/>
          <p:nvPr/>
        </p:nvCxnSpPr>
        <p:spPr>
          <a:xfrm>
            <a:off x="6029960" y="4238626"/>
            <a:ext cx="0" cy="151288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5983922" y="4116388"/>
            <a:ext cx="92075" cy="114300"/>
          </a:xfrm>
          <a:prstGeom prst="ellipse">
            <a:avLst/>
          </a:prstGeom>
          <a:solidFill>
            <a:srgbClr val="7EB2E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sp>
        <p:nvSpPr>
          <p:cNvPr id="10258" name="TextBox 57"/>
          <p:cNvSpPr txBox="1">
            <a:spLocks noChangeArrowheads="1"/>
          </p:cNvSpPr>
          <p:nvPr/>
        </p:nvSpPr>
        <p:spPr bwMode="auto">
          <a:xfrm>
            <a:off x="5990907" y="4975226"/>
            <a:ext cx="2244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dirty="0">
                <a:solidFill>
                  <a:srgbClr val="002060"/>
                </a:solidFill>
                <a:latin typeface="Century Gothic" pitchFamily="34" charset="0"/>
                <a:ea typeface="Calibri" pitchFamily="34" charset="0"/>
                <a:cs typeface="Century Gothic" pitchFamily="34" charset="0"/>
              </a:rPr>
              <a:t>16 September </a:t>
            </a:r>
            <a:r>
              <a:rPr lang="uk-UA" altLang="en-US" sz="1600" b="1" dirty="0">
                <a:solidFill>
                  <a:srgbClr val="002060"/>
                </a:solidFill>
                <a:latin typeface="Century Gothic" pitchFamily="34" charset="0"/>
                <a:ea typeface="Calibri" pitchFamily="34" charset="0"/>
                <a:cs typeface="Century Gothic" pitchFamily="34" charset="0"/>
              </a:rPr>
              <a:t>2015</a:t>
            </a:r>
          </a:p>
          <a:p>
            <a:pPr eaLnBrk="1" hangingPunct="1"/>
            <a:r>
              <a:rPr lang="en-US" altLang="en-US" sz="1600" dirty="0">
                <a:solidFill>
                  <a:srgbClr val="1F5FA0"/>
                </a:solidFill>
                <a:latin typeface="Century Gothic" pitchFamily="34" charset="0"/>
                <a:ea typeface="Calibri" pitchFamily="34" charset="0"/>
                <a:cs typeface="Century Gothic" pitchFamily="34" charset="0"/>
              </a:rPr>
              <a:t>Moldova’s accession terms </a:t>
            </a:r>
            <a:r>
              <a:rPr lang="en-GB" altLang="en-US" sz="1600" dirty="0">
                <a:solidFill>
                  <a:srgbClr val="1F5FA0"/>
                </a:solidFill>
                <a:latin typeface="Century Gothic" pitchFamily="34" charset="0"/>
                <a:ea typeface="Calibri" pitchFamily="34" charset="0"/>
                <a:cs typeface="Century Gothic" pitchFamily="34" charset="0"/>
              </a:rPr>
              <a:t>approved.</a:t>
            </a:r>
            <a:endParaRPr lang="uk-UA" altLang="en-US" sz="1600" b="1" dirty="0">
              <a:latin typeface="Century Gothic" pitchFamily="34" charset="0"/>
              <a:ea typeface="Calibri" pitchFamily="34" charset="0"/>
              <a:cs typeface="Century Gothic" pitchFamily="34" charset="0"/>
            </a:endParaRPr>
          </a:p>
        </p:txBody>
      </p:sp>
      <p:sp>
        <p:nvSpPr>
          <p:cNvPr id="31" name="Rectangle 30"/>
          <p:cNvSpPr/>
          <p:nvPr/>
        </p:nvSpPr>
        <p:spPr bwMode="auto">
          <a:xfrm>
            <a:off x="72072" y="3505201"/>
            <a:ext cx="1393825" cy="512762"/>
          </a:xfrm>
          <a:prstGeom prst="rect">
            <a:avLst/>
          </a:prstGeom>
          <a:solidFill>
            <a:srgbClr val="00206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latin typeface="Century Gothic"/>
                <a:ea typeface="Calibri" charset="0"/>
                <a:cs typeface="Century Gothic"/>
              </a:rPr>
              <a:t>2002</a:t>
            </a:r>
            <a:endParaRPr lang="uk-UA" sz="1600" b="1" dirty="0">
              <a:latin typeface="Century Gothic"/>
              <a:ea typeface="Calibri" charset="0"/>
              <a:cs typeface="Century Gothic"/>
            </a:endParaRPr>
          </a:p>
        </p:txBody>
      </p:sp>
      <p:sp>
        <p:nvSpPr>
          <p:cNvPr id="32" name="Rectangle 31"/>
          <p:cNvSpPr/>
          <p:nvPr/>
        </p:nvSpPr>
        <p:spPr bwMode="auto">
          <a:xfrm>
            <a:off x="1475422" y="3505201"/>
            <a:ext cx="1393825" cy="512762"/>
          </a:xfrm>
          <a:prstGeom prst="rect">
            <a:avLst/>
          </a:prstGeom>
          <a:solidFill>
            <a:schemeClr val="accent1">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latin typeface="Century Gothic"/>
                <a:ea typeface="Calibri" charset="0"/>
                <a:cs typeface="Century Gothic"/>
              </a:rPr>
              <a:t>2008</a:t>
            </a:r>
            <a:endParaRPr lang="uk-UA" sz="1600" b="1" dirty="0">
              <a:latin typeface="Century Gothic"/>
              <a:ea typeface="Calibri" charset="0"/>
              <a:cs typeface="Century Gothic"/>
            </a:endParaRPr>
          </a:p>
        </p:txBody>
      </p:sp>
      <p:sp>
        <p:nvSpPr>
          <p:cNvPr id="33" name="Rectangle 32"/>
          <p:cNvSpPr/>
          <p:nvPr/>
        </p:nvSpPr>
        <p:spPr bwMode="auto">
          <a:xfrm>
            <a:off x="2878772" y="3505201"/>
            <a:ext cx="1393825" cy="512762"/>
          </a:xfrm>
          <a:prstGeom prst="rect">
            <a:avLst/>
          </a:prstGeom>
          <a:solidFill>
            <a:srgbClr val="00206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latin typeface="Century Gothic"/>
                <a:ea typeface="Calibri" charset="0"/>
                <a:cs typeface="Century Gothic"/>
              </a:rPr>
              <a:t>2012</a:t>
            </a:r>
            <a:endParaRPr lang="uk-UA" sz="1600" b="1" dirty="0">
              <a:latin typeface="Century Gothic"/>
              <a:ea typeface="Calibri" charset="0"/>
              <a:cs typeface="Century Gothic"/>
            </a:endParaRPr>
          </a:p>
        </p:txBody>
      </p:sp>
      <p:sp>
        <p:nvSpPr>
          <p:cNvPr id="34" name="Rectangle 33"/>
          <p:cNvSpPr/>
          <p:nvPr/>
        </p:nvSpPr>
        <p:spPr bwMode="auto">
          <a:xfrm>
            <a:off x="4283710" y="3505201"/>
            <a:ext cx="1392237" cy="512762"/>
          </a:xfrm>
          <a:prstGeom prst="rect">
            <a:avLst/>
          </a:prstGeom>
          <a:solidFill>
            <a:srgbClr val="A1C4E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latin typeface="Century Gothic"/>
                <a:ea typeface="Calibri" charset="0"/>
                <a:cs typeface="Century Gothic"/>
              </a:rPr>
              <a:t>2013-2014</a:t>
            </a:r>
            <a:endParaRPr lang="uk-UA" sz="1600" b="1" dirty="0">
              <a:latin typeface="Century Gothic"/>
              <a:ea typeface="Calibri" charset="0"/>
              <a:cs typeface="Century Gothic"/>
            </a:endParaRPr>
          </a:p>
        </p:txBody>
      </p:sp>
      <p:sp>
        <p:nvSpPr>
          <p:cNvPr id="35" name="Isosceles Triangle 8"/>
          <p:cNvSpPr/>
          <p:nvPr/>
        </p:nvSpPr>
        <p:spPr bwMode="auto">
          <a:xfrm rot="5400000">
            <a:off x="8342154" y="3672682"/>
            <a:ext cx="512762" cy="177800"/>
          </a:xfrm>
          <a:prstGeom prst="triangle">
            <a:avLst/>
          </a:prstGeom>
          <a:solidFill>
            <a:schemeClr val="accent1">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sp>
        <p:nvSpPr>
          <p:cNvPr id="86" name="Rectangle 85"/>
          <p:cNvSpPr/>
          <p:nvPr/>
        </p:nvSpPr>
        <p:spPr bwMode="auto">
          <a:xfrm>
            <a:off x="5696585" y="3505201"/>
            <a:ext cx="1392237" cy="512762"/>
          </a:xfrm>
          <a:prstGeom prst="rect">
            <a:avLst/>
          </a:prstGeom>
          <a:solidFill>
            <a:srgbClr val="00206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latin typeface="Century Gothic"/>
                <a:ea typeface="Calibri" charset="0"/>
                <a:cs typeface="Century Gothic"/>
              </a:rPr>
              <a:t>2015</a:t>
            </a:r>
            <a:endParaRPr lang="uk-UA" sz="1600" b="1" dirty="0">
              <a:latin typeface="Century Gothic"/>
              <a:ea typeface="Calibri" charset="0"/>
              <a:cs typeface="Century Gothic"/>
            </a:endParaRPr>
          </a:p>
        </p:txBody>
      </p:sp>
      <p:sp>
        <p:nvSpPr>
          <p:cNvPr id="10265" name="TextBox 54"/>
          <p:cNvSpPr txBox="1">
            <a:spLocks noChangeArrowheads="1"/>
          </p:cNvSpPr>
          <p:nvPr/>
        </p:nvSpPr>
        <p:spPr bwMode="auto">
          <a:xfrm>
            <a:off x="6816725" y="4106863"/>
            <a:ext cx="2327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a:solidFill>
                  <a:srgbClr val="002060"/>
                </a:solidFill>
                <a:latin typeface="Century Gothic" pitchFamily="34" charset="0"/>
                <a:ea typeface="Calibri" pitchFamily="34" charset="0"/>
                <a:cs typeface="Century Gothic" pitchFamily="34" charset="0"/>
              </a:rPr>
              <a:t>2</a:t>
            </a:r>
            <a:r>
              <a:rPr lang="en-US" altLang="en-US" sz="1600" b="1" baseline="30000">
                <a:solidFill>
                  <a:srgbClr val="002060"/>
                </a:solidFill>
                <a:latin typeface="Century Gothic" pitchFamily="34" charset="0"/>
                <a:ea typeface="Calibri" pitchFamily="34" charset="0"/>
                <a:cs typeface="Century Gothic" pitchFamily="34" charset="0"/>
              </a:rPr>
              <a:t>nd</a:t>
            </a:r>
            <a:r>
              <a:rPr lang="en-US" altLang="en-US" sz="1600" b="1">
                <a:solidFill>
                  <a:srgbClr val="002060"/>
                </a:solidFill>
                <a:latin typeface="Century Gothic" pitchFamily="34" charset="0"/>
                <a:ea typeface="Calibri" pitchFamily="34" charset="0"/>
                <a:cs typeface="Century Gothic" pitchFamily="34" charset="0"/>
              </a:rPr>
              <a:t> June </a:t>
            </a:r>
            <a:r>
              <a:rPr lang="uk-UA" altLang="en-US" sz="1600" b="1">
                <a:solidFill>
                  <a:srgbClr val="002060"/>
                </a:solidFill>
                <a:latin typeface="Century Gothic" pitchFamily="34" charset="0"/>
                <a:ea typeface="Calibri" pitchFamily="34" charset="0"/>
                <a:cs typeface="Century Gothic" pitchFamily="34" charset="0"/>
              </a:rPr>
              <a:t>201</a:t>
            </a:r>
            <a:r>
              <a:rPr lang="en-US" altLang="en-US" sz="1600" b="1">
                <a:solidFill>
                  <a:srgbClr val="002060"/>
                </a:solidFill>
                <a:latin typeface="Century Gothic" pitchFamily="34" charset="0"/>
                <a:ea typeface="Calibri" pitchFamily="34" charset="0"/>
                <a:cs typeface="Century Gothic" pitchFamily="34" charset="0"/>
              </a:rPr>
              <a:t>6</a:t>
            </a:r>
            <a:endParaRPr lang="uk-UA" altLang="en-US" sz="1600" b="1">
              <a:solidFill>
                <a:srgbClr val="002060"/>
              </a:solidFill>
              <a:latin typeface="Century Gothic" pitchFamily="34" charset="0"/>
              <a:ea typeface="Calibri" pitchFamily="34" charset="0"/>
              <a:cs typeface="Century Gothic" pitchFamily="34" charset="0"/>
            </a:endParaRPr>
          </a:p>
          <a:p>
            <a:pPr eaLnBrk="1" hangingPunct="1"/>
            <a:r>
              <a:rPr lang="en-US" altLang="en-US" sz="1600">
                <a:solidFill>
                  <a:srgbClr val="1F5FA0"/>
                </a:solidFill>
                <a:latin typeface="Century Gothic" pitchFamily="34" charset="0"/>
                <a:ea typeface="Calibri" pitchFamily="34" charset="0"/>
                <a:cs typeface="Century Gothic" pitchFamily="34" charset="0"/>
              </a:rPr>
              <a:t>Moldova’s Parliament ratified  GPA</a:t>
            </a:r>
            <a:endParaRPr lang="uk-UA" altLang="en-US" sz="1600" b="1">
              <a:solidFill>
                <a:srgbClr val="1F5FA0"/>
              </a:solidFill>
              <a:latin typeface="Century Gothic" pitchFamily="34" charset="0"/>
              <a:ea typeface="Calibri" pitchFamily="34" charset="0"/>
              <a:cs typeface="Century Gothic" pitchFamily="34" charset="0"/>
            </a:endParaRPr>
          </a:p>
        </p:txBody>
      </p:sp>
      <p:sp>
        <p:nvSpPr>
          <p:cNvPr id="35872" name="Title 1"/>
          <p:cNvSpPr>
            <a:spLocks noGrp="1"/>
          </p:cNvSpPr>
          <p:nvPr>
            <p:ph type="title"/>
          </p:nvPr>
        </p:nvSpPr>
        <p:spPr>
          <a:xfrm>
            <a:off x="266700" y="188912"/>
            <a:ext cx="8698358" cy="627064"/>
          </a:xfrm>
        </p:spPr>
        <p:txBody>
          <a:bodyPr rtlCol="0">
            <a:normAutofit fontScale="90000"/>
          </a:bodyPr>
          <a:lstStyle/>
          <a:p>
            <a:pPr eaLnBrk="1" fontAlgn="auto" hangingPunct="1">
              <a:spcAft>
                <a:spcPts val="0"/>
              </a:spcAft>
              <a:defRPr/>
            </a:pPr>
            <a:r>
              <a:rPr lang="en-US" sz="2600" b="1" dirty="0">
                <a:solidFill>
                  <a:srgbClr val="00539B"/>
                </a:solidFill>
                <a:latin typeface="Verdana" panose="020B0604030504040204" pitchFamily="34" charset="0"/>
                <a:ea typeface="Verdana" panose="020B0604030504040204" pitchFamily="34" charset="0"/>
              </a:rPr>
              <a:t>Moldova has joined the WTO GPA on 14 July 2016 – 47 Party </a:t>
            </a:r>
            <a:endParaRPr lang="uk-UA" sz="2600" b="1" dirty="0">
              <a:solidFill>
                <a:srgbClr val="00539B"/>
              </a:solidFill>
              <a:latin typeface="Verdana" panose="020B0604030504040204" pitchFamily="34" charset="0"/>
              <a:ea typeface="Verdana" panose="020B0604030504040204" pitchFamily="34" charset="0"/>
            </a:endParaRPr>
          </a:p>
        </p:txBody>
      </p:sp>
      <p:sp>
        <p:nvSpPr>
          <p:cNvPr id="35865" name="Slide Number Placeholder 2"/>
          <p:cNvSpPr>
            <a:spLocks noGrp="1"/>
          </p:cNvSpPr>
          <p:nvPr>
            <p:ph type="sldNum" sz="quarter" idx="12"/>
          </p:nvPr>
        </p:nvSpPr>
        <p:spPr bwMode="auto">
          <a:ln>
            <a:miter lim="800000"/>
            <a:headEnd/>
            <a:tailEnd/>
          </a:ln>
        </p:spPr>
        <p:txBody>
          <a:bodyPr>
            <a:normAutofit lnSpcReduction="10000"/>
          </a:bodyPr>
          <a:lstStyle>
            <a:lvl1pPr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fld id="{08EDF995-A4A1-4807-8BAA-0E676190F94D}" type="slidenum">
              <a:rPr lang="en-US" altLang="en-US">
                <a:solidFill>
                  <a:srgbClr val="898989"/>
                </a:solidFill>
              </a:rPr>
              <a:pPr/>
              <a:t>4</a:t>
            </a:fld>
            <a:endParaRPr lang="en-US" altLang="en-US">
              <a:solidFill>
                <a:srgbClr val="898989"/>
              </a:solidFill>
            </a:endParaRPr>
          </a:p>
        </p:txBody>
      </p:sp>
      <p:sp>
        <p:nvSpPr>
          <p:cNvPr id="55" name="Rectangle 54"/>
          <p:cNvSpPr/>
          <p:nvPr/>
        </p:nvSpPr>
        <p:spPr bwMode="auto">
          <a:xfrm>
            <a:off x="7109460" y="3505201"/>
            <a:ext cx="1392237" cy="512762"/>
          </a:xfrm>
          <a:prstGeom prst="rect">
            <a:avLst/>
          </a:prstGeom>
          <a:solidFill>
            <a:srgbClr val="A1C4E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latin typeface="Century Gothic"/>
                <a:ea typeface="Calibri" charset="0"/>
                <a:cs typeface="Century Gothic"/>
              </a:rPr>
              <a:t>2016</a:t>
            </a:r>
            <a:endParaRPr lang="uk-UA" sz="1600" b="1" dirty="0">
              <a:latin typeface="Century Gothic"/>
              <a:ea typeface="Calibri" charset="0"/>
              <a:cs typeface="Century Gothic"/>
            </a:endParaRPr>
          </a:p>
        </p:txBody>
      </p:sp>
      <p:cxnSp>
        <p:nvCxnSpPr>
          <p:cNvPr id="56" name="Straight Connector 55"/>
          <p:cNvCxnSpPr/>
          <p:nvPr/>
        </p:nvCxnSpPr>
        <p:spPr>
          <a:xfrm>
            <a:off x="6550660" y="4116388"/>
            <a:ext cx="0" cy="6223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501447" y="4113213"/>
            <a:ext cx="93663" cy="114300"/>
          </a:xfrm>
          <a:prstGeom prst="ellipse">
            <a:avLst/>
          </a:prstGeom>
          <a:solidFill>
            <a:srgbClr val="7EB2E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cxnSp>
        <p:nvCxnSpPr>
          <p:cNvPr id="58" name="Straight Connector 57"/>
          <p:cNvCxnSpPr/>
          <p:nvPr/>
        </p:nvCxnSpPr>
        <p:spPr>
          <a:xfrm>
            <a:off x="7234872" y="2103438"/>
            <a:ext cx="0" cy="128587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271" name="TextBox 54"/>
          <p:cNvSpPr txBox="1">
            <a:spLocks noChangeArrowheads="1"/>
          </p:cNvSpPr>
          <p:nvPr/>
        </p:nvSpPr>
        <p:spPr bwMode="auto">
          <a:xfrm>
            <a:off x="5983922" y="1800226"/>
            <a:ext cx="1330325" cy="1570037"/>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dirty="0">
                <a:solidFill>
                  <a:srgbClr val="002060"/>
                </a:solidFill>
                <a:latin typeface="Century Gothic" pitchFamily="34" charset="0"/>
                <a:ea typeface="Calibri" pitchFamily="34" charset="0"/>
                <a:cs typeface="Century Gothic" pitchFamily="34" charset="0"/>
              </a:rPr>
              <a:t>3 July 2015</a:t>
            </a:r>
            <a:endParaRPr lang="uk-UA" altLang="en-US" sz="1600" b="1" dirty="0">
              <a:solidFill>
                <a:srgbClr val="002060"/>
              </a:solidFill>
              <a:latin typeface="Century Gothic" pitchFamily="34" charset="0"/>
              <a:ea typeface="Calibri" pitchFamily="34" charset="0"/>
              <a:cs typeface="Century Gothic" pitchFamily="34" charset="0"/>
            </a:endParaRPr>
          </a:p>
          <a:p>
            <a:pPr eaLnBrk="1" hangingPunct="1"/>
            <a:r>
              <a:rPr lang="en-US" altLang="en-US" sz="1600" dirty="0">
                <a:solidFill>
                  <a:srgbClr val="1F5FA0"/>
                </a:solidFill>
                <a:latin typeface="Century Gothic" pitchFamily="34" charset="0"/>
                <a:ea typeface="Calibri" pitchFamily="34" charset="0"/>
                <a:cs typeface="Century Gothic" pitchFamily="34" charset="0"/>
              </a:rPr>
              <a:t>Parliament of Moldova adopted the </a:t>
            </a:r>
            <a:r>
              <a:rPr lang="en-US" altLang="en-US" sz="1600" b="1" dirty="0">
                <a:solidFill>
                  <a:srgbClr val="1F5FA0"/>
                </a:solidFill>
                <a:latin typeface="Century Gothic" pitchFamily="34" charset="0"/>
                <a:ea typeface="Calibri" pitchFamily="34" charset="0"/>
                <a:cs typeface="Century Gothic" pitchFamily="34" charset="0"/>
              </a:rPr>
              <a:t>new law on PP</a:t>
            </a:r>
            <a:endParaRPr lang="uk-UA" altLang="en-US" sz="1600" b="1" dirty="0">
              <a:latin typeface="Century Gothic" pitchFamily="34" charset="0"/>
              <a:ea typeface="Calibri" pitchFamily="34" charset="0"/>
              <a:cs typeface="Century Gothic" pitchFamily="34" charset="0"/>
            </a:endParaRPr>
          </a:p>
        </p:txBody>
      </p:sp>
      <p:sp>
        <p:nvSpPr>
          <p:cNvPr id="60" name="Oval 59"/>
          <p:cNvSpPr/>
          <p:nvPr/>
        </p:nvSpPr>
        <p:spPr>
          <a:xfrm>
            <a:off x="7188835" y="3281363"/>
            <a:ext cx="92075" cy="114300"/>
          </a:xfrm>
          <a:prstGeom prst="ellipse">
            <a:avLst/>
          </a:prstGeom>
          <a:solidFill>
            <a:srgbClr val="7EB2E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uk-UA" sz="1600">
              <a:latin typeface="Century Gothic"/>
              <a:ea typeface="Calibri" charset="0"/>
              <a:cs typeface="Century Gothic"/>
            </a:endParaRPr>
          </a:p>
        </p:txBody>
      </p:sp>
      <p:sp>
        <p:nvSpPr>
          <p:cNvPr id="10274" name="TextBox 54"/>
          <p:cNvSpPr txBox="1">
            <a:spLocks noChangeArrowheads="1"/>
          </p:cNvSpPr>
          <p:nvPr/>
        </p:nvSpPr>
        <p:spPr bwMode="auto">
          <a:xfrm>
            <a:off x="7521575" y="2092325"/>
            <a:ext cx="1524000" cy="1077913"/>
          </a:xfrm>
          <a:prstGeom prst="rect">
            <a:avLst/>
          </a:prstGeom>
          <a:solidFill>
            <a:srgbClr val="00E202">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dirty="0">
                <a:solidFill>
                  <a:srgbClr val="002060"/>
                </a:solidFill>
                <a:latin typeface="Century Gothic" pitchFamily="34" charset="0"/>
                <a:ea typeface="Calibri" pitchFamily="34" charset="0"/>
                <a:cs typeface="Century Gothic" pitchFamily="34" charset="0"/>
              </a:rPr>
              <a:t>14</a:t>
            </a:r>
            <a:r>
              <a:rPr lang="en-US" altLang="en-US" sz="1600" b="1" baseline="30000" dirty="0">
                <a:solidFill>
                  <a:srgbClr val="002060"/>
                </a:solidFill>
                <a:latin typeface="Century Gothic" pitchFamily="34" charset="0"/>
                <a:ea typeface="Calibri" pitchFamily="34" charset="0"/>
                <a:cs typeface="Century Gothic" pitchFamily="34" charset="0"/>
              </a:rPr>
              <a:t>th</a:t>
            </a:r>
            <a:r>
              <a:rPr lang="en-US" altLang="en-US" sz="1600" b="1" dirty="0">
                <a:solidFill>
                  <a:srgbClr val="002060"/>
                </a:solidFill>
                <a:latin typeface="Century Gothic" pitchFamily="34" charset="0"/>
                <a:ea typeface="Calibri" pitchFamily="34" charset="0"/>
                <a:cs typeface="Century Gothic" pitchFamily="34" charset="0"/>
              </a:rPr>
              <a:t> July </a:t>
            </a:r>
            <a:r>
              <a:rPr lang="uk-UA" altLang="en-US" sz="1600" b="1" dirty="0">
                <a:solidFill>
                  <a:srgbClr val="002060"/>
                </a:solidFill>
                <a:latin typeface="Century Gothic" pitchFamily="34" charset="0"/>
                <a:ea typeface="Calibri" pitchFamily="34" charset="0"/>
                <a:cs typeface="Century Gothic" pitchFamily="34" charset="0"/>
              </a:rPr>
              <a:t>201</a:t>
            </a:r>
            <a:r>
              <a:rPr lang="en-US" altLang="en-US" sz="1600" b="1" dirty="0">
                <a:solidFill>
                  <a:srgbClr val="002060"/>
                </a:solidFill>
                <a:latin typeface="Century Gothic" pitchFamily="34" charset="0"/>
                <a:ea typeface="Calibri" pitchFamily="34" charset="0"/>
                <a:cs typeface="Century Gothic" pitchFamily="34" charset="0"/>
              </a:rPr>
              <a:t>6</a:t>
            </a:r>
            <a:endParaRPr lang="uk-UA" altLang="en-US" sz="1600" b="1" dirty="0">
              <a:solidFill>
                <a:srgbClr val="002060"/>
              </a:solidFill>
              <a:latin typeface="Century Gothic" pitchFamily="34" charset="0"/>
              <a:ea typeface="Calibri" pitchFamily="34" charset="0"/>
              <a:cs typeface="Century Gothic" pitchFamily="34" charset="0"/>
            </a:endParaRPr>
          </a:p>
          <a:p>
            <a:pPr eaLnBrk="1" hangingPunct="1"/>
            <a:r>
              <a:rPr lang="en-US" altLang="en-US" sz="1600" dirty="0">
                <a:solidFill>
                  <a:srgbClr val="1F5FA0"/>
                </a:solidFill>
                <a:latin typeface="Century Gothic" pitchFamily="34" charset="0"/>
                <a:ea typeface="Calibri" pitchFamily="34" charset="0"/>
                <a:cs typeface="Century Gothic" pitchFamily="34" charset="0"/>
              </a:rPr>
              <a:t>Moldova has become a </a:t>
            </a:r>
            <a:r>
              <a:rPr lang="en-US" altLang="en-US" sz="1600" b="1" dirty="0">
                <a:solidFill>
                  <a:srgbClr val="1F5FA0"/>
                </a:solidFill>
                <a:latin typeface="Century Gothic" pitchFamily="34" charset="0"/>
                <a:ea typeface="Calibri" pitchFamily="34" charset="0"/>
                <a:cs typeface="Century Gothic" pitchFamily="34" charset="0"/>
              </a:rPr>
              <a:t>GPA member</a:t>
            </a:r>
            <a:endParaRPr lang="uk-UA" altLang="en-US" sz="1600" b="1" dirty="0">
              <a:latin typeface="Century Gothic" pitchFamily="34" charset="0"/>
              <a:ea typeface="Calibri" pitchFamily="34" charset="0"/>
              <a:cs typeface="Century Gothic" pitchFamily="34" charset="0"/>
            </a:endParaRPr>
          </a:p>
        </p:txBody>
      </p:sp>
      <p:sp>
        <p:nvSpPr>
          <p:cNvPr id="10275" name="TextBox 31"/>
          <p:cNvSpPr txBox="1">
            <a:spLocks noChangeArrowheads="1"/>
          </p:cNvSpPr>
          <p:nvPr/>
        </p:nvSpPr>
        <p:spPr bwMode="auto">
          <a:xfrm>
            <a:off x="2107247" y="2078038"/>
            <a:ext cx="25796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a:solidFill>
                  <a:srgbClr val="002060"/>
                </a:solidFill>
                <a:latin typeface="Century Gothic" pitchFamily="34" charset="0"/>
                <a:ea typeface="Calibri" pitchFamily="34" charset="0"/>
                <a:cs typeface="Century Gothic" pitchFamily="34" charset="0"/>
              </a:rPr>
              <a:t>September 2012</a:t>
            </a:r>
            <a:endParaRPr lang="uk-UA" altLang="en-US" sz="1600" b="1">
              <a:solidFill>
                <a:srgbClr val="002060"/>
              </a:solidFill>
              <a:latin typeface="Century Gothic" pitchFamily="34" charset="0"/>
              <a:ea typeface="Calibri" pitchFamily="34" charset="0"/>
              <a:cs typeface="Century Gothic" pitchFamily="34" charset="0"/>
            </a:endParaRPr>
          </a:p>
          <a:p>
            <a:pPr eaLnBrk="1" hangingPunct="1"/>
            <a:r>
              <a:rPr lang="en-US" altLang="en-US" sz="1600">
                <a:solidFill>
                  <a:srgbClr val="1F5FA0"/>
                </a:solidFill>
                <a:latin typeface="Century Gothic" pitchFamily="34" charset="0"/>
                <a:ea typeface="Calibri" pitchFamily="34" charset="0"/>
                <a:cs typeface="Century Gothic" pitchFamily="34" charset="0"/>
              </a:rPr>
              <a:t>Moldova’s </a:t>
            </a:r>
            <a:r>
              <a:rPr lang="en-US" altLang="en-US" sz="1600" b="1">
                <a:solidFill>
                  <a:srgbClr val="1F5FA0"/>
                </a:solidFill>
                <a:latin typeface="Century Gothic" pitchFamily="34" charset="0"/>
                <a:ea typeface="Calibri" pitchFamily="34" charset="0"/>
                <a:cs typeface="Century Gothic" pitchFamily="34" charset="0"/>
              </a:rPr>
              <a:t>first revised offer </a:t>
            </a:r>
            <a:r>
              <a:rPr lang="en-US" altLang="en-US" sz="1600">
                <a:solidFill>
                  <a:srgbClr val="1F5FA0"/>
                </a:solidFill>
                <a:latin typeface="Century Gothic" pitchFamily="34" charset="0"/>
                <a:ea typeface="Calibri" pitchFamily="34" charset="0"/>
                <a:cs typeface="Century Gothic" pitchFamily="34" charset="0"/>
              </a:rPr>
              <a:t>circulated together with updated checklist of issue</a:t>
            </a:r>
            <a:endParaRPr lang="uk-UA" altLang="en-US" sz="1600" b="1">
              <a:latin typeface="Century Gothic" pitchFamily="34" charset="0"/>
              <a:ea typeface="Calibri" pitchFamily="34" charset="0"/>
              <a:cs typeface="Century Gothic" pitchFamily="34" charset="0"/>
            </a:endParaRPr>
          </a:p>
        </p:txBody>
      </p:sp>
      <p:sp>
        <p:nvSpPr>
          <p:cNvPr id="10276" name="TextBox 31"/>
          <p:cNvSpPr txBox="1">
            <a:spLocks noChangeArrowheads="1"/>
          </p:cNvSpPr>
          <p:nvPr/>
        </p:nvSpPr>
        <p:spPr bwMode="auto">
          <a:xfrm>
            <a:off x="4529772" y="754063"/>
            <a:ext cx="15176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b="1">
                <a:solidFill>
                  <a:srgbClr val="002060"/>
                </a:solidFill>
                <a:latin typeface="Century Gothic" pitchFamily="34" charset="0"/>
                <a:ea typeface="Calibri" pitchFamily="34" charset="0"/>
                <a:cs typeface="Century Gothic" pitchFamily="34" charset="0"/>
              </a:rPr>
              <a:t>Feb. 2013</a:t>
            </a:r>
          </a:p>
          <a:p>
            <a:pPr eaLnBrk="1" hangingPunct="1"/>
            <a:r>
              <a:rPr lang="en-US" altLang="en-US" sz="1600" b="1">
                <a:solidFill>
                  <a:srgbClr val="002060"/>
                </a:solidFill>
                <a:latin typeface="Century Gothic" pitchFamily="34" charset="0"/>
                <a:ea typeface="Calibri" pitchFamily="34" charset="0"/>
                <a:cs typeface="Century Gothic" pitchFamily="34" charset="0"/>
              </a:rPr>
              <a:t>May 2013</a:t>
            </a:r>
            <a:endParaRPr lang="uk-UA" altLang="en-US" sz="1600" b="1">
              <a:solidFill>
                <a:srgbClr val="002060"/>
              </a:solidFill>
              <a:latin typeface="Century Gothic" pitchFamily="34" charset="0"/>
              <a:ea typeface="Calibri" pitchFamily="34" charset="0"/>
              <a:cs typeface="Century Gothic" pitchFamily="34" charset="0"/>
            </a:endParaRPr>
          </a:p>
          <a:p>
            <a:pPr eaLnBrk="1" hangingPunct="1"/>
            <a:r>
              <a:rPr lang="en-US" altLang="en-US" sz="1600">
                <a:solidFill>
                  <a:srgbClr val="1F5FA0"/>
                </a:solidFill>
                <a:latin typeface="Century Gothic" pitchFamily="34" charset="0"/>
                <a:ea typeface="Calibri" pitchFamily="34" charset="0"/>
                <a:cs typeface="Century Gothic" pitchFamily="34" charset="0"/>
              </a:rPr>
              <a:t>Substantive negotiations on Moldova’s </a:t>
            </a:r>
            <a:r>
              <a:rPr lang="en-US" altLang="en-US" sz="1600" b="1">
                <a:solidFill>
                  <a:srgbClr val="1F5FA0"/>
                </a:solidFill>
                <a:latin typeface="Century Gothic" pitchFamily="34" charset="0"/>
                <a:ea typeface="Calibri" pitchFamily="34" charset="0"/>
                <a:cs typeface="Century Gothic" pitchFamily="34" charset="0"/>
              </a:rPr>
              <a:t>revised offer</a:t>
            </a:r>
            <a:endParaRPr lang="uk-UA" altLang="en-US" sz="1600" b="1">
              <a:latin typeface="Century Gothic" pitchFamily="34" charset="0"/>
              <a:ea typeface="Calibri" pitchFamily="34" charset="0"/>
              <a:cs typeface="Century Gothic" pitchFamily="34" charset="0"/>
            </a:endParaRPr>
          </a:p>
        </p:txBody>
      </p:sp>
      <p:sp>
        <p:nvSpPr>
          <p:cNvPr id="10277" name="TextBox 37"/>
          <p:cNvSpPr txBox="1">
            <a:spLocks noChangeArrowheads="1"/>
          </p:cNvSpPr>
          <p:nvPr/>
        </p:nvSpPr>
        <p:spPr bwMode="auto">
          <a:xfrm>
            <a:off x="3369945" y="5260975"/>
            <a:ext cx="210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altLang="en-US" sz="1600" b="1" dirty="0">
                <a:solidFill>
                  <a:srgbClr val="002060"/>
                </a:solidFill>
                <a:latin typeface="Century Gothic" pitchFamily="34" charset="0"/>
                <a:ea typeface="Calibri" pitchFamily="34" charset="0"/>
                <a:cs typeface="Century Gothic" pitchFamily="34" charset="0"/>
              </a:rPr>
              <a:t>June 2014</a:t>
            </a:r>
            <a:endParaRPr lang="uk-UA" altLang="en-US" sz="1600" b="1" dirty="0">
              <a:solidFill>
                <a:srgbClr val="002060"/>
              </a:solidFill>
              <a:latin typeface="Century Gothic" pitchFamily="34" charset="0"/>
              <a:ea typeface="Calibri" pitchFamily="34" charset="0"/>
              <a:cs typeface="Century Gothic" pitchFamily="34" charset="0"/>
            </a:endParaRPr>
          </a:p>
          <a:p>
            <a:pPr algn="r" eaLnBrk="1" hangingPunct="1"/>
            <a:r>
              <a:rPr lang="en-US" altLang="en-US" sz="1600" dirty="0">
                <a:solidFill>
                  <a:srgbClr val="1F5FA0"/>
                </a:solidFill>
                <a:latin typeface="Century Gothic" pitchFamily="34" charset="0"/>
                <a:ea typeface="Calibri" pitchFamily="34" charset="0"/>
                <a:cs typeface="Century Gothic" pitchFamily="34" charset="0"/>
              </a:rPr>
              <a:t>Moldova’s </a:t>
            </a:r>
            <a:r>
              <a:rPr lang="en-US" altLang="en-US" sz="1600" b="1" dirty="0">
                <a:solidFill>
                  <a:srgbClr val="1F5FA0"/>
                </a:solidFill>
                <a:latin typeface="Century Gothic" pitchFamily="34" charset="0"/>
                <a:ea typeface="Calibri" pitchFamily="34" charset="0"/>
                <a:cs typeface="Century Gothic" pitchFamily="34" charset="0"/>
              </a:rPr>
              <a:t>fourth revised</a:t>
            </a:r>
            <a:r>
              <a:rPr lang="en-US" altLang="en-US" sz="1600" dirty="0">
                <a:solidFill>
                  <a:srgbClr val="1F5FA0"/>
                </a:solidFill>
                <a:latin typeface="Century Gothic" pitchFamily="34" charset="0"/>
                <a:ea typeface="Calibri" pitchFamily="34" charset="0"/>
                <a:cs typeface="Century Gothic" pitchFamily="34" charset="0"/>
              </a:rPr>
              <a:t> offer</a:t>
            </a:r>
            <a:endParaRPr lang="uk-UA" altLang="en-US" sz="1600" b="1" dirty="0">
              <a:latin typeface="Century Gothic" pitchFamily="34" charset="0"/>
              <a:ea typeface="Calibri" pitchFamily="34" charset="0"/>
              <a:cs typeface="Century Gothic" pitchFamily="34" charset="0"/>
            </a:endParaRPr>
          </a:p>
        </p:txBody>
      </p:sp>
    </p:spTree>
    <p:extLst>
      <p:ext uri="{BB962C8B-B14F-4D97-AF65-F5344CB8AC3E}">
        <p14:creationId xmlns:p14="http://schemas.microsoft.com/office/powerpoint/2010/main" val="23271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0" y="301784"/>
            <a:ext cx="8536172" cy="504056"/>
          </a:xfrm>
        </p:spPr>
        <p:txBody>
          <a:bodyPr/>
          <a:lstStyle/>
          <a:p>
            <a:r>
              <a:rPr lang="en-US" sz="2600" b="1" dirty="0">
                <a:solidFill>
                  <a:srgbClr val="00539B"/>
                </a:solidFill>
                <a:latin typeface="Verdana" panose="020B0604030504040204" pitchFamily="34" charset="0"/>
                <a:ea typeface="Verdana" panose="020B0604030504040204" pitchFamily="34" charset="0"/>
              </a:rPr>
              <a:t>Republic of Moldova’s commitments, </a:t>
            </a:r>
            <a:r>
              <a:rPr lang="en-US" sz="1800" b="1" dirty="0"/>
              <a:t>thresholds, SDR </a:t>
            </a:r>
            <a:endParaRPr lang="ru-RU" sz="1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898528"/>
              </p:ext>
            </p:extLst>
          </p:nvPr>
        </p:nvGraphicFramePr>
        <p:xfrm>
          <a:off x="601214" y="1261081"/>
          <a:ext cx="8229598" cy="2185215"/>
        </p:xfrm>
        <a:graphic>
          <a:graphicData uri="http://schemas.openxmlformats.org/drawingml/2006/table">
            <a:tbl>
              <a:tblPr firstRow="1" firstCol="1" bandRow="1"/>
              <a:tblGrid>
                <a:gridCol w="896860">
                  <a:extLst>
                    <a:ext uri="{9D8B030D-6E8A-4147-A177-3AD203B41FA5}">
                      <a16:colId xmlns:a16="http://schemas.microsoft.com/office/drawing/2014/main" val="20000"/>
                    </a:ext>
                  </a:extLst>
                </a:gridCol>
                <a:gridCol w="759323">
                  <a:extLst>
                    <a:ext uri="{9D8B030D-6E8A-4147-A177-3AD203B41FA5}">
                      <a16:colId xmlns:a16="http://schemas.microsoft.com/office/drawing/2014/main" val="20001"/>
                    </a:ext>
                  </a:extLst>
                </a:gridCol>
                <a:gridCol w="760079">
                  <a:extLst>
                    <a:ext uri="{9D8B030D-6E8A-4147-A177-3AD203B41FA5}">
                      <a16:colId xmlns:a16="http://schemas.microsoft.com/office/drawing/2014/main" val="20002"/>
                    </a:ext>
                  </a:extLst>
                </a:gridCol>
                <a:gridCol w="953026">
                  <a:extLst>
                    <a:ext uri="{9D8B030D-6E8A-4147-A177-3AD203B41FA5}">
                      <a16:colId xmlns:a16="http://schemas.microsoft.com/office/drawing/2014/main" val="20003"/>
                    </a:ext>
                  </a:extLst>
                </a:gridCol>
                <a:gridCol w="735167">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1009374">
                  <a:extLst>
                    <a:ext uri="{9D8B030D-6E8A-4147-A177-3AD203B41FA5}">
                      <a16:colId xmlns:a16="http://schemas.microsoft.com/office/drawing/2014/main" val="20006"/>
                    </a:ext>
                  </a:extLst>
                </a:gridCol>
                <a:gridCol w="699989">
                  <a:extLst>
                    <a:ext uri="{9D8B030D-6E8A-4147-A177-3AD203B41FA5}">
                      <a16:colId xmlns:a16="http://schemas.microsoft.com/office/drawing/2014/main" val="20007"/>
                    </a:ext>
                  </a:extLst>
                </a:gridCol>
                <a:gridCol w="738908">
                  <a:extLst>
                    <a:ext uri="{9D8B030D-6E8A-4147-A177-3AD203B41FA5}">
                      <a16:colId xmlns:a16="http://schemas.microsoft.com/office/drawing/2014/main" val="20008"/>
                    </a:ext>
                  </a:extLst>
                </a:gridCol>
                <a:gridCol w="1028800">
                  <a:extLst>
                    <a:ext uri="{9D8B030D-6E8A-4147-A177-3AD203B41FA5}">
                      <a16:colId xmlns:a16="http://schemas.microsoft.com/office/drawing/2014/main" val="20009"/>
                    </a:ext>
                  </a:extLst>
                </a:gridCol>
              </a:tblGrid>
              <a:tr h="759719">
                <a:tc>
                  <a:txBody>
                    <a:bodyPr/>
                    <a:lstStyle/>
                    <a:p>
                      <a:pPr algn="ctr">
                        <a:lnSpc>
                          <a:spcPct val="115000"/>
                        </a:lnSpc>
                        <a:spcAft>
                          <a:spcPts val="0"/>
                        </a:spcAft>
                      </a:pPr>
                      <a:r>
                        <a:rPr lang="ru-RU" sz="1300" b="1" kern="1200" dirty="0">
                          <a:solidFill>
                            <a:srgbClr val="FFFFFF"/>
                          </a:solidFill>
                          <a:effectLst/>
                          <a:latin typeface="Calibri"/>
                          <a:ea typeface="Times New Roman"/>
                          <a:cs typeface="Arial"/>
                        </a:rPr>
                        <a:t>COUNTRY</a:t>
                      </a:r>
                      <a:endParaRPr lang="ru-RU" sz="100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gridSpan="3">
                  <a:txBody>
                    <a:bodyPr/>
                    <a:lstStyle/>
                    <a:p>
                      <a:pPr algn="ctr">
                        <a:lnSpc>
                          <a:spcPct val="115000"/>
                        </a:lnSpc>
                        <a:spcAft>
                          <a:spcPts val="1000"/>
                        </a:spcAft>
                      </a:pPr>
                      <a:r>
                        <a:rPr lang="ru-RU" sz="1300" b="1" kern="1200" dirty="0">
                          <a:solidFill>
                            <a:srgbClr val="FFFFFF"/>
                          </a:solidFill>
                          <a:effectLst/>
                          <a:latin typeface="Calibri"/>
                          <a:ea typeface="Times New Roman"/>
                          <a:cs typeface="Arial"/>
                        </a:rPr>
                        <a:t>ANNEX 1</a:t>
                      </a:r>
                      <a:endParaRPr lang="ru-RU" sz="100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ru-RU" sz="1300" b="1" kern="1200" dirty="0">
                          <a:solidFill>
                            <a:srgbClr val="FFFFFF"/>
                          </a:solidFill>
                          <a:effectLst/>
                          <a:latin typeface="Calibri"/>
                          <a:ea typeface="Times New Roman"/>
                          <a:cs typeface="Arial"/>
                        </a:rPr>
                        <a:t>ANNEX 2</a:t>
                      </a:r>
                      <a:endParaRPr lang="ru-RU" sz="100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1000"/>
                        </a:spcAft>
                      </a:pPr>
                      <a:r>
                        <a:rPr lang="ru-RU" sz="1300" b="1" kern="1200" dirty="0">
                          <a:solidFill>
                            <a:srgbClr val="FFFFFF"/>
                          </a:solidFill>
                          <a:effectLst/>
                          <a:latin typeface="Calibri"/>
                          <a:ea typeface="Times New Roman"/>
                          <a:cs typeface="Arial"/>
                        </a:rPr>
                        <a:t>ANNEX 3</a:t>
                      </a:r>
                      <a:endParaRPr lang="ru-RU" sz="100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883842">
                <a:tc>
                  <a:txBody>
                    <a:bodyPr/>
                    <a:lstStyle/>
                    <a:p>
                      <a:pPr>
                        <a:lnSpc>
                          <a:spcPct val="115000"/>
                        </a:lnSpc>
                      </a:pPr>
                      <a:endParaRPr lang="ru-RU" sz="1000" dirty="0">
                        <a:effectLst/>
                        <a:latin typeface="Calibri"/>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Goods</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Services</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Construction services</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Goods</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Services </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Construction services</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Goods</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Services</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0"/>
                        </a:spcAft>
                      </a:pPr>
                      <a:r>
                        <a:rPr lang="en-US" sz="1200" kern="1200" noProof="0" dirty="0">
                          <a:solidFill>
                            <a:srgbClr val="000000"/>
                          </a:solidFill>
                          <a:effectLst/>
                          <a:latin typeface="Calibri"/>
                          <a:ea typeface="Times New Roman"/>
                          <a:cs typeface="Arial"/>
                        </a:rPr>
                        <a:t>Construction services</a:t>
                      </a:r>
                      <a:endParaRPr lang="en-US" sz="1200" noProof="0" dirty="0">
                        <a:effectLst/>
                        <a:latin typeface="Calibri"/>
                        <a:ea typeface="SimSun"/>
                        <a:cs typeface="Times New Roman"/>
                      </a:endParaRPr>
                    </a:p>
                  </a:txBody>
                  <a:tcPr marL="8868" marR="8868" marT="8868" marB="886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541654">
                <a:tc>
                  <a:txBody>
                    <a:bodyPr/>
                    <a:lstStyle/>
                    <a:p>
                      <a:pPr algn="ctr">
                        <a:lnSpc>
                          <a:spcPct val="115000"/>
                        </a:lnSpc>
                        <a:spcAft>
                          <a:spcPts val="0"/>
                        </a:spcAft>
                      </a:pPr>
                      <a:r>
                        <a:rPr lang="en-GB" sz="1000" b="1" kern="1200" dirty="0">
                          <a:solidFill>
                            <a:srgbClr val="FFFFFF"/>
                          </a:solidFill>
                          <a:effectLst/>
                          <a:latin typeface="Calibri"/>
                          <a:ea typeface="Times New Roman"/>
                          <a:cs typeface="Arial"/>
                        </a:rPr>
                        <a:t>Moldova</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ru-RU" sz="1000" kern="1200" dirty="0">
                          <a:solidFill>
                            <a:srgbClr val="000000"/>
                          </a:solidFill>
                          <a:effectLst/>
                          <a:latin typeface="Calibri"/>
                          <a:ea typeface="Times New Roman"/>
                          <a:cs typeface="Arial"/>
                        </a:rPr>
                        <a:t>130,000</a:t>
                      </a:r>
                      <a:r>
                        <a:rPr lang="en-US" sz="1000" kern="1200" dirty="0">
                          <a:solidFill>
                            <a:srgbClr val="000000"/>
                          </a:solidFill>
                          <a:effectLst/>
                          <a:latin typeface="Calibri"/>
                          <a:ea typeface="Times New Roman"/>
                          <a:cs typeface="Arial"/>
                        </a:rPr>
                        <a:t>* </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ru-RU" sz="1000" kern="1200" dirty="0">
                          <a:solidFill>
                            <a:srgbClr val="000000"/>
                          </a:solidFill>
                          <a:effectLst/>
                          <a:latin typeface="Calibri"/>
                          <a:ea typeface="Times New Roman"/>
                          <a:cs typeface="Arial"/>
                        </a:rPr>
                        <a:t>130,000</a:t>
                      </a:r>
                      <a:r>
                        <a:rPr lang="en-US" sz="1000" kern="1200" dirty="0">
                          <a:solidFill>
                            <a:srgbClr val="000000"/>
                          </a:solidFill>
                          <a:effectLst/>
                          <a:latin typeface="Calibri"/>
                          <a:ea typeface="Times New Roman"/>
                          <a:cs typeface="Arial"/>
                        </a:rPr>
                        <a:t>*</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ru-RU" sz="1000" kern="1200" dirty="0">
                          <a:solidFill>
                            <a:srgbClr val="000000"/>
                          </a:solidFill>
                          <a:effectLst/>
                          <a:latin typeface="Calibri"/>
                          <a:ea typeface="Times New Roman"/>
                          <a:cs typeface="Arial"/>
                        </a:rPr>
                        <a:t>5,000,000 </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GB" sz="1000" kern="1200" dirty="0">
                          <a:solidFill>
                            <a:srgbClr val="000000"/>
                          </a:solidFill>
                          <a:effectLst/>
                          <a:latin typeface="Calibri"/>
                          <a:ea typeface="Times New Roman"/>
                          <a:cs typeface="Arial"/>
                        </a:rPr>
                        <a:t>200</a:t>
                      </a:r>
                      <a:r>
                        <a:rPr lang="ru-RU" sz="1000" kern="1200" dirty="0">
                          <a:solidFill>
                            <a:srgbClr val="000000"/>
                          </a:solidFill>
                          <a:effectLst/>
                          <a:latin typeface="Calibri"/>
                          <a:ea typeface="Times New Roman"/>
                          <a:cs typeface="Arial"/>
                        </a:rPr>
                        <a:t>,000</a:t>
                      </a:r>
                      <a:r>
                        <a:rPr lang="en-US" sz="1000" kern="1200" dirty="0">
                          <a:solidFill>
                            <a:srgbClr val="000000"/>
                          </a:solidFill>
                          <a:effectLst/>
                          <a:latin typeface="Calibri"/>
                          <a:ea typeface="Times New Roman"/>
                          <a:cs typeface="Arial"/>
                        </a:rPr>
                        <a:t>* </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GB" sz="1000" kern="1200" dirty="0">
                          <a:solidFill>
                            <a:srgbClr val="000000"/>
                          </a:solidFill>
                          <a:effectLst/>
                          <a:latin typeface="Calibri"/>
                          <a:ea typeface="Times New Roman"/>
                          <a:cs typeface="Arial"/>
                        </a:rPr>
                        <a:t>200</a:t>
                      </a:r>
                      <a:r>
                        <a:rPr lang="ru-RU" sz="1000" kern="1200" dirty="0">
                          <a:solidFill>
                            <a:srgbClr val="000000"/>
                          </a:solidFill>
                          <a:effectLst/>
                          <a:latin typeface="Calibri"/>
                          <a:ea typeface="Times New Roman"/>
                          <a:cs typeface="Arial"/>
                        </a:rPr>
                        <a:t>,000</a:t>
                      </a:r>
                      <a:r>
                        <a:rPr lang="en-US" sz="1000" kern="1200" dirty="0">
                          <a:solidFill>
                            <a:srgbClr val="000000"/>
                          </a:solidFill>
                          <a:effectLst/>
                          <a:latin typeface="Calibri"/>
                          <a:ea typeface="Times New Roman"/>
                          <a:cs typeface="Arial"/>
                        </a:rPr>
                        <a:t>* </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ru-RU" sz="1000" kern="1200" dirty="0">
                          <a:solidFill>
                            <a:srgbClr val="000000"/>
                          </a:solidFill>
                          <a:effectLst/>
                          <a:latin typeface="Calibri"/>
                          <a:ea typeface="Times New Roman"/>
                          <a:cs typeface="Arial"/>
                        </a:rPr>
                        <a:t>5,000,000 </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GB" sz="1000" kern="1200" dirty="0">
                          <a:solidFill>
                            <a:srgbClr val="000000"/>
                          </a:solidFill>
                          <a:effectLst/>
                          <a:latin typeface="Calibri"/>
                          <a:ea typeface="Times New Roman"/>
                          <a:cs typeface="Arial"/>
                        </a:rPr>
                        <a:t>400</a:t>
                      </a:r>
                      <a:r>
                        <a:rPr lang="ru-RU" sz="1000" kern="1200" dirty="0">
                          <a:solidFill>
                            <a:srgbClr val="000000"/>
                          </a:solidFill>
                          <a:effectLst/>
                          <a:latin typeface="Calibri"/>
                          <a:ea typeface="Times New Roman"/>
                          <a:cs typeface="Arial"/>
                        </a:rPr>
                        <a:t>,000</a:t>
                      </a:r>
                      <a:r>
                        <a:rPr lang="en-US" sz="1000" kern="1200" dirty="0">
                          <a:solidFill>
                            <a:srgbClr val="000000"/>
                          </a:solidFill>
                          <a:effectLst/>
                          <a:latin typeface="Calibri"/>
                          <a:ea typeface="Times New Roman"/>
                          <a:cs typeface="Arial"/>
                        </a:rPr>
                        <a:t>* </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en-GB" sz="1000" kern="1200" dirty="0">
                          <a:solidFill>
                            <a:srgbClr val="000000"/>
                          </a:solidFill>
                          <a:effectLst/>
                          <a:latin typeface="Calibri"/>
                          <a:ea typeface="Times New Roman"/>
                          <a:cs typeface="Arial"/>
                        </a:rPr>
                        <a:t>400</a:t>
                      </a:r>
                      <a:r>
                        <a:rPr lang="ru-RU" sz="1000" kern="1200" dirty="0">
                          <a:solidFill>
                            <a:srgbClr val="000000"/>
                          </a:solidFill>
                          <a:effectLst/>
                          <a:latin typeface="Calibri"/>
                          <a:ea typeface="Times New Roman"/>
                          <a:cs typeface="Arial"/>
                        </a:rPr>
                        <a:t>,000</a:t>
                      </a:r>
                      <a:r>
                        <a:rPr lang="en-US" sz="1000" kern="1200" dirty="0">
                          <a:solidFill>
                            <a:srgbClr val="000000"/>
                          </a:solidFill>
                          <a:effectLst/>
                          <a:latin typeface="Calibri"/>
                          <a:ea typeface="Times New Roman"/>
                          <a:cs typeface="Arial"/>
                        </a:rPr>
                        <a:t>* </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ru-RU" sz="1000" kern="1200" dirty="0">
                          <a:solidFill>
                            <a:srgbClr val="000000"/>
                          </a:solidFill>
                          <a:effectLst/>
                          <a:latin typeface="Calibri"/>
                          <a:ea typeface="Times New Roman"/>
                          <a:cs typeface="Arial"/>
                        </a:rPr>
                        <a:t>5,000,000 </a:t>
                      </a:r>
                      <a:endParaRPr lang="ru-RU" sz="1000" dirty="0">
                        <a:effectLst/>
                        <a:latin typeface="Calibri"/>
                        <a:ea typeface="SimSun"/>
                        <a:cs typeface="Times New Roman"/>
                      </a:endParaRPr>
                    </a:p>
                  </a:txBody>
                  <a:tcPr marL="8868" marR="8868" marT="8868" marB="88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611560" y="3645024"/>
            <a:ext cx="8280920" cy="2185214"/>
          </a:xfrm>
          <a:prstGeom prst="rect">
            <a:avLst/>
          </a:prstGeom>
        </p:spPr>
        <p:txBody>
          <a:bodyPr wrap="square">
            <a:spAutoFit/>
          </a:bodyPr>
          <a:lstStyle/>
          <a:p>
            <a:r>
              <a:rPr lang="en-US" dirty="0"/>
              <a:t>Annex 1: Central government entities</a:t>
            </a:r>
            <a:br>
              <a:rPr lang="en-US" dirty="0"/>
            </a:br>
            <a:r>
              <a:rPr lang="en-US" dirty="0"/>
              <a:t>Annex 2: Sub-central government entities</a:t>
            </a:r>
            <a:br>
              <a:rPr lang="en-US" dirty="0"/>
            </a:br>
            <a:r>
              <a:rPr lang="en-US" dirty="0"/>
              <a:t>Annex 3: All other entities which procure in accordance with the Agreement, including all legal entities governed by public law and not having an industrial or commercial character and qualified by the Law on PP as contracting authorities, including utilities.</a:t>
            </a:r>
          </a:p>
          <a:p>
            <a:r>
              <a:rPr lang="en-US" dirty="0">
                <a:solidFill>
                  <a:srgbClr val="FF0000"/>
                </a:solidFill>
              </a:rPr>
              <a:t>* </a:t>
            </a:r>
            <a:r>
              <a:rPr lang="en-US" sz="1400" dirty="0">
                <a:solidFill>
                  <a:srgbClr val="FF0000"/>
                </a:solidFill>
              </a:rPr>
              <a:t>Two year transition period with higher thresholds applies for Goods &amp; Services purchased by entities included in Annex 1- Annex 3, as follows: </a:t>
            </a:r>
            <a:r>
              <a:rPr lang="en-US" sz="1400" b="1" dirty="0">
                <a:solidFill>
                  <a:srgbClr val="FF0000"/>
                </a:solidFill>
              </a:rPr>
              <a:t>Annex 1</a:t>
            </a:r>
            <a:r>
              <a:rPr lang="en-US" sz="1400" dirty="0">
                <a:solidFill>
                  <a:srgbClr val="FF0000"/>
                </a:solidFill>
              </a:rPr>
              <a:t>: 1</a:t>
            </a:r>
            <a:r>
              <a:rPr lang="en-US" sz="1400" baseline="30000" dirty="0">
                <a:solidFill>
                  <a:srgbClr val="FF0000"/>
                </a:solidFill>
              </a:rPr>
              <a:t>st</a:t>
            </a:r>
            <a:r>
              <a:rPr lang="en-US" sz="1400" dirty="0">
                <a:solidFill>
                  <a:srgbClr val="FF0000"/>
                </a:solidFill>
              </a:rPr>
              <a:t> year - SDR </a:t>
            </a:r>
            <a:r>
              <a:rPr lang="en-US" sz="1400" b="1" dirty="0">
                <a:solidFill>
                  <a:srgbClr val="FF0000"/>
                </a:solidFill>
              </a:rPr>
              <a:t>300,000</a:t>
            </a:r>
            <a:r>
              <a:rPr lang="en-US" sz="1400" dirty="0">
                <a:solidFill>
                  <a:srgbClr val="FF0000"/>
                </a:solidFill>
              </a:rPr>
              <a:t>, 2</a:t>
            </a:r>
            <a:r>
              <a:rPr lang="en-US" sz="1400" baseline="30000" dirty="0">
                <a:solidFill>
                  <a:srgbClr val="FF0000"/>
                </a:solidFill>
              </a:rPr>
              <a:t>nd</a:t>
            </a:r>
            <a:r>
              <a:rPr lang="en-US" sz="1400" dirty="0">
                <a:solidFill>
                  <a:srgbClr val="FF0000"/>
                </a:solidFill>
              </a:rPr>
              <a:t> year SDR </a:t>
            </a:r>
            <a:r>
              <a:rPr lang="en-US" sz="1400" b="1" dirty="0">
                <a:solidFill>
                  <a:srgbClr val="FF0000"/>
                </a:solidFill>
              </a:rPr>
              <a:t>200,000</a:t>
            </a:r>
            <a:r>
              <a:rPr lang="en-US" sz="1400" dirty="0">
                <a:solidFill>
                  <a:srgbClr val="FF0000"/>
                </a:solidFill>
              </a:rPr>
              <a:t>;</a:t>
            </a:r>
          </a:p>
          <a:p>
            <a:r>
              <a:rPr lang="en-US" sz="1400" b="1" dirty="0">
                <a:solidFill>
                  <a:srgbClr val="FF0000"/>
                </a:solidFill>
              </a:rPr>
              <a:t>Annex 2</a:t>
            </a:r>
            <a:r>
              <a:rPr lang="en-US" sz="1400" dirty="0">
                <a:solidFill>
                  <a:srgbClr val="FF0000"/>
                </a:solidFill>
              </a:rPr>
              <a:t>: 1</a:t>
            </a:r>
            <a:r>
              <a:rPr lang="en-US" sz="1400" baseline="30000" dirty="0">
                <a:solidFill>
                  <a:srgbClr val="FF0000"/>
                </a:solidFill>
              </a:rPr>
              <a:t>st</a:t>
            </a:r>
            <a:r>
              <a:rPr lang="en-US" sz="1400" dirty="0">
                <a:solidFill>
                  <a:srgbClr val="FF0000"/>
                </a:solidFill>
              </a:rPr>
              <a:t> year - SDR</a:t>
            </a:r>
            <a:r>
              <a:rPr lang="en-US" sz="1400" b="1" dirty="0">
                <a:solidFill>
                  <a:srgbClr val="FF0000"/>
                </a:solidFill>
              </a:rPr>
              <a:t> 400,000</a:t>
            </a:r>
            <a:r>
              <a:rPr lang="en-US" sz="1400" dirty="0">
                <a:solidFill>
                  <a:srgbClr val="FF0000"/>
                </a:solidFill>
              </a:rPr>
              <a:t>; 2</a:t>
            </a:r>
            <a:r>
              <a:rPr lang="en-US" sz="1400" baseline="30000" dirty="0">
                <a:solidFill>
                  <a:srgbClr val="FF0000"/>
                </a:solidFill>
              </a:rPr>
              <a:t>nd</a:t>
            </a:r>
            <a:r>
              <a:rPr lang="en-US" sz="1400" dirty="0">
                <a:solidFill>
                  <a:srgbClr val="FF0000"/>
                </a:solidFill>
              </a:rPr>
              <a:t> year - SDR </a:t>
            </a:r>
            <a:r>
              <a:rPr lang="en-US" sz="1400" b="1" dirty="0">
                <a:solidFill>
                  <a:srgbClr val="FF0000"/>
                </a:solidFill>
              </a:rPr>
              <a:t>300,000</a:t>
            </a:r>
            <a:r>
              <a:rPr lang="en-US" sz="1400" dirty="0">
                <a:solidFill>
                  <a:srgbClr val="FF0000"/>
                </a:solidFill>
              </a:rPr>
              <a:t>; </a:t>
            </a:r>
            <a:r>
              <a:rPr lang="en-US" sz="1400" b="1" dirty="0">
                <a:solidFill>
                  <a:srgbClr val="FF0000"/>
                </a:solidFill>
              </a:rPr>
              <a:t>Annex 3</a:t>
            </a:r>
            <a:r>
              <a:rPr lang="en-US" sz="1400" dirty="0">
                <a:solidFill>
                  <a:srgbClr val="FF0000"/>
                </a:solidFill>
              </a:rPr>
              <a:t>: 1</a:t>
            </a:r>
            <a:r>
              <a:rPr lang="en-US" sz="1400" baseline="30000" dirty="0">
                <a:solidFill>
                  <a:srgbClr val="FF0000"/>
                </a:solidFill>
              </a:rPr>
              <a:t>st</a:t>
            </a:r>
            <a:r>
              <a:rPr lang="en-US" sz="1400" dirty="0">
                <a:solidFill>
                  <a:srgbClr val="FF0000"/>
                </a:solidFill>
              </a:rPr>
              <a:t> year - SDR </a:t>
            </a:r>
            <a:r>
              <a:rPr lang="en-US" sz="1400" b="1" dirty="0">
                <a:solidFill>
                  <a:srgbClr val="FF0000"/>
                </a:solidFill>
              </a:rPr>
              <a:t>600,000</a:t>
            </a:r>
            <a:r>
              <a:rPr lang="en-US" sz="1400" dirty="0">
                <a:solidFill>
                  <a:srgbClr val="FF0000"/>
                </a:solidFill>
              </a:rPr>
              <a:t>, 2</a:t>
            </a:r>
            <a:r>
              <a:rPr lang="en-US" sz="1400" baseline="30000" dirty="0">
                <a:solidFill>
                  <a:srgbClr val="FF0000"/>
                </a:solidFill>
              </a:rPr>
              <a:t>nd</a:t>
            </a:r>
            <a:r>
              <a:rPr lang="en-US" sz="1400" dirty="0">
                <a:solidFill>
                  <a:srgbClr val="FF0000"/>
                </a:solidFill>
              </a:rPr>
              <a:t> year -SDR </a:t>
            </a:r>
            <a:r>
              <a:rPr lang="en-US" sz="1400" b="1" dirty="0">
                <a:solidFill>
                  <a:srgbClr val="FF0000"/>
                </a:solidFill>
              </a:rPr>
              <a:t>500,000</a:t>
            </a:r>
            <a:r>
              <a:rPr lang="en-US" sz="1400" dirty="0">
                <a:solidFill>
                  <a:srgbClr val="FF0000"/>
                </a:solidFill>
              </a:rPr>
              <a:t>.</a:t>
            </a:r>
          </a:p>
        </p:txBody>
      </p:sp>
    </p:spTree>
    <p:extLst>
      <p:ext uri="{BB962C8B-B14F-4D97-AF65-F5344CB8AC3E}">
        <p14:creationId xmlns:p14="http://schemas.microsoft.com/office/powerpoint/2010/main" val="412361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04" y="425480"/>
            <a:ext cx="8229600" cy="576064"/>
          </a:xfrm>
        </p:spPr>
        <p:txBody>
          <a:bodyPr/>
          <a:lstStyle/>
          <a:p>
            <a:r>
              <a:rPr lang="en-US" sz="2600" b="1" dirty="0">
                <a:solidFill>
                  <a:srgbClr val="00539B"/>
                </a:solidFill>
                <a:latin typeface="Verdana" panose="020B0604030504040204" pitchFamily="34" charset="0"/>
                <a:ea typeface="Verdana" panose="020B0604030504040204" pitchFamily="34" charset="0"/>
              </a:rPr>
              <a:t>Moldova’s main commitments: (2)</a:t>
            </a:r>
            <a:endParaRPr lang="ru-RU" sz="2600" b="1" dirty="0">
              <a:solidFill>
                <a:srgbClr val="00539B"/>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57200" y="1300480"/>
            <a:ext cx="8229600" cy="4277713"/>
          </a:xfrm>
        </p:spPr>
        <p:txBody>
          <a:bodyPr/>
          <a:lstStyle/>
          <a:p>
            <a:pPr marL="0" lvl="0" indent="0" algn="ctr">
              <a:buNone/>
            </a:pPr>
            <a:r>
              <a:rPr lang="en-US" sz="2800" b="1" dirty="0">
                <a:solidFill>
                  <a:prstClr val="black"/>
                </a:solidFill>
              </a:rPr>
              <a:t>ANNEX 4 - GOODS</a:t>
            </a:r>
          </a:p>
          <a:p>
            <a:pPr marL="0" lvl="0" indent="0">
              <a:buNone/>
            </a:pPr>
            <a:r>
              <a:rPr lang="en-US" sz="2400" dirty="0">
                <a:solidFill>
                  <a:prstClr val="black"/>
                </a:solidFill>
              </a:rPr>
              <a:t>1.  Unless otherwise specified, this Agreement covers all goods procured by the entities included in Annexes 1 through 3.</a:t>
            </a:r>
          </a:p>
          <a:p>
            <a:pPr marL="0" lvl="0" indent="0">
              <a:buNone/>
            </a:pPr>
            <a:r>
              <a:rPr lang="en-US" sz="2400" dirty="0">
                <a:solidFill>
                  <a:prstClr val="black"/>
                </a:solidFill>
              </a:rPr>
              <a:t>2.  This Agreement will generally apply to procurement by the Ministry of Defense, Information and Security Service, Border Service or the Ministry of Internal Affairs of  non sensitive goods in terms of national security (the list is provided). </a:t>
            </a:r>
            <a:endParaRPr lang="ru-RU" sz="2400" dirty="0">
              <a:solidFill>
                <a:prstClr val="black"/>
              </a:solidFill>
            </a:endParaRPr>
          </a:p>
          <a:p>
            <a:endParaRPr lang="ru-RU" dirty="0"/>
          </a:p>
        </p:txBody>
      </p:sp>
    </p:spTree>
    <p:extLst>
      <p:ext uri="{BB962C8B-B14F-4D97-AF65-F5344CB8AC3E}">
        <p14:creationId xmlns:p14="http://schemas.microsoft.com/office/powerpoint/2010/main" val="190900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66120"/>
            <a:ext cx="8229600" cy="720080"/>
          </a:xfrm>
        </p:spPr>
        <p:txBody>
          <a:bodyPr/>
          <a:lstStyle/>
          <a:p>
            <a:r>
              <a:rPr lang="en-US" sz="2600" b="1" dirty="0">
                <a:solidFill>
                  <a:srgbClr val="00539B"/>
                </a:solidFill>
                <a:latin typeface="Verdana" panose="020B0604030504040204" pitchFamily="34" charset="0"/>
                <a:ea typeface="Verdana" panose="020B0604030504040204" pitchFamily="34" charset="0"/>
              </a:rPr>
              <a:t>Moldova’s main commitments 3</a:t>
            </a:r>
            <a:endParaRPr lang="ru-RU" sz="2600" b="1" dirty="0">
              <a:solidFill>
                <a:srgbClr val="00539B"/>
              </a:solidFill>
              <a:latin typeface="Verdana" panose="020B0604030504040204" pitchFamily="34" charset="0"/>
              <a:ea typeface="Verdana" panose="020B0604030504040204" pitchFamily="34" charset="0"/>
            </a:endParaRPr>
          </a:p>
        </p:txBody>
      </p:sp>
      <p:sp>
        <p:nvSpPr>
          <p:cNvPr id="7" name="Content Placeholder 6"/>
          <p:cNvSpPr>
            <a:spLocks noGrp="1"/>
          </p:cNvSpPr>
          <p:nvPr>
            <p:ph idx="1"/>
          </p:nvPr>
        </p:nvSpPr>
        <p:spPr>
          <a:xfrm>
            <a:off x="457200" y="1412240"/>
            <a:ext cx="8229600" cy="3960977"/>
          </a:xfrm>
        </p:spPr>
        <p:txBody>
          <a:bodyPr/>
          <a:lstStyle/>
          <a:p>
            <a:pPr marL="0" lvl="0" indent="0" algn="ctr">
              <a:buNone/>
            </a:pPr>
            <a:r>
              <a:rPr lang="en-US" sz="2400" b="1" dirty="0">
                <a:solidFill>
                  <a:prstClr val="black"/>
                </a:solidFill>
              </a:rPr>
              <a:t>ANNEX 5 - SERVICES</a:t>
            </a:r>
          </a:p>
          <a:p>
            <a:pPr marL="0" lvl="0" indent="0">
              <a:buNone/>
            </a:pPr>
            <a:r>
              <a:rPr lang="en-US" sz="2600" dirty="0">
                <a:solidFill>
                  <a:prstClr val="black"/>
                </a:solidFill>
              </a:rPr>
              <a:t>This Agreement covers the following services, which are identified in accordance with the United Nations Provisional Central Product Classification, as contained in document MTN.GNS/W/120 (others being excluded):</a:t>
            </a:r>
          </a:p>
          <a:p>
            <a:endParaRPr lang="ru-RU" dirty="0"/>
          </a:p>
        </p:txBody>
      </p:sp>
    </p:spTree>
    <p:extLst>
      <p:ext uri="{BB962C8B-B14F-4D97-AF65-F5344CB8AC3E}">
        <p14:creationId xmlns:p14="http://schemas.microsoft.com/office/powerpoint/2010/main" val="113090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24079195"/>
              </p:ext>
            </p:extLst>
          </p:nvPr>
        </p:nvGraphicFramePr>
        <p:xfrm>
          <a:off x="349752" y="714182"/>
          <a:ext cx="8110680" cy="5204805"/>
        </p:xfrm>
        <a:graphic>
          <a:graphicData uri="http://schemas.openxmlformats.org/drawingml/2006/table">
            <a:tbl>
              <a:tblPr/>
              <a:tblGrid>
                <a:gridCol w="4055340">
                  <a:extLst>
                    <a:ext uri="{9D8B030D-6E8A-4147-A177-3AD203B41FA5}">
                      <a16:colId xmlns:a16="http://schemas.microsoft.com/office/drawing/2014/main" val="20000"/>
                    </a:ext>
                  </a:extLst>
                </a:gridCol>
                <a:gridCol w="4055340">
                  <a:extLst>
                    <a:ext uri="{9D8B030D-6E8A-4147-A177-3AD203B41FA5}">
                      <a16:colId xmlns:a16="http://schemas.microsoft.com/office/drawing/2014/main" val="20001"/>
                    </a:ext>
                  </a:extLst>
                </a:gridCol>
              </a:tblGrid>
              <a:tr h="191949">
                <a:tc>
                  <a:txBody>
                    <a:bodyPr/>
                    <a:lstStyle/>
                    <a:p>
                      <a:pPr>
                        <a:lnSpc>
                          <a:spcPct val="115000"/>
                        </a:lnSpc>
                        <a:spcBef>
                          <a:spcPts val="600"/>
                        </a:spcBef>
                        <a:spcAft>
                          <a:spcPts val="200"/>
                        </a:spcAft>
                        <a:tabLst>
                          <a:tab pos="-457200" algn="l"/>
                        </a:tabLst>
                      </a:pPr>
                      <a:r>
                        <a:rPr lang="en-GB" sz="1000" b="1" noProof="0" dirty="0">
                          <a:effectLst/>
                          <a:latin typeface="Times New Roman"/>
                          <a:ea typeface="Times New Roman"/>
                        </a:rPr>
                        <a:t>Description</a:t>
                      </a:r>
                      <a:endParaRPr lang="en-GB" sz="1000" noProof="0" dirty="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Bef>
                          <a:spcPts val="600"/>
                        </a:spcBef>
                        <a:spcAft>
                          <a:spcPts val="200"/>
                        </a:spcAft>
                        <a:tabLst>
                          <a:tab pos="-457200" algn="l"/>
                        </a:tabLst>
                      </a:pPr>
                      <a:r>
                        <a:rPr lang="ru-RU" sz="1000" b="1" dirty="0">
                          <a:effectLst/>
                          <a:latin typeface="Times New Roman"/>
                          <a:ea typeface="Times New Roman"/>
                        </a:rPr>
                        <a:t> </a:t>
                      </a:r>
                      <a:endParaRPr lang="ru-RU" sz="1000" dirty="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0"/>
                  </a:ext>
                </a:extLst>
              </a:tr>
              <a:tr h="406909">
                <a:tc>
                  <a:txBody>
                    <a:bodyPr/>
                    <a:lstStyle/>
                    <a:p>
                      <a:pPr>
                        <a:lnSpc>
                          <a:spcPct val="115000"/>
                        </a:lnSpc>
                        <a:spcAft>
                          <a:spcPts val="0"/>
                        </a:spcAft>
                        <a:tabLst>
                          <a:tab pos="2865755" algn="ctr"/>
                          <a:tab pos="5732145" algn="r"/>
                          <a:tab pos="-457200" algn="l"/>
                          <a:tab pos="2865755" algn="ctr"/>
                          <a:tab pos="5732145" algn="r"/>
                        </a:tabLst>
                      </a:pPr>
                      <a:r>
                        <a:rPr lang="en-GB" sz="900" b="1" dirty="0">
                          <a:effectLst/>
                          <a:latin typeface="Times New Roman"/>
                          <a:ea typeface="Calibri"/>
                          <a:cs typeface="Times New Roman"/>
                        </a:rPr>
                        <a:t>1. Maintenance and repair services</a:t>
                      </a:r>
                      <a:endParaRPr lang="ru-RU" sz="800" dirty="0">
                        <a:effectLst/>
                        <a:latin typeface="Verdana"/>
                        <a:ea typeface="Calibri"/>
                        <a:cs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en-US" sz="900" b="1" dirty="0">
                          <a:effectLst/>
                          <a:latin typeface="Times New Roman"/>
                          <a:ea typeface="Times New Roman"/>
                        </a:rPr>
                        <a:t>20. Management consulting services and related services</a:t>
                      </a:r>
                      <a:endParaRPr lang="ru-RU" sz="1000" dirty="0">
                        <a:effectLst/>
                        <a:latin typeface="Times New Roman"/>
                        <a:ea typeface="Times New Roman"/>
                      </a:endParaRPr>
                    </a:p>
                    <a:p>
                      <a:pPr indent="-89535">
                        <a:lnSpc>
                          <a:spcPct val="115000"/>
                        </a:lnSpc>
                        <a:spcAft>
                          <a:spcPts val="0"/>
                        </a:spcAft>
                        <a:tabLst>
                          <a:tab pos="-457200" algn="l"/>
                        </a:tabLst>
                      </a:pPr>
                      <a:r>
                        <a:rPr lang="en-US" sz="900" b="1" dirty="0">
                          <a:effectLst/>
                          <a:latin typeface="Times New Roman"/>
                          <a:ea typeface="Times New Roman"/>
                        </a:rPr>
                        <a:t>(except arbitration and conciliation services)</a:t>
                      </a:r>
                      <a:endParaRPr lang="ru-RU" sz="1000" dirty="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1"/>
                  </a:ext>
                </a:extLst>
              </a:tr>
              <a:tr h="830800">
                <a:tc>
                  <a:txBody>
                    <a:bodyPr/>
                    <a:lstStyle/>
                    <a:p>
                      <a:pPr>
                        <a:lnSpc>
                          <a:spcPct val="115000"/>
                        </a:lnSpc>
                        <a:spcAft>
                          <a:spcPts val="0"/>
                        </a:spcAft>
                        <a:tabLst>
                          <a:tab pos="2865755" algn="ctr"/>
                          <a:tab pos="5732145" algn="r"/>
                          <a:tab pos="-457200" algn="l"/>
                          <a:tab pos="2865755" algn="ctr"/>
                          <a:tab pos="5732145" algn="r"/>
                        </a:tabLst>
                      </a:pPr>
                      <a:r>
                        <a:rPr lang="en-GB" sz="900" b="1" dirty="0">
                          <a:effectLst/>
                          <a:latin typeface="Times New Roman"/>
                          <a:ea typeface="Calibri"/>
                          <a:cs typeface="Times New Roman"/>
                        </a:rPr>
                        <a:t>2. Hotel and restaurant services</a:t>
                      </a:r>
                      <a:endParaRPr lang="ru-RU" sz="800" dirty="0">
                        <a:effectLst/>
                        <a:latin typeface="Verdana"/>
                        <a:ea typeface="Calibri"/>
                        <a:cs typeface="Times New Roman"/>
                      </a:endParaRPr>
                    </a:p>
                  </a:txBody>
                  <a:tcPr marL="58131" marR="58131" marT="0" marB="0">
                    <a:lnL>
                      <a:noFill/>
                    </a:lnL>
                    <a:lnR>
                      <a:noFill/>
                    </a:lnR>
                    <a:lnT>
                      <a:noFill/>
                    </a:lnT>
                    <a:lnB>
                      <a:noFill/>
                    </a:lnB>
                  </a:tcPr>
                </a:tc>
                <a:tc>
                  <a:txBody>
                    <a:bodyPr/>
                    <a:lstStyle/>
                    <a:p>
                      <a:pPr marL="270510" indent="-270510">
                        <a:lnSpc>
                          <a:spcPct val="115000"/>
                        </a:lnSpc>
                        <a:spcAft>
                          <a:spcPts val="0"/>
                        </a:spcAft>
                        <a:tabLst>
                          <a:tab pos="-457200" algn="l"/>
                        </a:tabLst>
                      </a:pPr>
                      <a:r>
                        <a:rPr lang="en-US" sz="900" b="1" dirty="0">
                          <a:effectLst/>
                          <a:latin typeface="Times New Roman"/>
                          <a:ea typeface="Times New Roman"/>
                        </a:rPr>
                        <a:t>21. Architectural services; engineering services and integrated engineering services, urban planning and landscape architectural services; related scientific and technical consulting services; technical testing and analysis services</a:t>
                      </a:r>
                      <a:endParaRPr lang="ru-RU" sz="1000" dirty="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2"/>
                  </a:ext>
                </a:extLst>
              </a:tr>
              <a:tr h="194965">
                <a:tc>
                  <a:txBody>
                    <a:bodyPr/>
                    <a:lstStyle/>
                    <a:p>
                      <a:pPr>
                        <a:lnSpc>
                          <a:spcPct val="115000"/>
                        </a:lnSpc>
                        <a:spcAft>
                          <a:spcPts val="0"/>
                        </a:spcAft>
                        <a:tabLst>
                          <a:tab pos="2865755" algn="ctr"/>
                          <a:tab pos="5732145" algn="r"/>
                          <a:tab pos="-457200" algn="l"/>
                          <a:tab pos="2865755" algn="ctr"/>
                          <a:tab pos="5732145" algn="r"/>
                        </a:tabLst>
                      </a:pPr>
                      <a:r>
                        <a:rPr lang="en-GB" sz="900" b="1" dirty="0">
                          <a:effectLst/>
                          <a:latin typeface="Times New Roman"/>
                          <a:ea typeface="Calibri"/>
                          <a:cs typeface="Times New Roman"/>
                        </a:rPr>
                        <a:t>3. Other land transport services</a:t>
                      </a:r>
                      <a:endParaRPr lang="ru-RU" sz="800" dirty="0">
                        <a:effectLst/>
                        <a:latin typeface="Verdana"/>
                        <a:ea typeface="Calibri"/>
                        <a:cs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dirty="0">
                          <a:effectLst/>
                          <a:latin typeface="Times New Roman"/>
                          <a:ea typeface="Times New Roman"/>
                        </a:rPr>
                        <a:t>22. </a:t>
                      </a:r>
                      <a:r>
                        <a:rPr lang="ru-RU" sz="900" b="1" dirty="0" err="1">
                          <a:effectLst/>
                          <a:latin typeface="Times New Roman"/>
                          <a:ea typeface="Times New Roman"/>
                        </a:rPr>
                        <a:t>Advertising</a:t>
                      </a:r>
                      <a:r>
                        <a:rPr lang="ru-RU" sz="900" b="1" dirty="0">
                          <a:effectLst/>
                          <a:latin typeface="Times New Roman"/>
                          <a:ea typeface="Times New Roman"/>
                        </a:rPr>
                        <a:t> </a:t>
                      </a:r>
                      <a:r>
                        <a:rPr lang="ru-RU" sz="900" b="1" dirty="0" err="1">
                          <a:effectLst/>
                          <a:latin typeface="Times New Roman"/>
                          <a:ea typeface="Times New Roman"/>
                        </a:rPr>
                        <a:t>services</a:t>
                      </a:r>
                      <a:endParaRPr lang="ru-RU" sz="1000" dirty="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3"/>
                  </a:ext>
                </a:extLst>
              </a:tr>
              <a:tr h="194965">
                <a:tc>
                  <a:txBody>
                    <a:bodyPr/>
                    <a:lstStyle/>
                    <a:p>
                      <a:pPr>
                        <a:lnSpc>
                          <a:spcPct val="115000"/>
                        </a:lnSpc>
                        <a:spcAft>
                          <a:spcPts val="0"/>
                        </a:spcAft>
                        <a:tabLst>
                          <a:tab pos="2865755" algn="ctr"/>
                          <a:tab pos="5732145" algn="r"/>
                          <a:tab pos="-457200" algn="l"/>
                          <a:tab pos="2865755" algn="ctr"/>
                          <a:tab pos="5732145" algn="r"/>
                        </a:tabLst>
                      </a:pPr>
                      <a:r>
                        <a:rPr lang="en-GB" sz="900" b="1">
                          <a:effectLst/>
                          <a:latin typeface="Times New Roman"/>
                          <a:ea typeface="Calibri"/>
                          <a:cs typeface="Times New Roman"/>
                        </a:rPr>
                        <a:t>4. Rental services of sea-going vessels with operator</a:t>
                      </a:r>
                      <a:endParaRPr lang="ru-RU" sz="800">
                        <a:effectLst/>
                        <a:latin typeface="Verdana"/>
                        <a:ea typeface="Calibri"/>
                        <a:cs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en-US" sz="900" b="1">
                          <a:effectLst/>
                          <a:latin typeface="Times New Roman"/>
                          <a:ea typeface="Times New Roman"/>
                        </a:rPr>
                        <a:t>23. Placement and supply services of personnel</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4"/>
                  </a:ext>
                </a:extLst>
              </a:tr>
              <a:tr h="194965">
                <a:tc>
                  <a:txBody>
                    <a:bodyPr/>
                    <a:lstStyle/>
                    <a:p>
                      <a:pPr>
                        <a:lnSpc>
                          <a:spcPct val="115000"/>
                        </a:lnSpc>
                        <a:spcAft>
                          <a:spcPts val="0"/>
                        </a:spcAft>
                        <a:tabLst>
                          <a:tab pos="2865755" algn="ctr"/>
                          <a:tab pos="5732145" algn="r"/>
                          <a:tab pos="-457200" algn="l"/>
                          <a:tab pos="2865755" algn="ctr"/>
                          <a:tab pos="5732145" algn="r"/>
                        </a:tabLst>
                      </a:pPr>
                      <a:r>
                        <a:rPr lang="en-GB" sz="900" b="1">
                          <a:effectLst/>
                          <a:latin typeface="Times New Roman"/>
                          <a:ea typeface="Calibri"/>
                          <a:cs typeface="Times New Roman"/>
                        </a:rPr>
                        <a:t>5. Rental services of non-sea-going vessels with operator</a:t>
                      </a:r>
                      <a:endParaRPr lang="ru-RU" sz="800">
                        <a:effectLst/>
                        <a:latin typeface="Verdana"/>
                        <a:ea typeface="Calibri"/>
                        <a:cs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a:effectLst/>
                          <a:latin typeface="Times New Roman"/>
                          <a:ea typeface="Times New Roman"/>
                        </a:rPr>
                        <a:t>24. Armoured Car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5"/>
                  </a:ext>
                </a:extLst>
              </a:tr>
              <a:tr h="194965">
                <a:tc>
                  <a:txBody>
                    <a:bodyPr/>
                    <a:lstStyle/>
                    <a:p>
                      <a:pPr>
                        <a:lnSpc>
                          <a:spcPct val="115000"/>
                        </a:lnSpc>
                        <a:spcAft>
                          <a:spcPts val="0"/>
                        </a:spcAft>
                        <a:tabLst>
                          <a:tab pos="2865755" algn="ctr"/>
                          <a:tab pos="5732145" algn="r"/>
                          <a:tab pos="-457200" algn="l"/>
                          <a:tab pos="2865755" algn="ctr"/>
                          <a:tab pos="5732145" algn="r"/>
                        </a:tabLst>
                      </a:pPr>
                      <a:r>
                        <a:rPr lang="en-GB" sz="900" b="1" dirty="0">
                          <a:effectLst/>
                          <a:latin typeface="Times New Roman"/>
                          <a:ea typeface="Calibri"/>
                          <a:cs typeface="Times New Roman"/>
                        </a:rPr>
                        <a:t>6. Air transport services</a:t>
                      </a:r>
                      <a:endParaRPr lang="ru-RU" sz="800" dirty="0">
                        <a:effectLst/>
                        <a:latin typeface="Verdana"/>
                        <a:ea typeface="Calibri"/>
                        <a:cs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a:effectLst/>
                          <a:latin typeface="Times New Roman"/>
                          <a:ea typeface="Times New Roman"/>
                        </a:rPr>
                        <a:t>25. Photographic services		</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6"/>
                  </a:ext>
                </a:extLst>
              </a:tr>
              <a:tr h="194965">
                <a:tc>
                  <a:txBody>
                    <a:bodyPr/>
                    <a:lstStyle/>
                    <a:p>
                      <a:pPr>
                        <a:lnSpc>
                          <a:spcPct val="115000"/>
                        </a:lnSpc>
                        <a:spcAft>
                          <a:spcPts val="0"/>
                        </a:spcAft>
                        <a:tabLst>
                          <a:tab pos="2865755" algn="ctr"/>
                          <a:tab pos="5732145" algn="r"/>
                          <a:tab pos="-457200" algn="l"/>
                          <a:tab pos="2865755" algn="ctr"/>
                          <a:tab pos="5732145" algn="r"/>
                        </a:tabLst>
                      </a:pPr>
                      <a:r>
                        <a:rPr lang="en-GB" sz="900" b="1">
                          <a:effectLst/>
                          <a:latin typeface="Times New Roman"/>
                          <a:ea typeface="Calibri"/>
                          <a:cs typeface="Times New Roman"/>
                        </a:rPr>
                        <a:t>7. Travel agencies and tour operators services</a:t>
                      </a:r>
                      <a:endParaRPr lang="ru-RU" sz="800">
                        <a:effectLst/>
                        <a:latin typeface="Verdana"/>
                        <a:ea typeface="Calibri"/>
                        <a:cs typeface="Times New Roman"/>
                      </a:endParaRPr>
                    </a:p>
                  </a:txBody>
                  <a:tcPr marL="58131" marR="58131" marT="0" marB="0">
                    <a:lnL>
                      <a:noFill/>
                    </a:lnL>
                    <a:lnR>
                      <a:noFill/>
                    </a:lnR>
                    <a:lnT>
                      <a:noFill/>
                    </a:lnT>
                    <a:lnB>
                      <a:noFill/>
                    </a:lnB>
                  </a:tcPr>
                </a:tc>
                <a:tc>
                  <a:txBody>
                    <a:bodyPr/>
                    <a:lstStyle/>
                    <a:p>
                      <a:pPr>
                        <a:lnSpc>
                          <a:spcPct val="115000"/>
                        </a:lnSpc>
                        <a:spcAft>
                          <a:spcPts val="0"/>
                        </a:spcAft>
                      </a:pPr>
                      <a:r>
                        <a:rPr lang="ru-RU" sz="900" b="1">
                          <a:solidFill>
                            <a:srgbClr val="000000"/>
                          </a:solidFill>
                          <a:effectLst/>
                          <a:latin typeface="Times New Roman"/>
                          <a:ea typeface="DFKai-SB"/>
                        </a:rPr>
                        <a:t>26. Packaging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7"/>
                  </a:ext>
                </a:extLst>
              </a:tr>
              <a:tr h="319364">
                <a:tc>
                  <a:txBody>
                    <a:bodyPr/>
                    <a:lstStyle/>
                    <a:p>
                      <a:pPr>
                        <a:lnSpc>
                          <a:spcPct val="115000"/>
                        </a:lnSpc>
                        <a:spcAft>
                          <a:spcPts val="0"/>
                        </a:spcAft>
                        <a:tabLst>
                          <a:tab pos="2865755" algn="ctr"/>
                          <a:tab pos="5732145" algn="r"/>
                          <a:tab pos="-457200" algn="l"/>
                          <a:tab pos="2865755" algn="ctr"/>
                          <a:tab pos="5732145" algn="r"/>
                        </a:tabLst>
                      </a:pPr>
                      <a:r>
                        <a:rPr lang="en-GB" sz="900" b="1">
                          <a:effectLst/>
                          <a:latin typeface="Times New Roman"/>
                          <a:ea typeface="Calibri"/>
                          <a:cs typeface="Times New Roman"/>
                        </a:rPr>
                        <a:t>8. Freight transport agency services</a:t>
                      </a:r>
                      <a:endParaRPr lang="ru-RU" sz="800">
                        <a:effectLst/>
                        <a:latin typeface="Verdana"/>
                        <a:ea typeface="Calibri"/>
                        <a:cs typeface="Times New Roman"/>
                      </a:endParaRPr>
                    </a:p>
                  </a:txBody>
                  <a:tcPr marL="58131" marR="58131" marT="0" marB="0">
                    <a:lnL>
                      <a:noFill/>
                    </a:lnL>
                    <a:lnR>
                      <a:noFill/>
                    </a:lnR>
                    <a:lnT>
                      <a:noFill/>
                    </a:lnT>
                    <a:lnB>
                      <a:noFill/>
                    </a:lnB>
                  </a:tcPr>
                </a:tc>
                <a:tc>
                  <a:txBody>
                    <a:bodyPr/>
                    <a:lstStyle/>
                    <a:p>
                      <a:pPr marL="270510" indent="-270510">
                        <a:lnSpc>
                          <a:spcPct val="115000"/>
                        </a:lnSpc>
                        <a:spcAft>
                          <a:spcPts val="0"/>
                        </a:spcAft>
                        <a:tabLst>
                          <a:tab pos="-457200" algn="l"/>
                        </a:tabLst>
                      </a:pPr>
                      <a:r>
                        <a:rPr lang="en-US" sz="900" b="1">
                          <a:effectLst/>
                          <a:latin typeface="Times New Roman"/>
                          <a:ea typeface="Times New Roman"/>
                        </a:rPr>
                        <a:t>27. Building-cleaning services and property management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8"/>
                  </a:ext>
                </a:extLst>
              </a:tr>
              <a:tr h="194965">
                <a:tc>
                  <a:txBody>
                    <a:bodyPr/>
                    <a:lstStyle/>
                    <a:p>
                      <a:pPr>
                        <a:lnSpc>
                          <a:spcPct val="115000"/>
                        </a:lnSpc>
                        <a:spcAft>
                          <a:spcPts val="0"/>
                        </a:spcAft>
                        <a:tabLst>
                          <a:tab pos="2865755" algn="ctr"/>
                          <a:tab pos="5732145" algn="r"/>
                          <a:tab pos="-457200" algn="l"/>
                          <a:tab pos="2865755" algn="ctr"/>
                          <a:tab pos="5732145" algn="r"/>
                        </a:tabLst>
                      </a:pPr>
                      <a:r>
                        <a:rPr lang="en-GB" sz="900" b="1">
                          <a:effectLst/>
                          <a:latin typeface="Times New Roman"/>
                          <a:ea typeface="Calibri"/>
                          <a:cs typeface="Times New Roman"/>
                        </a:rPr>
                        <a:t>9. Courier services</a:t>
                      </a:r>
                      <a:endParaRPr lang="ru-RU" sz="800">
                        <a:effectLst/>
                        <a:latin typeface="Verdana"/>
                        <a:ea typeface="Calibri"/>
                        <a:cs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a:effectLst/>
                          <a:latin typeface="Times New Roman"/>
                          <a:ea typeface="Times New Roman"/>
                        </a:rPr>
                        <a:t>28. Other business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09"/>
                  </a:ext>
                </a:extLst>
              </a:tr>
              <a:tr h="194965">
                <a:tc>
                  <a:txBody>
                    <a:bodyPr/>
                    <a:lstStyle/>
                    <a:p>
                      <a:pPr>
                        <a:lnSpc>
                          <a:spcPct val="115000"/>
                        </a:lnSpc>
                        <a:spcAft>
                          <a:spcPts val="0"/>
                        </a:spcAft>
                        <a:tabLst>
                          <a:tab pos="-457200" algn="l"/>
                        </a:tabLst>
                      </a:pPr>
                      <a:r>
                        <a:rPr lang="ru-RU" sz="900" b="1">
                          <a:effectLst/>
                          <a:latin typeface="Times New Roman"/>
                          <a:ea typeface="Times New Roman"/>
                        </a:rPr>
                        <a:t>10. Telecommunications services </a:t>
                      </a:r>
                      <a:endParaRPr lang="ru-RU" sz="100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en-US" sz="900" b="1">
                          <a:effectLst/>
                          <a:latin typeface="Times New Roman"/>
                          <a:ea typeface="Times New Roman"/>
                        </a:rPr>
                        <a:t>29. Services incidental to agriculture, hunting and forestry</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0"/>
                  </a:ext>
                </a:extLst>
              </a:tr>
              <a:tr h="194965">
                <a:tc>
                  <a:txBody>
                    <a:bodyPr/>
                    <a:lstStyle/>
                    <a:p>
                      <a:pPr>
                        <a:lnSpc>
                          <a:spcPct val="115000"/>
                        </a:lnSpc>
                        <a:spcAft>
                          <a:spcPts val="0"/>
                        </a:spcAft>
                        <a:tabLst>
                          <a:tab pos="-457200" algn="l"/>
                        </a:tabLst>
                      </a:pPr>
                      <a:r>
                        <a:rPr lang="ru-RU" sz="900" b="1" dirty="0">
                          <a:effectLst/>
                          <a:latin typeface="Times New Roman"/>
                          <a:ea typeface="Times New Roman"/>
                        </a:rPr>
                        <a:t>11. </a:t>
                      </a:r>
                      <a:r>
                        <a:rPr lang="ru-RU" sz="900" b="1" dirty="0" err="1">
                          <a:effectLst/>
                          <a:latin typeface="Times New Roman"/>
                          <a:ea typeface="Times New Roman"/>
                        </a:rPr>
                        <a:t>Financial</a:t>
                      </a:r>
                      <a:r>
                        <a:rPr lang="ru-RU" sz="900" b="1" dirty="0">
                          <a:effectLst/>
                          <a:latin typeface="Times New Roman"/>
                          <a:ea typeface="Times New Roman"/>
                        </a:rPr>
                        <a:t> Services¹</a:t>
                      </a:r>
                      <a:endParaRPr lang="ru-RU" sz="1000" dirty="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dirty="0">
                          <a:effectLst/>
                          <a:latin typeface="Times New Roman"/>
                          <a:ea typeface="Times New Roman"/>
                        </a:rPr>
                        <a:t>30. </a:t>
                      </a:r>
                      <a:r>
                        <a:rPr lang="ru-RU" sz="900" b="1" dirty="0" err="1">
                          <a:effectLst/>
                          <a:latin typeface="Times New Roman"/>
                          <a:ea typeface="Times New Roman"/>
                        </a:rPr>
                        <a:t>Services</a:t>
                      </a:r>
                      <a:r>
                        <a:rPr lang="ru-RU" sz="900" b="1" dirty="0">
                          <a:effectLst/>
                          <a:latin typeface="Times New Roman"/>
                          <a:ea typeface="Times New Roman"/>
                        </a:rPr>
                        <a:t> </a:t>
                      </a:r>
                      <a:r>
                        <a:rPr lang="ru-RU" sz="900" b="1" dirty="0" err="1">
                          <a:effectLst/>
                          <a:latin typeface="Times New Roman"/>
                          <a:ea typeface="Times New Roman"/>
                        </a:rPr>
                        <a:t>incidental</a:t>
                      </a:r>
                      <a:r>
                        <a:rPr lang="ru-RU" sz="900" b="1" dirty="0">
                          <a:effectLst/>
                          <a:latin typeface="Times New Roman"/>
                          <a:ea typeface="Times New Roman"/>
                        </a:rPr>
                        <a:t> </a:t>
                      </a:r>
                      <a:r>
                        <a:rPr lang="ru-RU" sz="900" b="1" dirty="0" err="1">
                          <a:effectLst/>
                          <a:latin typeface="Times New Roman"/>
                          <a:ea typeface="Times New Roman"/>
                        </a:rPr>
                        <a:t>to</a:t>
                      </a:r>
                      <a:r>
                        <a:rPr lang="ru-RU" sz="900" b="1" dirty="0">
                          <a:effectLst/>
                          <a:latin typeface="Times New Roman"/>
                          <a:ea typeface="Times New Roman"/>
                        </a:rPr>
                        <a:t> </a:t>
                      </a:r>
                      <a:r>
                        <a:rPr lang="ru-RU" sz="900" b="1" dirty="0" err="1">
                          <a:effectLst/>
                          <a:latin typeface="Times New Roman"/>
                          <a:ea typeface="Times New Roman"/>
                        </a:rPr>
                        <a:t>mining</a:t>
                      </a:r>
                      <a:endParaRPr lang="ru-RU" sz="1000" dirty="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1"/>
                  </a:ext>
                </a:extLst>
              </a:tr>
              <a:tr h="194965">
                <a:tc>
                  <a:txBody>
                    <a:bodyPr/>
                    <a:lstStyle/>
                    <a:p>
                      <a:pPr>
                        <a:lnSpc>
                          <a:spcPct val="115000"/>
                        </a:lnSpc>
                        <a:spcAft>
                          <a:spcPts val="0"/>
                        </a:spcAft>
                        <a:tabLst>
                          <a:tab pos="-457200" algn="l"/>
                        </a:tabLst>
                      </a:pPr>
                      <a:r>
                        <a:rPr lang="ru-RU" sz="900" b="1">
                          <a:effectLst/>
                          <a:latin typeface="Times New Roman"/>
                          <a:ea typeface="Times New Roman"/>
                        </a:rPr>
                        <a:t>12. Real estate services</a:t>
                      </a:r>
                      <a:endParaRPr lang="ru-RU" sz="100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a:effectLst/>
                          <a:latin typeface="Times New Roman"/>
                          <a:ea typeface="Times New Roman"/>
                        </a:rPr>
                        <a:t>31. Services incidental to manufacturing </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2"/>
                  </a:ext>
                </a:extLst>
              </a:tr>
              <a:tr h="406909">
                <a:tc>
                  <a:txBody>
                    <a:bodyPr/>
                    <a:lstStyle/>
                    <a:p>
                      <a:pPr>
                        <a:lnSpc>
                          <a:spcPct val="115000"/>
                        </a:lnSpc>
                        <a:spcAft>
                          <a:spcPts val="0"/>
                        </a:spcAft>
                        <a:tabLst>
                          <a:tab pos="-457200" algn="l"/>
                        </a:tabLst>
                      </a:pPr>
                      <a:r>
                        <a:rPr lang="en-US" sz="900" b="1">
                          <a:effectLst/>
                          <a:latin typeface="Times New Roman"/>
                          <a:ea typeface="Times New Roman"/>
                        </a:rPr>
                        <a:t>13. Leasing or rental services concerning machinery and equipment without operator</a:t>
                      </a:r>
                      <a:endParaRPr lang="ru-RU" sz="1000">
                        <a:effectLst/>
                        <a:latin typeface="Times New Roman"/>
                        <a:ea typeface="Times New Roman"/>
                      </a:endParaRPr>
                    </a:p>
                  </a:txBody>
                  <a:tcPr marL="58131" marR="58131" marT="0" marB="0">
                    <a:lnL>
                      <a:noFill/>
                    </a:lnL>
                    <a:lnR>
                      <a:noFill/>
                    </a:lnR>
                    <a:lnT>
                      <a:noFill/>
                    </a:lnT>
                    <a:lnB>
                      <a:noFill/>
                    </a:lnB>
                  </a:tcPr>
                </a:tc>
                <a:tc>
                  <a:txBody>
                    <a:bodyPr/>
                    <a:lstStyle/>
                    <a:p>
                      <a:pPr marL="270510" indent="-270510">
                        <a:lnSpc>
                          <a:spcPct val="115000"/>
                        </a:lnSpc>
                        <a:spcAft>
                          <a:spcPts val="0"/>
                        </a:spcAft>
                        <a:tabLst>
                          <a:tab pos="-457200" algn="l"/>
                        </a:tabLst>
                      </a:pPr>
                      <a:r>
                        <a:rPr lang="en-US" sz="900" b="1">
                          <a:effectLst/>
                          <a:latin typeface="Times New Roman"/>
                          <a:ea typeface="Times New Roman"/>
                        </a:rPr>
                        <a:t>32. Repair services incidental to metal products, machinery and equipment</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3"/>
                  </a:ext>
                </a:extLst>
              </a:tr>
              <a:tr h="194965">
                <a:tc>
                  <a:txBody>
                    <a:bodyPr/>
                    <a:lstStyle/>
                    <a:p>
                      <a:pPr>
                        <a:lnSpc>
                          <a:spcPct val="115000"/>
                        </a:lnSpc>
                        <a:spcAft>
                          <a:spcPts val="0"/>
                        </a:spcAft>
                        <a:tabLst>
                          <a:tab pos="-457200" algn="l"/>
                        </a:tabLst>
                      </a:pPr>
                      <a:r>
                        <a:rPr lang="ru-RU" sz="900" b="1" dirty="0">
                          <a:effectLst/>
                          <a:latin typeface="Times New Roman"/>
                          <a:ea typeface="Times New Roman"/>
                        </a:rPr>
                        <a:t>14. </a:t>
                      </a:r>
                      <a:r>
                        <a:rPr lang="ru-RU" sz="900" b="1" dirty="0" err="1">
                          <a:effectLst/>
                          <a:latin typeface="Times New Roman"/>
                          <a:ea typeface="Times New Roman"/>
                        </a:rPr>
                        <a:t>Other</a:t>
                      </a:r>
                      <a:endParaRPr lang="ru-RU" sz="1000" dirty="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a:effectLst/>
                          <a:latin typeface="Times New Roman"/>
                          <a:ea typeface="Times New Roman"/>
                        </a:rPr>
                        <a:t>33. Primary education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4"/>
                  </a:ext>
                </a:extLst>
              </a:tr>
              <a:tr h="194965">
                <a:tc>
                  <a:txBody>
                    <a:bodyPr/>
                    <a:lstStyle/>
                    <a:p>
                      <a:pPr>
                        <a:lnSpc>
                          <a:spcPct val="115000"/>
                        </a:lnSpc>
                        <a:spcAft>
                          <a:spcPts val="0"/>
                        </a:spcAft>
                        <a:tabLst>
                          <a:tab pos="-457200" algn="l"/>
                        </a:tabLst>
                      </a:pPr>
                      <a:r>
                        <a:rPr lang="ru-RU" sz="900" b="1">
                          <a:effectLst/>
                          <a:latin typeface="Times New Roman"/>
                          <a:ea typeface="Times New Roman"/>
                        </a:rPr>
                        <a:t>15. Computer and related services</a:t>
                      </a:r>
                      <a:endParaRPr lang="ru-RU" sz="100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a:effectLst/>
                          <a:latin typeface="Times New Roman"/>
                          <a:ea typeface="Times New Roman"/>
                        </a:rPr>
                        <a:t>34. Secondary education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5"/>
                  </a:ext>
                </a:extLst>
              </a:tr>
              <a:tr h="194965">
                <a:tc>
                  <a:txBody>
                    <a:bodyPr/>
                    <a:lstStyle/>
                    <a:p>
                      <a:pPr>
                        <a:lnSpc>
                          <a:spcPct val="115000"/>
                        </a:lnSpc>
                        <a:spcAft>
                          <a:spcPts val="0"/>
                        </a:spcAft>
                        <a:tabLst>
                          <a:tab pos="-457200" algn="l"/>
                        </a:tabLst>
                      </a:pPr>
                      <a:r>
                        <a:rPr lang="ru-RU" sz="900" b="1">
                          <a:effectLst/>
                          <a:latin typeface="Times New Roman"/>
                          <a:ea typeface="Times New Roman"/>
                        </a:rPr>
                        <a:t>16. Legal services</a:t>
                      </a:r>
                      <a:endParaRPr lang="ru-RU" sz="100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a:effectLst/>
                          <a:latin typeface="Times New Roman"/>
                          <a:ea typeface="Times New Roman"/>
                        </a:rPr>
                        <a:t>35. Higher education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6"/>
                  </a:ext>
                </a:extLst>
              </a:tr>
              <a:tr h="194965">
                <a:tc>
                  <a:txBody>
                    <a:bodyPr/>
                    <a:lstStyle/>
                    <a:p>
                      <a:pPr>
                        <a:lnSpc>
                          <a:spcPct val="115000"/>
                        </a:lnSpc>
                        <a:spcAft>
                          <a:spcPts val="0"/>
                        </a:spcAft>
                        <a:tabLst>
                          <a:tab pos="-457200" algn="l"/>
                        </a:tabLst>
                      </a:pPr>
                      <a:r>
                        <a:rPr lang="en-US" sz="900" b="1" dirty="0">
                          <a:effectLst/>
                          <a:latin typeface="Times New Roman"/>
                          <a:ea typeface="Times New Roman"/>
                        </a:rPr>
                        <a:t>17. Accounting, auditing and bookkeeping services</a:t>
                      </a:r>
                      <a:endParaRPr lang="ru-RU" sz="1000" dirty="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ru-RU" sz="900" b="1">
                          <a:effectLst/>
                          <a:latin typeface="Times New Roman"/>
                          <a:ea typeface="Times New Roman"/>
                        </a:rPr>
                        <a:t>36. Adult education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7"/>
                  </a:ext>
                </a:extLst>
              </a:tr>
              <a:tr h="194965">
                <a:tc>
                  <a:txBody>
                    <a:bodyPr/>
                    <a:lstStyle/>
                    <a:p>
                      <a:pPr>
                        <a:lnSpc>
                          <a:spcPct val="115000"/>
                        </a:lnSpc>
                        <a:spcAft>
                          <a:spcPts val="0"/>
                        </a:spcAft>
                        <a:tabLst>
                          <a:tab pos="-457200" algn="l"/>
                        </a:tabLst>
                      </a:pPr>
                      <a:r>
                        <a:rPr lang="ru-RU" sz="900" b="1">
                          <a:effectLst/>
                          <a:latin typeface="Times New Roman"/>
                          <a:ea typeface="Times New Roman"/>
                        </a:rPr>
                        <a:t>18. Taxation services</a:t>
                      </a:r>
                      <a:endParaRPr lang="ru-RU" sz="1000">
                        <a:effectLst/>
                        <a:latin typeface="Times New Roman"/>
                        <a:ea typeface="Times New Roman"/>
                      </a:endParaRPr>
                    </a:p>
                  </a:txBody>
                  <a:tcPr marL="58131" marR="58131" marT="0" marB="0">
                    <a:lnL>
                      <a:noFill/>
                    </a:lnL>
                    <a:lnR>
                      <a:noFill/>
                    </a:lnR>
                    <a:lnT>
                      <a:noFill/>
                    </a:lnT>
                    <a:lnB>
                      <a:noFill/>
                    </a:lnB>
                  </a:tcPr>
                </a:tc>
                <a:tc>
                  <a:txBody>
                    <a:bodyPr/>
                    <a:lstStyle/>
                    <a:p>
                      <a:pPr>
                        <a:lnSpc>
                          <a:spcPct val="115000"/>
                        </a:lnSpc>
                        <a:spcAft>
                          <a:spcPts val="0"/>
                        </a:spcAft>
                        <a:tabLst>
                          <a:tab pos="-457200" algn="l"/>
                        </a:tabLst>
                      </a:pPr>
                      <a:r>
                        <a:rPr lang="en-US" sz="900" b="1">
                          <a:effectLst/>
                          <a:latin typeface="Times New Roman"/>
                          <a:ea typeface="Times New Roman"/>
                        </a:rPr>
                        <a:t>37. Sewage and refuse disposal; sanitation and similar services</a:t>
                      </a:r>
                      <a:endParaRPr lang="ru-RU" sz="100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8"/>
                  </a:ext>
                </a:extLst>
              </a:tr>
              <a:tr h="319364">
                <a:tc>
                  <a:txBody>
                    <a:bodyPr/>
                    <a:lstStyle/>
                    <a:p>
                      <a:pPr>
                        <a:lnSpc>
                          <a:spcPct val="115000"/>
                        </a:lnSpc>
                        <a:spcAft>
                          <a:spcPts val="0"/>
                        </a:spcAft>
                        <a:tabLst>
                          <a:tab pos="-457200" algn="l"/>
                        </a:tabLst>
                      </a:pPr>
                      <a:r>
                        <a:rPr lang="en-US" sz="900" b="1" dirty="0">
                          <a:effectLst/>
                          <a:latin typeface="Times New Roman"/>
                          <a:ea typeface="Times New Roman"/>
                        </a:rPr>
                        <a:t>19. Market research and public opinion polling services</a:t>
                      </a:r>
                      <a:endParaRPr lang="ru-RU" sz="1000" dirty="0">
                        <a:effectLst/>
                        <a:latin typeface="Times New Roman"/>
                        <a:ea typeface="Times New Roman"/>
                      </a:endParaRPr>
                    </a:p>
                  </a:txBody>
                  <a:tcPr marL="58131" marR="58131" marT="0" marB="0">
                    <a:lnL>
                      <a:noFill/>
                    </a:lnL>
                    <a:lnR>
                      <a:noFill/>
                    </a:lnR>
                    <a:lnT>
                      <a:noFill/>
                    </a:lnT>
                    <a:lnB>
                      <a:noFill/>
                    </a:lnB>
                  </a:tcPr>
                </a:tc>
                <a:tc>
                  <a:txBody>
                    <a:bodyPr/>
                    <a:lstStyle/>
                    <a:p>
                      <a:pPr marL="270510" indent="-270510">
                        <a:lnSpc>
                          <a:spcPct val="115000"/>
                        </a:lnSpc>
                        <a:spcAft>
                          <a:spcPts val="0"/>
                        </a:spcAft>
                        <a:tabLst>
                          <a:tab pos="-457200" algn="l"/>
                        </a:tabLst>
                      </a:pPr>
                      <a:r>
                        <a:rPr lang="en-US" sz="900" b="1" dirty="0">
                          <a:effectLst/>
                          <a:latin typeface="Times New Roman"/>
                          <a:ea typeface="Times New Roman"/>
                        </a:rPr>
                        <a:t>38. Motion picture and video tape production and distribution services</a:t>
                      </a:r>
                      <a:endParaRPr lang="ru-RU" sz="1000" dirty="0">
                        <a:effectLst/>
                        <a:latin typeface="Times New Roman"/>
                        <a:ea typeface="Times New Roman"/>
                      </a:endParaRPr>
                    </a:p>
                  </a:txBody>
                  <a:tcPr marL="58131" marR="58131" marT="0" marB="0">
                    <a:lnL>
                      <a:noFill/>
                    </a:lnL>
                    <a:lnR>
                      <a:noFill/>
                    </a:lnR>
                    <a:lnT>
                      <a:noFill/>
                    </a:lnT>
                    <a:lnB>
                      <a:noFill/>
                    </a:lnB>
                  </a:tcPr>
                </a:tc>
                <a:extLst>
                  <a:ext uri="{0D108BD9-81ED-4DB2-BD59-A6C34878D82A}">
                    <a16:rowId xmlns:a16="http://schemas.microsoft.com/office/drawing/2014/main" val="10019"/>
                  </a:ext>
                </a:extLst>
              </a:tr>
            </a:tbl>
          </a:graphicData>
        </a:graphic>
      </p:graphicFrame>
      <p:sp>
        <p:nvSpPr>
          <p:cNvPr id="2" name="Title 1"/>
          <p:cNvSpPr>
            <a:spLocks noGrp="1"/>
          </p:cNvSpPr>
          <p:nvPr>
            <p:ph type="title" idx="4294967295"/>
          </p:nvPr>
        </p:nvSpPr>
        <p:spPr>
          <a:xfrm>
            <a:off x="349752" y="282134"/>
            <a:ext cx="8229600" cy="432048"/>
          </a:xfrm>
        </p:spPr>
        <p:txBody>
          <a:bodyPr/>
          <a:lstStyle/>
          <a:p>
            <a:r>
              <a:rPr lang="en-US" sz="2600" b="1" dirty="0">
                <a:solidFill>
                  <a:srgbClr val="00539B"/>
                </a:solidFill>
                <a:latin typeface="Verdana" panose="020B0604030504040204" pitchFamily="34" charset="0"/>
                <a:ea typeface="Verdana" panose="020B0604030504040204" pitchFamily="34" charset="0"/>
              </a:rPr>
              <a:t>List of services:</a:t>
            </a:r>
            <a:endParaRPr lang="ru-RU" sz="2600" b="1" dirty="0">
              <a:solidFill>
                <a:srgbClr val="00539B"/>
              </a:solidFill>
              <a:latin typeface="Verdana" panose="020B0604030504040204" pitchFamily="34" charset="0"/>
              <a:ea typeface="Verdana" panose="020B0604030504040204" pitchFamily="34" charset="0"/>
            </a:endParaRPr>
          </a:p>
        </p:txBody>
      </p:sp>
      <p:sp>
        <p:nvSpPr>
          <p:cNvPr id="8" name="Rectangle 3"/>
          <p:cNvSpPr>
            <a:spLocks noChangeArrowheads="1"/>
          </p:cNvSpPr>
          <p:nvPr/>
        </p:nvSpPr>
        <p:spPr bwMode="auto">
          <a:xfrm>
            <a:off x="431032" y="6021288"/>
            <a:ext cx="84614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30000" dirty="0">
                <a:ln>
                  <a:noFill/>
                </a:ln>
                <a:solidFill>
                  <a:schemeClr val="tx1"/>
                </a:solidFill>
                <a:effectLst/>
                <a:latin typeface="Verdana" pitchFamily="34" charset="0"/>
                <a:ea typeface="Calibri" pitchFamily="34" charset="0"/>
                <a:cs typeface="Times New Roman" pitchFamily="18" charset="0"/>
                <a:hlinkClick r:id="rId4"/>
              </a:rPr>
              <a:t>[</a:t>
            </a:r>
            <a:r>
              <a:rPr kumimoji="0" lang="ru-RU" sz="800" b="0" i="0" u="none" strike="noStrike" cap="none" normalizeH="0" baseline="30000" dirty="0" bmk="">
                <a:ln>
                  <a:noFill/>
                </a:ln>
                <a:solidFill>
                  <a:schemeClr val="tx1"/>
                </a:solidFill>
                <a:effectLst/>
                <a:latin typeface="Verdana" pitchFamily="34" charset="0"/>
                <a:ea typeface="Calibri" pitchFamily="34" charset="0"/>
                <a:cs typeface="Times New Roman" pitchFamily="18" charset="0"/>
                <a:hlinkClick r:id="rId4"/>
              </a:rPr>
              <a:t>1]</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Except</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contracts</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for</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financial</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services</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in</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connection</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with</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the</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issue</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purchase</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sale</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or</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transfer</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of</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securities</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or</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other</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financial</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instruments</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and</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central</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bank</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ru-RU" sz="8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services</a:t>
            </a:r>
            <a:r>
              <a:rPr kumimoji="0" lang="ru-RU" sz="8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55140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363413"/>
            <a:ext cx="8229600" cy="432048"/>
          </a:xfrm>
        </p:spPr>
        <p:txBody>
          <a:bodyPr/>
          <a:lstStyle/>
          <a:p>
            <a:r>
              <a:rPr lang="en-US" sz="2600" b="1" dirty="0">
                <a:solidFill>
                  <a:srgbClr val="00539B"/>
                </a:solidFill>
                <a:latin typeface="Verdana" panose="020B0604030504040204" pitchFamily="34" charset="0"/>
                <a:ea typeface="Verdana" panose="020B0604030504040204" pitchFamily="34" charset="0"/>
              </a:rPr>
              <a:t>ANNEX 6 - CONSTRUCTION SERVICES</a:t>
            </a:r>
            <a:endParaRPr lang="ru-RU" sz="2600" b="1" dirty="0">
              <a:solidFill>
                <a:srgbClr val="00539B"/>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pPr marL="0" indent="0">
              <a:buNone/>
            </a:pPr>
            <a:r>
              <a:rPr lang="en-US" sz="2400" dirty="0"/>
              <a:t>All services listed under Division 51 of the CPC Prov.</a:t>
            </a:r>
          </a:p>
          <a:p>
            <a:pPr marL="0" indent="0">
              <a:buNone/>
            </a:pPr>
            <a:endParaRPr lang="en-US" sz="2400" dirty="0"/>
          </a:p>
          <a:p>
            <a:pPr marL="0" indent="0">
              <a:buNone/>
            </a:pPr>
            <a:r>
              <a:rPr lang="en-US" sz="2400" dirty="0">
                <a:solidFill>
                  <a:schemeClr val="tx2">
                    <a:lumMod val="75000"/>
                  </a:schemeClr>
                </a:solidFill>
              </a:rPr>
              <a:t>Note to Annex 6</a:t>
            </a:r>
          </a:p>
          <a:p>
            <a:pPr marL="0" indent="0">
              <a:buNone/>
            </a:pPr>
            <a:r>
              <a:rPr lang="en-US" sz="2400" dirty="0"/>
              <a:t>Construction services are covered in respect of the Ministry of Defense (Annex 1) only to the extent that such construction services are not related to national security and defense.</a:t>
            </a:r>
          </a:p>
          <a:p>
            <a:endParaRPr lang="ru-RU" dirty="0"/>
          </a:p>
        </p:txBody>
      </p:sp>
    </p:spTree>
    <p:extLst>
      <p:ext uri="{BB962C8B-B14F-4D97-AF65-F5344CB8AC3E}">
        <p14:creationId xmlns:p14="http://schemas.microsoft.com/office/powerpoint/2010/main" val="27298960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1128</TotalTime>
  <Words>1457</Words>
  <Application>Microsoft Office PowerPoint</Application>
  <PresentationFormat>On-screen Show (4:3)</PresentationFormat>
  <Paragraphs>224</Paragraphs>
  <Slides>19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SimSun</vt:lpstr>
      <vt:lpstr>Arial</vt:lpstr>
      <vt:lpstr>Calibri</vt:lpstr>
      <vt:lpstr>Calibri Light</vt:lpstr>
      <vt:lpstr>Century Gothic</vt:lpstr>
      <vt:lpstr>DFKai-SB</vt:lpstr>
      <vt:lpstr>Helvetica</vt:lpstr>
      <vt:lpstr>Times New Roman</vt:lpstr>
      <vt:lpstr>Verdana</vt:lpstr>
      <vt:lpstr>Wingdings</vt:lpstr>
      <vt:lpstr>Office Theme</vt:lpstr>
      <vt:lpstr>PowerPoint Presentation</vt:lpstr>
      <vt:lpstr>PowerPoint Presentation</vt:lpstr>
      <vt:lpstr>PowerPoint Presentation</vt:lpstr>
      <vt:lpstr>Moldova has joined the WTO GPA on 14 July 2016 – 47 Party </vt:lpstr>
      <vt:lpstr>Republic of Moldova’s commitments, thresholds, SDR </vt:lpstr>
      <vt:lpstr>Moldova’s main commitments: (2)</vt:lpstr>
      <vt:lpstr>Moldova’s main commitments 3</vt:lpstr>
      <vt:lpstr>List of services:</vt:lpstr>
      <vt:lpstr>ANNEX 6 - CONSTRUCTION SERVICES</vt:lpstr>
      <vt:lpstr>Covered Procurement (GPA Article II:2)</vt:lpstr>
      <vt:lpstr>Republic of Moldova’s PP overview: Moldovan legislation does not discriminate regarding any foreign bidder </vt:lpstr>
      <vt:lpstr> Legal and institutional reform        GPA accession. Major changes - new Moldovan PPL (July 2015)</vt:lpstr>
      <vt:lpstr>Legal reform continued: </vt:lpstr>
      <vt:lpstr>AA and GPA implementation – Latest developments:</vt:lpstr>
      <vt:lpstr>eProcurement implementation in Moldova</vt:lpstr>
      <vt:lpstr>Moldova’s GPA coverage can be accessed:</vt:lpstr>
      <vt:lpstr>PowerPoint Presentation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Dorina Harcenco</cp:lastModifiedBy>
  <cp:revision>69</cp:revision>
  <dcterms:created xsi:type="dcterms:W3CDTF">2020-05-13T12:10:08Z</dcterms:created>
  <dcterms:modified xsi:type="dcterms:W3CDTF">2020-11-16T18:19:03Z</dcterms:modified>
</cp:coreProperties>
</file>