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6" r:id="rId4"/>
    <p:sldId id="268" r:id="rId5"/>
    <p:sldId id="269" r:id="rId6"/>
    <p:sldId id="274" r:id="rId7"/>
    <p:sldId id="260" r:id="rId8"/>
    <p:sldId id="275" r:id="rId9"/>
    <p:sldId id="261" r:id="rId10"/>
    <p:sldId id="276" r:id="rId11"/>
    <p:sldId id="277" r:id="rId12"/>
    <p:sldId id="264" r:id="rId13"/>
    <p:sldId id="265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5F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E-4926-AB6C-860E787D08A3}"/>
              </c:ext>
            </c:extLst>
          </c:dPt>
          <c:dPt>
            <c:idx val="1"/>
            <c:bubble3D val="0"/>
            <c:explosion val="1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E-4926-AB6C-860E787D08A3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E-4926-AB6C-860E787D08A3}"/>
              </c:ext>
            </c:extLst>
          </c:dPt>
          <c:val>
            <c:numRef>
              <c:f>Sheet1!$B$3:$B$5</c:f>
              <c:numCache>
                <c:formatCode>General</c:formatCode>
                <c:ptCount val="3"/>
                <c:pt idx="0">
                  <c:v>80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1E-4926-AB6C-860E787D0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9EFF8-7207-4EAE-BDCB-E8AFBC277D2D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1BF9-37CF-40E1-862D-1E7A38EF4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15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isk.dozorro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isk.dozorro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36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dd47c00c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50dd47c00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59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1944a1464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2017 - development of the methodology and 44 risk indicators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http://risk.dozorro.org/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2018 - launch of the automated risk-monitoring based on the 40 indicators, publicly available, enabling filtering tenders along riskiness criteria</a:t>
            </a:r>
            <a:endParaRPr/>
          </a:p>
        </p:txBody>
      </p:sp>
      <p:sp>
        <p:nvSpPr>
          <p:cNvPr id="301" name="Google Shape;301;g51944a146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50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59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74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better photo?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A4E8-ECCE-F34F-9EED-41308871B0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6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better photo?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A4E8-ECCE-F34F-9EED-41308871B0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9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00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9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52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2017 - development of the methodology and 44 risk indicators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http://risk.dozorro.org/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2018 - launch of the automated risk-monitoring based on the 40 indicators, publicly available, enabling filtering tenders along riskiness criteria</a:t>
            </a:r>
            <a:endParaRPr dirty="0"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81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dd47c00c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50dd47c00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00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70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1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26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72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82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0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8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8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24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F135-F218-40BE-A2D3-CDD1716892CE}" type="datetimeFigureOut">
              <a:rPr lang="uk-UA" smtClean="0"/>
              <a:t>11.03.20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8803-5AFE-43D7-B0EC-6D2AD2266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1.gif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D:\прозоро\дозоро\вспомог\1 слайд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26"/>
            <a:ext cx="12191997" cy="68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D:\прозоро\дозоро\вспомог\карта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8984" y="3377888"/>
            <a:ext cx="2994966" cy="20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3911975" y="3601903"/>
            <a:ext cx="4509600" cy="1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GB" sz="36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lang="en-GB" sz="60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60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GB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GB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 descr="D:\иаа\логотип\DoZorr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600" y="2156512"/>
            <a:ext cx="4368050" cy="9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D:\прозоро\дозоро\вспомог\гео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90845" y="3377892"/>
            <a:ext cx="413655" cy="60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1821" y="5583382"/>
            <a:ext cx="2409634" cy="6182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1261821" y="530093"/>
            <a:ext cx="9657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</a:rPr>
              <a:t>Public Procurement and Sales in Ukraine</a:t>
            </a:r>
            <a:endParaRPr sz="4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6C741F2-BFC9-EA44-BE52-DF913FDBF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883" y="5293933"/>
            <a:ext cx="4555067" cy="1049867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Gilroy Light" pitchFamily="50" charset="-52"/>
              </a:rPr>
              <a:t>Anastasiya Kozlovtseva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Gilroy ExtraBold" pitchFamily="50" charset="-52"/>
              </a:rPr>
              <a:t>Head of International Relations</a:t>
            </a:r>
            <a:endParaRPr lang="en-US" sz="1600" dirty="0">
              <a:solidFill>
                <a:schemeClr val="bg1"/>
              </a:solidFill>
              <a:latin typeface="Gilroy Light" pitchFamily="50" charset="-52"/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  <a:latin typeface="Gilroy Light" pitchFamily="50" charset="-52"/>
              </a:rPr>
              <a:t>Transparency International Ukraine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Gilroy ExtraBold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81" y="2135295"/>
            <a:ext cx="2068251" cy="16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4" descr="D:\прозоро\дозоро\вспомог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1606"/>
            <a:ext cx="2046000" cy="341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4" descr="D:\прозоро\дозоро\вспомог\основа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96026"/>
            <a:ext cx="12191997" cy="562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4" name="Google Shape;274;p24"/>
          <p:cNvGraphicFramePr/>
          <p:nvPr>
            <p:extLst>
              <p:ext uri="{D42A27DB-BD31-4B8C-83A1-F6EECF244321}">
                <p14:modId xmlns:p14="http://schemas.microsoft.com/office/powerpoint/2010/main" val="202995337"/>
              </p:ext>
            </p:extLst>
          </p:nvPr>
        </p:nvGraphicFramePr>
        <p:xfrm>
          <a:off x="2222226" y="2075254"/>
          <a:ext cx="10280317" cy="12719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19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i="0" u="none" strike="noStrike" cap="none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-US" sz="2400" b="1" i="0" u="none" strike="noStrike" cap="none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,5 million</a:t>
                      </a: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unique DOZORRO users</a:t>
                      </a:r>
                      <a:endParaRPr sz="2400" dirty="0">
                        <a:solidFill>
                          <a:srgbClr val="351C7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152 000 users 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Open BI </a:t>
                      </a:r>
                      <a:endParaRPr sz="2400" dirty="0">
                        <a:solidFill>
                          <a:srgbClr val="351C7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300 certified </a:t>
                      </a: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professional BI users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351C7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351C7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5" name="Google Shape;275;p24"/>
          <p:cNvGraphicFramePr/>
          <p:nvPr>
            <p:extLst>
              <p:ext uri="{D42A27DB-BD31-4B8C-83A1-F6EECF244321}">
                <p14:modId xmlns:p14="http://schemas.microsoft.com/office/powerpoint/2010/main" val="3128133229"/>
              </p:ext>
            </p:extLst>
          </p:nvPr>
        </p:nvGraphicFramePr>
        <p:xfrm>
          <a:off x="2222225" y="3395604"/>
          <a:ext cx="8501193" cy="1242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088">
                  <a:extLst>
                    <a:ext uri="{9D8B030D-6E8A-4147-A177-3AD203B41FA5}">
                      <a16:colId xmlns:a16="http://schemas.microsoft.com/office/drawing/2014/main" val="77708042"/>
                    </a:ext>
                  </a:extLst>
                </a:gridCol>
              </a:tblGrid>
              <a:tr h="124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more</a:t>
                      </a:r>
                      <a:r>
                        <a:rPr lang="en-US" sz="2400" b="1" baseline="0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than</a:t>
                      </a: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30</a:t>
                      </a:r>
                      <a:r>
                        <a:rPr lang="en-US" sz="2400" b="1" baseline="0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violations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identified </a:t>
                      </a:r>
                      <a:endParaRPr sz="2400" dirty="0">
                        <a:solidFill>
                          <a:srgbClr val="351C7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more</a:t>
                      </a:r>
                      <a:r>
                        <a:rPr lang="en-US" sz="2400" b="1" baseline="0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than</a:t>
                      </a: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35000</a:t>
                      </a:r>
                      <a:r>
                        <a:rPr lang="en-US" sz="2400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appeals to control bodies</a:t>
                      </a:r>
                      <a:endParaRPr sz="2400" dirty="0">
                        <a:solidFill>
                          <a:srgbClr val="351C7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3600</a:t>
                      </a:r>
                      <a:r>
                        <a:rPr lang="uk-UA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“wins” and </a:t>
                      </a:r>
                      <a:r>
                        <a:rPr lang="en-US" sz="2400" b="1" dirty="0">
                          <a:solidFill>
                            <a:srgbClr val="FA577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</a:t>
                      </a:r>
                      <a:r>
                        <a:rPr lang="en-US" sz="2400" dirty="0">
                          <a:solidFill>
                            <a:srgbClr val="351C7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opened criminal proceedings</a:t>
                      </a:r>
                      <a:endParaRPr sz="2400" dirty="0">
                        <a:solidFill>
                          <a:srgbClr val="351C7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9" name="Google Shape;279;p24" descr="D:\прозоро\дозоро\вспомог\основа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6263443"/>
            <a:ext cx="12191997" cy="562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 txBox="1"/>
          <p:nvPr/>
        </p:nvSpPr>
        <p:spPr>
          <a:xfrm>
            <a:off x="2222225" y="5270263"/>
            <a:ext cx="8679138" cy="77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We use open-source open-data OCDS tools and that makes our civic tech highly transferable – </a:t>
            </a:r>
            <a:r>
              <a:rPr lang="en-US" sz="1800" b="1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DOZORRO-tools are used by NGOs in Moldova and Poland</a:t>
            </a:r>
            <a:endParaRPr sz="180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Picture 3" descr="D:\иаа\логотип\DoZorro.png">
            <a:extLst>
              <a:ext uri="{FF2B5EF4-FFF2-40B4-BE49-F238E27FC236}">
                <a16:creationId xmlns:a16="http://schemas.microsoft.com/office/drawing/2014/main" id="{2F2920C4-6D12-DD4F-B2E4-AD45D012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13" y="342673"/>
            <a:ext cx="1856886" cy="397615"/>
          </a:xfrm>
          <a:prstGeom prst="rect">
            <a:avLst/>
          </a:prstGeom>
          <a:noFill/>
        </p:spPr>
      </p:pic>
      <p:pic>
        <p:nvPicPr>
          <p:cNvPr id="15" name="transparency_ua.pdf">
            <a:extLst>
              <a:ext uri="{FF2B5EF4-FFF2-40B4-BE49-F238E27FC236}">
                <a16:creationId xmlns:a16="http://schemas.microsoft.com/office/drawing/2014/main" id="{ACBF4940-41E7-ED42-8ECC-7BA433396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312" y="329026"/>
            <a:ext cx="2081872" cy="48910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Google Shape;277;p24">
            <a:extLst>
              <a:ext uri="{FF2B5EF4-FFF2-40B4-BE49-F238E27FC236}">
                <a16:creationId xmlns:a16="http://schemas.microsoft.com/office/drawing/2014/main" id="{ED693EFC-D2F2-C149-B9C0-7CA7D13EF348}"/>
              </a:ext>
            </a:extLst>
          </p:cNvPr>
          <p:cNvSpPr txBox="1">
            <a:spLocks/>
          </p:cNvSpPr>
          <p:nvPr/>
        </p:nvSpPr>
        <p:spPr>
          <a:xfrm>
            <a:off x="3638105" y="798990"/>
            <a:ext cx="491578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A577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Our achievements</a:t>
            </a:r>
          </a:p>
        </p:txBody>
      </p:sp>
    </p:spTree>
    <p:extLst>
      <p:ext uri="{BB962C8B-B14F-4D97-AF65-F5344CB8AC3E}">
        <p14:creationId xmlns:p14="http://schemas.microsoft.com/office/powerpoint/2010/main" val="293321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4" descr="D:\прозоро\дозоро\вспомог\основа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296026"/>
            <a:ext cx="12191997" cy="562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4"/>
          <p:cNvSpPr txBox="1">
            <a:spLocks noGrp="1"/>
          </p:cNvSpPr>
          <p:nvPr>
            <p:ph type="title"/>
          </p:nvPr>
        </p:nvSpPr>
        <p:spPr>
          <a:xfrm>
            <a:off x="3638105" y="798990"/>
            <a:ext cx="491578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000"/>
              <a:buFont typeface="Arial"/>
              <a:buNone/>
            </a:pPr>
            <a:r>
              <a:rPr lang="en-GB" sz="4000" b="1" noProof="0" dirty="0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Our achievements</a:t>
            </a:r>
          </a:p>
        </p:txBody>
      </p:sp>
      <p:sp>
        <p:nvSpPr>
          <p:cNvPr id="278" name="Google Shape;278;p24"/>
          <p:cNvSpPr txBox="1"/>
          <p:nvPr/>
        </p:nvSpPr>
        <p:spPr>
          <a:xfrm>
            <a:off x="2809312" y="3482322"/>
            <a:ext cx="7460148" cy="126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We successfully advocated introduction of mandatory </a:t>
            </a:r>
            <a:r>
              <a:rPr lang="en-US" sz="1800" b="1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risk-based monitoring in Ukrainian government </a:t>
            </a: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– State Audit Service started a pilot of online public procurement monitoring in 2018</a:t>
            </a:r>
            <a:r>
              <a:rPr lang="uk-UA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and changes to Law on PP in 2019.</a:t>
            </a:r>
            <a:endParaRPr sz="180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9" name="Google Shape;279;p24" descr="D:\прозоро\дозоро\вспомог\основа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63443"/>
            <a:ext cx="12191997" cy="56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875" y="1989834"/>
            <a:ext cx="1325700" cy="13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 txBox="1"/>
          <p:nvPr/>
        </p:nvSpPr>
        <p:spPr>
          <a:xfrm>
            <a:off x="2850101" y="4840524"/>
            <a:ext cx="7419359" cy="136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We use open-source open-data OCDS tools and that makes our civic tech highly transferable – </a:t>
            </a:r>
            <a:r>
              <a:rPr lang="en-US" sz="1800" b="1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DOZORRO-tools are used by NGOs in Moldova and Poland</a:t>
            </a:r>
            <a:endParaRPr sz="180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2809312" y="2281756"/>
            <a:ext cx="7317273" cy="103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We are listed in </a:t>
            </a:r>
            <a:r>
              <a:rPr lang="en-US" sz="1800" b="1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top 12 projects worldwide </a:t>
            </a: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for citizen watchdogs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DOZORRO was featured by FORBES magazine</a:t>
            </a:r>
            <a:r>
              <a:rPr lang="en-US" sz="18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Picture 3" descr="D:\иаа\логотип\DoZorro.png">
            <a:extLst>
              <a:ext uri="{FF2B5EF4-FFF2-40B4-BE49-F238E27FC236}">
                <a16:creationId xmlns:a16="http://schemas.microsoft.com/office/drawing/2014/main" id="{2E11E890-D660-F64D-95A5-20F8409A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13" y="342673"/>
            <a:ext cx="1856886" cy="397615"/>
          </a:xfrm>
          <a:prstGeom prst="rect">
            <a:avLst/>
          </a:prstGeom>
          <a:noFill/>
        </p:spPr>
      </p:pic>
      <p:pic>
        <p:nvPicPr>
          <p:cNvPr id="15" name="transparency_ua.pdf">
            <a:extLst>
              <a:ext uri="{FF2B5EF4-FFF2-40B4-BE49-F238E27FC236}">
                <a16:creationId xmlns:a16="http://schemas.microsoft.com/office/drawing/2014/main" id="{34ACED9D-C3F4-9043-BC43-5369BAFB0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312" y="342673"/>
            <a:ext cx="2081872" cy="48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oogle Shape;106;p14" descr="D:\прозоро\дозоро\вспомог\3.1.png">
            <a:extLst>
              <a:ext uri="{FF2B5EF4-FFF2-40B4-BE49-F238E27FC236}">
                <a16:creationId xmlns:a16="http://schemas.microsoft.com/office/drawing/2014/main" id="{31C37372-C692-644E-8DCC-CAFCABA080B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3461" y="3585104"/>
            <a:ext cx="1258063" cy="1165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78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390425"/>
            <a:ext cx="5257800" cy="47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6234025" y="860525"/>
            <a:ext cx="51933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main partners</a:t>
            </a:r>
            <a:endParaRPr sz="4000" b="1">
              <a:solidFill>
                <a:srgbClr val="FA577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000"/>
              <a:buFont typeface="Arial"/>
              <a:buNone/>
            </a:pPr>
            <a:endParaRPr sz="4000" b="1">
              <a:solidFill>
                <a:srgbClr val="FA57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p26" descr="D:\прозоро\дозоро\вспомог\основа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91568"/>
            <a:ext cx="12191997" cy="56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 descr="D:\иаа\логотип\DoZorr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3514" y="560325"/>
            <a:ext cx="3545087" cy="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563" y="438129"/>
            <a:ext cx="1797949" cy="42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1857598" y="2111372"/>
            <a:ext cx="8476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8951" y="2886812"/>
            <a:ext cx="4516650" cy="10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8">
            <a:alphaModFix/>
          </a:blip>
          <a:srcRect l="-2155" t="18286" b="24782"/>
          <a:stretch/>
        </p:blipFill>
        <p:spPr>
          <a:xfrm>
            <a:off x="1218025" y="1844523"/>
            <a:ext cx="2947125" cy="91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81175" y="2843363"/>
            <a:ext cx="1703975" cy="17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24225" y="1539299"/>
            <a:ext cx="2650900" cy="13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73450" y="4165137"/>
            <a:ext cx="2814375" cy="13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35700" y="1587825"/>
            <a:ext cx="2947131" cy="12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94900" y="2548688"/>
            <a:ext cx="2556975" cy="14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985138" y="2766263"/>
            <a:ext cx="1325450" cy="13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63130" y="4582095"/>
            <a:ext cx="2390945" cy="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5;p39"/>
          <p:cNvPicPr preferRelativeResize="0"/>
          <p:nvPr/>
        </p:nvPicPr>
        <p:blipFill rotWithShape="1">
          <a:blip r:embed="rId16">
            <a:alphaModFix/>
          </a:blip>
          <a:srcRect l="-1000" t="-4970" r="999" b="4970"/>
          <a:stretch/>
        </p:blipFill>
        <p:spPr>
          <a:xfrm>
            <a:off x="562495" y="3743212"/>
            <a:ext cx="4402030" cy="191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04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6" descr="D:\прозоро\дозоро\вспомог\1 слайд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648"/>
            <a:ext cx="12191997" cy="68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3689115" y="2209807"/>
            <a:ext cx="4737000" cy="22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60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br>
              <a:rPr lang="en-GB" sz="60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GB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ozlovtseva@ti-ukraine.org</a:t>
            </a:r>
            <a:endParaRPr lang="en-GB" sz="60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body" idx="1"/>
          </p:nvPr>
        </p:nvSpPr>
        <p:spPr>
          <a:xfrm>
            <a:off x="4562475" y="5254625"/>
            <a:ext cx="28956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26" descr="D:\прозоро\дозоро\вспомог\основа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91568"/>
            <a:ext cx="12192000" cy="56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563" y="438129"/>
            <a:ext cx="1797949" cy="42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15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 descr="D:\прозоро\дозоро\вспомог\основа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296026"/>
            <a:ext cx="12191997" cy="56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D:\прозоро\дозоро\вспомог\основа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91568"/>
            <a:ext cx="12191997" cy="562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Picture 6" descr="816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8" y="0"/>
            <a:ext cx="12191997" cy="6296027"/>
          </a:xfrm>
          <a:prstGeom prst="rect">
            <a:avLst/>
          </a:prstGeom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39762" y="279214"/>
            <a:ext cx="1797949" cy="4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18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Paper Era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hape 216" descr="Vaizdo rezultatas pagal užklausą „andy warhol hoarding“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81943" y="1690689"/>
            <a:ext cx="7026361" cy="508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9762" y="292862"/>
            <a:ext cx="1797949" cy="4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30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Callout 2 (Accent Bar) 15"/>
          <p:cNvSpPr/>
          <p:nvPr/>
        </p:nvSpPr>
        <p:spPr>
          <a:xfrm>
            <a:off x="6023991" y="1411091"/>
            <a:ext cx="3895864" cy="1248139"/>
          </a:xfrm>
          <a:prstGeom prst="accentCallout2">
            <a:avLst>
              <a:gd name="adj1" fmla="val 33516"/>
              <a:gd name="adj2" fmla="val 6089"/>
              <a:gd name="adj3" fmla="val 34652"/>
              <a:gd name="adj4" fmla="val -3274"/>
              <a:gd name="adj5" fmla="val 77289"/>
              <a:gd name="adj6" fmla="val -1473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algn="ctr"/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UAH 30bn (ca $1,2 </a:t>
            </a:r>
            <a:r>
              <a:rPr lang="en-US" sz="2000" dirty="0" err="1">
                <a:latin typeface="Century Gothic" charset="0"/>
                <a:ea typeface="Century Gothic" charset="0"/>
                <a:cs typeface="Century Gothic" charset="0"/>
              </a:rPr>
              <a:t>bn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uk-UA" sz="2000" dirty="0">
                <a:latin typeface="Century Gothic" charset="0"/>
                <a:ea typeface="Century Gothic" charset="0"/>
                <a:cs typeface="Century Gothic" charset="0"/>
              </a:rPr>
              <a:t> –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 conservative estimation of </a:t>
            </a:r>
            <a:r>
              <a:rPr lang="en-US" sz="20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“corruption tax” </a:t>
            </a:r>
            <a:endParaRPr lang="uk-UA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6043056" y="3331304"/>
            <a:ext cx="3874786" cy="1248139"/>
          </a:xfrm>
          <a:prstGeom prst="accentCallout2">
            <a:avLst>
              <a:gd name="adj1" fmla="val 74406"/>
              <a:gd name="adj2" fmla="val 5746"/>
              <a:gd name="adj3" fmla="val 75542"/>
              <a:gd name="adj4" fmla="val -3617"/>
              <a:gd name="adj5" fmla="val 37534"/>
              <a:gd name="adj6" fmla="val -12671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UAH 30bn (ca $1,2 </a:t>
            </a:r>
            <a:r>
              <a:rPr lang="en-US" sz="2000" dirty="0" err="1">
                <a:latin typeface="Century Gothic" charset="0"/>
                <a:ea typeface="Century Gothic" charset="0"/>
                <a:cs typeface="Century Gothic" charset="0"/>
              </a:rPr>
              <a:t>bn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uk-UA" sz="2000" dirty="0">
                <a:latin typeface="Century Gothic" charset="0"/>
                <a:ea typeface="Century Gothic" charset="0"/>
                <a:cs typeface="Century Gothic" charset="0"/>
              </a:rPr>
              <a:t>– 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losses caused by 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limited competition</a:t>
            </a:r>
            <a:endParaRPr lang="uk-UA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828432" y="2459223"/>
            <a:ext cx="936104" cy="529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10%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850148" y="3155254"/>
            <a:ext cx="936104" cy="5501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19536" y="5339248"/>
            <a:ext cx="8352928" cy="1010458"/>
          </a:xfrm>
          <a:prstGeom prst="rect">
            <a:avLst/>
          </a:prstGeom>
          <a:solidFill>
            <a:srgbClr val="1F5FA0"/>
          </a:solidFill>
          <a:ln>
            <a:solidFill>
              <a:srgbClr val="1F5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At least $2,4 </a:t>
            </a:r>
            <a:r>
              <a:rPr lang="en-US" sz="2800" dirty="0" err="1">
                <a:latin typeface="Century Gothic" charset="0"/>
                <a:ea typeface="Century Gothic" charset="0"/>
                <a:cs typeface="Century Gothic" charset="0"/>
              </a:rPr>
              <a:t>bn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per annum</a:t>
            </a:r>
            <a:r>
              <a:rPr lang="uk-UA" sz="2800" dirty="0"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losses from corruption and limited competition</a:t>
            </a:r>
            <a:endParaRPr lang="uk-UA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19288" y="1247358"/>
            <a:ext cx="8343016" cy="3457718"/>
          </a:xfrm>
          <a:prstGeom prst="rect">
            <a:avLst/>
          </a:prstGeom>
          <a:noFill/>
          <a:ln w="28575" cmpd="sng">
            <a:solidFill>
              <a:srgbClr val="1F5F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Isosceles Triangle 19"/>
          <p:cNvSpPr/>
          <p:nvPr/>
        </p:nvSpPr>
        <p:spPr>
          <a:xfrm rot="10800000">
            <a:off x="4058060" y="4932130"/>
            <a:ext cx="3456384" cy="179660"/>
          </a:xfrm>
          <a:prstGeom prst="triangle">
            <a:avLst/>
          </a:prstGeom>
          <a:solidFill>
            <a:srgbClr val="1F5FA0"/>
          </a:solidFill>
          <a:ln>
            <a:solidFill>
              <a:srgbClr val="1F5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1277355" y="1331957"/>
          <a:ext cx="4881228" cy="341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363072" y="3365266"/>
            <a:ext cx="2230273" cy="7680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UAH </a:t>
            </a:r>
            <a:r>
              <a:rPr lang="uk-UA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300</a:t>
            </a:r>
            <a:r>
              <a:rPr lang="en-US" sz="24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bn</a:t>
            </a:r>
            <a:endParaRPr lang="en-US" sz="2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($12bn)</a:t>
            </a:r>
            <a:endParaRPr lang="uk-UA" sz="2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3714" y="2403412"/>
            <a:ext cx="936104" cy="529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10%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465019" y="3144144"/>
            <a:ext cx="936104" cy="5501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PP was seen as synonym of corruption in Ukraine</a:t>
            </a:r>
            <a:endParaRPr lang="uk-UA" sz="2400" dirty="0"/>
          </a:p>
        </p:txBody>
      </p:sp>
      <p:pic>
        <p:nvPicPr>
          <p:cNvPr id="14" name="Google Shape;10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9762" y="279214"/>
            <a:ext cx="1797949" cy="4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6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306" y="4988458"/>
            <a:ext cx="788411" cy="78841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“Golden triangle of partnership” in the core</a:t>
            </a:r>
            <a:endParaRPr lang="uk-UA" sz="2400" dirty="0"/>
          </a:p>
        </p:txBody>
      </p:sp>
      <p:sp>
        <p:nvSpPr>
          <p:cNvPr id="6" name="Oval 5"/>
          <p:cNvSpPr/>
          <p:nvPr/>
        </p:nvSpPr>
        <p:spPr>
          <a:xfrm>
            <a:off x="3305585" y="1268265"/>
            <a:ext cx="2866678" cy="2880000"/>
          </a:xfrm>
          <a:prstGeom prst="ellipse">
            <a:avLst/>
          </a:prstGeom>
          <a:solidFill>
            <a:schemeClr val="bg1"/>
          </a:solidFill>
          <a:ln>
            <a:solidFill>
              <a:srgbClr val="1F5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53858" y="1268265"/>
            <a:ext cx="2866678" cy="2880000"/>
          </a:xfrm>
          <a:prstGeom prst="ellipse">
            <a:avLst/>
          </a:prstGeom>
          <a:noFill/>
          <a:ln>
            <a:solidFill>
              <a:srgbClr val="1F5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29722" y="2929991"/>
            <a:ext cx="2866678" cy="2880000"/>
          </a:xfrm>
          <a:prstGeom prst="ellipse">
            <a:avLst/>
          </a:prstGeom>
          <a:noFill/>
          <a:ln>
            <a:solidFill>
              <a:srgbClr val="1F5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66300" y="2189688"/>
            <a:ext cx="1980182" cy="197999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5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2970" y="4247460"/>
            <a:ext cx="1980182" cy="707874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2000" dirty="0">
                <a:solidFill>
                  <a:srgbClr val="1F5FA0"/>
                </a:solidFill>
                <a:latin typeface="Century Gothic" charset="0"/>
                <a:ea typeface="Century Gothic" charset="0"/>
                <a:cs typeface="Century Gothic" charset="0"/>
              </a:rPr>
              <a:t>Commercial platforms</a:t>
            </a:r>
            <a:endParaRPr lang="uk-UA" sz="2000" dirty="0">
              <a:solidFill>
                <a:srgbClr val="1F5FA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ular Callout 8"/>
          <p:cNvSpPr/>
          <p:nvPr/>
        </p:nvSpPr>
        <p:spPr>
          <a:xfrm>
            <a:off x="8620538" y="1648168"/>
            <a:ext cx="1980695" cy="1536095"/>
          </a:xfrm>
          <a:prstGeom prst="wedgeRectCallout">
            <a:avLst>
              <a:gd name="adj1" fmla="val -63398"/>
              <a:gd name="adj2" fmla="val 367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Civil Society</a:t>
            </a:r>
            <a:r>
              <a:rPr lang="uk-UA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monitoring and control of procurement</a:t>
            </a:r>
            <a:endParaRPr lang="uk-UA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483540" y="1580316"/>
            <a:ext cx="1995449" cy="1557451"/>
          </a:xfrm>
          <a:prstGeom prst="wedgeRectCallout">
            <a:avLst>
              <a:gd name="adj1" fmla="val 50385"/>
              <a:gd name="adj2" fmla="val 595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Government</a:t>
            </a:r>
            <a:r>
              <a:rPr lang="uk-UA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br>
              <a:rPr lang="uk-UA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uk-UA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rules</a:t>
            </a:r>
            <a:r>
              <a:rPr lang="uk-UA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”, 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professionalization</a:t>
            </a:r>
            <a:r>
              <a:rPr lang="uk-UA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and data storage</a:t>
            </a:r>
            <a:endParaRPr lang="uk-UA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185326" y="4281965"/>
            <a:ext cx="1980695" cy="1632949"/>
          </a:xfrm>
          <a:prstGeom prst="wedgeRectCallout">
            <a:avLst>
              <a:gd name="adj1" fmla="val 78674"/>
              <a:gd name="adj2" fmla="val -323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Commercial platforms</a:t>
            </a:r>
            <a:r>
              <a:rPr lang="uk-UA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b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CAs &amp; suppliers acquisition and service</a:t>
            </a:r>
            <a:endParaRPr lang="uk-UA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46" y="1515976"/>
            <a:ext cx="1367161" cy="1166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1" y="2671874"/>
            <a:ext cx="1293281" cy="1015627"/>
          </a:xfrm>
          <a:prstGeom prst="rect">
            <a:avLst/>
          </a:prstGeom>
        </p:spPr>
      </p:pic>
      <p:pic>
        <p:nvPicPr>
          <p:cNvPr id="19" name="Google Shape;1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39762" y="265566"/>
            <a:ext cx="1797949" cy="4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3742" y="1971942"/>
            <a:ext cx="1797949" cy="4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645600" y="1907750"/>
            <a:ext cx="2552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400"/>
              <a:buFont typeface="Arial"/>
              <a:buNone/>
            </a:pPr>
            <a:r>
              <a:rPr lang="en-GB" sz="3600" b="0" i="0" u="none" strike="noStrike" cap="none" noProof="0" dirty="0">
                <a:solidFill>
                  <a:srgbClr val="FA5770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3971248" y="1812581"/>
            <a:ext cx="5089146" cy="144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None/>
            </a:pPr>
            <a:r>
              <a:rPr lang="en-GB" sz="2400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Civic network run by Transparency International </a:t>
            </a:r>
            <a:r>
              <a:rPr lang="en-GB" sz="2400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Ukraine </a:t>
            </a:r>
            <a:r>
              <a:rPr lang="en-GB" sz="2400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watching </a:t>
            </a:r>
            <a:r>
              <a:rPr lang="en-GB" sz="2400" i="0" u="none" strike="noStrike" cap="none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national and regional public procurement</a:t>
            </a:r>
            <a:endParaRPr lang="en-GB" sz="2400" b="0" i="0" u="none" strike="noStrike" cap="none" noProof="0" dirty="0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4" descr="D:\прозоро\дозоро\вспомог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7752"/>
            <a:ext cx="1139925" cy="18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D:\прозоро\дозоро\вспомог\основа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96026"/>
            <a:ext cx="12191997" cy="56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D:\прозоро\дозоро\вспомог\фон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6325" y="300"/>
            <a:ext cx="278567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4023542" y="3875125"/>
            <a:ext cx="5036852" cy="191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GB" sz="2400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To unite the civil society in watchdog activities to ensure</a:t>
            </a:r>
            <a:r>
              <a:rPr lang="en-US" sz="24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access and fair play among public procurement stakeholders</a:t>
            </a:r>
            <a:endParaRPr lang="en-GB" sz="2400" i="0" u="none" strike="noStrike" cap="none" noProof="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525269" y="3750781"/>
            <a:ext cx="2300661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400"/>
              <a:buFont typeface="Arial"/>
              <a:buNone/>
            </a:pPr>
            <a:r>
              <a:rPr lang="en-GB" sz="3600" b="0" i="0" u="none" strike="noStrike" cap="none" noProof="0" dirty="0">
                <a:solidFill>
                  <a:srgbClr val="FA5770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</a:p>
        </p:txBody>
      </p:sp>
      <p:pic>
        <p:nvPicPr>
          <p:cNvPr id="106" name="Google Shape;106;p14" descr="D:\прозоро\дозоро\вспомог\3.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687" y="3875125"/>
            <a:ext cx="781850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D:\прозоро\дозоро\вспомог\основа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6291568"/>
            <a:ext cx="12191997" cy="56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D:\иаа\логотип\DoZorro.png">
            <a:extLst>
              <a:ext uri="{FF2B5EF4-FFF2-40B4-BE49-F238E27FC236}">
                <a16:creationId xmlns:a16="http://schemas.microsoft.com/office/drawing/2014/main" id="{57B1369F-3834-1747-960A-E09788DD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213" y="342673"/>
            <a:ext cx="1856886" cy="397615"/>
          </a:xfrm>
          <a:prstGeom prst="rect">
            <a:avLst/>
          </a:prstGeom>
          <a:noFill/>
        </p:spPr>
      </p:pic>
      <p:pic>
        <p:nvPicPr>
          <p:cNvPr id="13" name="transparency_ua.pdf">
            <a:extLst>
              <a:ext uri="{FF2B5EF4-FFF2-40B4-BE49-F238E27FC236}">
                <a16:creationId xmlns:a16="http://schemas.microsoft.com/office/drawing/2014/main" id="{C0096234-2097-2B45-B371-7E35B9533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9312" y="342673"/>
            <a:ext cx="2081872" cy="489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30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D:\прозоро\дозоро\вспомог\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4300" y="0"/>
            <a:ext cx="4457701" cy="5979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646125" y="438125"/>
            <a:ext cx="44577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000"/>
              <a:buFont typeface="Arial"/>
              <a:buNone/>
            </a:pPr>
            <a:r>
              <a:rPr lang="en-GB" sz="4000" b="1" noProof="0" dirty="0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impact  areas</a:t>
            </a:r>
            <a:endParaRPr lang="en-GB" sz="4000" b="1" i="0" u="none" strike="noStrike" cap="none" noProof="0" dirty="0">
              <a:solidFill>
                <a:srgbClr val="FA57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1957551" y="1947263"/>
            <a:ext cx="26097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 i="0" u="none" strike="noStrike" cap="none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Developing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 i="0" u="none" strike="noStrike" cap="none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civic tech for open data to analyse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 i="0" u="none" strike="noStrike" cap="none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and to monitor public spending</a:t>
            </a:r>
          </a:p>
        </p:txBody>
      </p:sp>
      <p:pic>
        <p:nvPicPr>
          <p:cNvPr id="116" name="Google Shape;116;p15" descr="D:\прозоро\дозоро\вспомог\основа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91568"/>
            <a:ext cx="12192000" cy="56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9195749" y="1947250"/>
            <a:ext cx="26481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Raising awareness though educational materials and events</a:t>
            </a:r>
            <a:endParaRPr sz="2200" i="0" u="none" strike="noStrike" cap="none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522256" y="1868055"/>
            <a:ext cx="2624217" cy="17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Providing unique  feedback loop on public procurement via </a:t>
            </a:r>
            <a:r>
              <a:rPr lang="en-US" sz="2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dozorro.org</a:t>
            </a:r>
            <a:endParaRPr sz="2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740901" y="3897686"/>
            <a:ext cx="2186926" cy="157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Training </a:t>
            </a:r>
            <a:b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and capacity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building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for watchdog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activists</a:t>
            </a:r>
            <a:endParaRPr sz="2200" i="0" u="none" strike="noStrike" cap="none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9374249" y="3738858"/>
            <a:ext cx="229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i="0" u="none" strike="noStrike" cap="none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A strong civil society community in the regions all over the Ukraine</a:t>
            </a:r>
            <a:endParaRPr sz="2200" i="0" u="none" strike="noStrike" cap="none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15" descr="D:\прозоро\дозоро\вспомог\4.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085" y="1966225"/>
            <a:ext cx="676356" cy="63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D:\прозоро\дозоро\вспомог\4.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8495" y="2069156"/>
            <a:ext cx="657254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D:\прозоро\дозоро\вспомог\4.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6314" y="1988193"/>
            <a:ext cx="699295" cy="83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D:\прозоро\дозоро\вспомог\4.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1432" y="4008079"/>
            <a:ext cx="874605" cy="82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D:\прозоро\дозоро\вспомог\4.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46473" y="3850629"/>
            <a:ext cx="1190258" cy="82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2053332" y="4161432"/>
            <a:ext cx="26481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Giving voice to local stories  </a:t>
            </a:r>
            <a:endParaRPr sz="22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5" descr="D:\прозоро\дозоро\вспомог\6.8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9720" y="4161432"/>
            <a:ext cx="963612" cy="79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D:\иаа\логотип\DoZorr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53514" y="560325"/>
            <a:ext cx="3545087" cy="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8563" y="438129"/>
            <a:ext cx="1797949" cy="4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8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 descr="D:\прозоро\дозоро\вспомог\14.1.png"/>
          <p:cNvPicPr preferRelativeResize="0"/>
          <p:nvPr/>
        </p:nvPicPr>
        <p:blipFill rotWithShape="1">
          <a:blip r:embed="rId3">
            <a:alphaModFix amt="13000"/>
          </a:blip>
          <a:srcRect/>
          <a:stretch/>
        </p:blipFill>
        <p:spPr>
          <a:xfrm>
            <a:off x="1194548" y="280600"/>
            <a:ext cx="8887750" cy="60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D:\прозоро\дозоро\вспомог\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0025" y="27296"/>
            <a:ext cx="12392025" cy="69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3066998" y="1606066"/>
            <a:ext cx="5868000" cy="55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DOZORRO-</a:t>
            </a:r>
            <a:r>
              <a:rPr lang="en-GB" b="1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GB" sz="4400" b="1" i="0" u="none" strike="noStrike" cap="none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ommunity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997528" y="4766038"/>
            <a:ext cx="439387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 i="0" u="none" strike="noStrike" cap="none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GB" sz="220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-GB" sz="2200" i="0" u="none" strike="noStrike" cap="none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civil society organizations</a:t>
            </a:r>
          </a:p>
        </p:txBody>
      </p:sp>
      <p:sp>
        <p:nvSpPr>
          <p:cNvPr id="176" name="Google Shape;176;p18"/>
          <p:cNvSpPr txBox="1"/>
          <p:nvPr/>
        </p:nvSpPr>
        <p:spPr>
          <a:xfrm>
            <a:off x="6289027" y="4878176"/>
            <a:ext cx="4113758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45</a:t>
            </a:r>
            <a:r>
              <a:rPr lang="en-US" sz="22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20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epresentatives of procuring entities and business community</a:t>
            </a:r>
            <a:endParaRPr sz="220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8" name="Google Shape;178;p18" descr="D:\прозоро\дозоро\вспомог\11.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6199" y="3886120"/>
            <a:ext cx="979414" cy="8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 descr="D:\прозоро\дозоро\вспомог\6.7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7558" y="3889745"/>
            <a:ext cx="1484508" cy="8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D:\прозоро\дозоро\вспомог\11.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1398" y="2491989"/>
            <a:ext cx="919814" cy="91981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1774015" y="3337358"/>
            <a:ext cx="85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Organizations that share our vision and values: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Picture 3" descr="D:\иаа\логотип\DoZorro.png">
            <a:extLst>
              <a:ext uri="{FF2B5EF4-FFF2-40B4-BE49-F238E27FC236}">
                <a16:creationId xmlns:a16="http://schemas.microsoft.com/office/drawing/2014/main" id="{C6B54E2F-DEAC-2147-BDFB-07CB0820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213" y="342673"/>
            <a:ext cx="1856886" cy="397615"/>
          </a:xfrm>
          <a:prstGeom prst="rect">
            <a:avLst/>
          </a:prstGeom>
          <a:noFill/>
        </p:spPr>
      </p:pic>
      <p:pic>
        <p:nvPicPr>
          <p:cNvPr id="16" name="transparency_ua.pdf">
            <a:extLst>
              <a:ext uri="{FF2B5EF4-FFF2-40B4-BE49-F238E27FC236}">
                <a16:creationId xmlns:a16="http://schemas.microsoft.com/office/drawing/2014/main" id="{95E8069A-C055-2445-A7D4-C59A57A5E3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9312" y="342673"/>
            <a:ext cx="2081872" cy="489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489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390425"/>
            <a:ext cx="5257800" cy="47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/>
          <p:nvPr/>
        </p:nvSpPr>
        <p:spPr>
          <a:xfrm>
            <a:off x="1350913" y="3557750"/>
            <a:ext cx="895200" cy="866700"/>
          </a:xfrm>
          <a:prstGeom prst="ellipse">
            <a:avLst/>
          </a:prstGeom>
          <a:solidFill>
            <a:srgbClr val="FA57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>
            <a:spLocks noGrp="1"/>
          </p:cNvSpPr>
          <p:nvPr>
            <p:ph type="title"/>
          </p:nvPr>
        </p:nvSpPr>
        <p:spPr>
          <a:xfrm>
            <a:off x="6262125" y="654550"/>
            <a:ext cx="51933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770"/>
              </a:buClr>
              <a:buSzPts val="4000"/>
              <a:buFont typeface="Arial"/>
              <a:buNone/>
            </a:pPr>
            <a:r>
              <a:rPr lang="en-GB" sz="4000" b="1" noProof="0" dirty="0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GB" sz="4000" b="1" i="0" u="none" strike="noStrike" cap="none" noProof="0" dirty="0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isk </a:t>
            </a:r>
            <a:r>
              <a:rPr lang="en-GB" sz="4000" b="1" noProof="0" dirty="0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GB" sz="4000" b="1" i="0" u="none" strike="noStrike" cap="none" noProof="0" dirty="0">
                <a:solidFill>
                  <a:srgbClr val="FA5770"/>
                </a:solidFill>
                <a:latin typeface="Roboto"/>
                <a:ea typeface="Roboto"/>
                <a:cs typeface="Roboto"/>
                <a:sym typeface="Roboto"/>
              </a:rPr>
              <a:t>ndicators </a:t>
            </a:r>
          </a:p>
        </p:txBody>
      </p:sp>
      <p:sp>
        <p:nvSpPr>
          <p:cNvPr id="258" name="Google Shape;258;p23"/>
          <p:cNvSpPr txBox="1">
            <a:spLocks noGrp="1"/>
          </p:cNvSpPr>
          <p:nvPr>
            <p:ph type="body" idx="1"/>
          </p:nvPr>
        </p:nvSpPr>
        <p:spPr>
          <a:xfrm>
            <a:off x="2707975" y="3365937"/>
            <a:ext cx="8429700" cy="4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400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6 unique indicators based on the review status: no response to complaint, negative rank on the provided response, risks mentioned in the feedback, etc.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noProof="0" dirty="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400" noProof="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40 risks indicators overall</a:t>
            </a:r>
            <a:br>
              <a:rPr lang="en-GB" noProof="0" dirty="0">
                <a:latin typeface="Roboto"/>
                <a:ea typeface="Roboto"/>
                <a:cs typeface="Roboto"/>
                <a:sym typeface="Roboto"/>
              </a:rPr>
            </a:br>
            <a:endParaRPr lang="en-GB" sz="2800" i="0" strike="noStrike" cap="none" noProof="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9" name="Google Shape;259;p23" descr="D:\прозоро\дозоро\вспомог\основа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91568"/>
            <a:ext cx="12192000" cy="56228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/>
          <p:nvPr/>
        </p:nvSpPr>
        <p:spPr>
          <a:xfrm>
            <a:off x="1419225" y="3606421"/>
            <a:ext cx="1038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</a:rPr>
              <a:t> 6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1350850" y="4924625"/>
            <a:ext cx="895200" cy="866700"/>
          </a:xfrm>
          <a:prstGeom prst="ellipse">
            <a:avLst/>
          </a:prstGeom>
          <a:solidFill>
            <a:srgbClr val="FA57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1419263" y="4973296"/>
            <a:ext cx="1038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</a:rPr>
              <a:t>40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1362075" y="2028825"/>
            <a:ext cx="895350" cy="866775"/>
          </a:xfrm>
          <a:prstGeom prst="ellipse">
            <a:avLst/>
          </a:prstGeom>
          <a:solidFill>
            <a:srgbClr val="FA57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3" descr="D:\прозоро\дозоро\вспомог\дом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6850" y="2163763"/>
            <a:ext cx="663472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2708024" y="1732775"/>
            <a:ext cx="8656661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DOZORRO developed innovative data-driven red flags methodology for investigation of risky tenders in 2017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Risk indicator analysis is running on machine learning (2018)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p23" descr="D:\иаа\логотип\DoZorr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3514" y="560325"/>
            <a:ext cx="3545087" cy="7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563" y="438129"/>
            <a:ext cx="1797949" cy="4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895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548</Words>
  <Application>Microsoft Macintosh PowerPoint</Application>
  <PresentationFormat>Widescreen</PresentationFormat>
  <Paragraphs>78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Gilroy ExtraBold</vt:lpstr>
      <vt:lpstr>Gilroy Light</vt:lpstr>
      <vt:lpstr>Roboto</vt:lpstr>
      <vt:lpstr>Тема Office</vt:lpstr>
      <vt:lpstr>                   </vt:lpstr>
      <vt:lpstr>PowerPoint Presentation</vt:lpstr>
      <vt:lpstr>End of Paper Era</vt:lpstr>
      <vt:lpstr>PP was seen as synonym of corruption in Ukraine</vt:lpstr>
      <vt:lpstr>“Golden triangle of partnership” in the core</vt:lpstr>
      <vt:lpstr>VISION</vt:lpstr>
      <vt:lpstr>impact  areas</vt:lpstr>
      <vt:lpstr>DOZORRO-community</vt:lpstr>
      <vt:lpstr>risk indicators </vt:lpstr>
      <vt:lpstr>PowerPoint Presentation</vt:lpstr>
      <vt:lpstr>Our achievements</vt:lpstr>
      <vt:lpstr>main partners </vt:lpstr>
      <vt:lpstr>Thank you! kozlovtseva@ti-ukraine.org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</dc:title>
  <dc:creator>Anastasiya Kozlovtseva (TI Ukraine)</dc:creator>
  <cp:lastModifiedBy>Antonella Salgueiro</cp:lastModifiedBy>
  <cp:revision>18</cp:revision>
  <dcterms:created xsi:type="dcterms:W3CDTF">2019-09-05T15:20:36Z</dcterms:created>
  <dcterms:modified xsi:type="dcterms:W3CDTF">2020-03-11T17:32:33Z</dcterms:modified>
</cp:coreProperties>
</file>