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56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  <p:guide pos="256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4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6bb3b5773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6bb3b5773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1496799b2_0_1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71496799b2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1496799b2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71496799b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6bb3b57735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6bb3b57735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6bb3b57735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6bb3b57735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1496799b2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1496799b2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6bb3b57735_0_2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Google Shape;222;g6bb3b57735_0_2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1496799b2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71496799b2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CD563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/>
              <a:t>How to OCDS transactions</a:t>
            </a:r>
            <a:endParaRPr b="1" sz="4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14"/>
          <p:cNvGrpSpPr/>
          <p:nvPr/>
        </p:nvGrpSpPr>
        <p:grpSpPr>
          <a:xfrm>
            <a:off x="1753612" y="3192829"/>
            <a:ext cx="6922409" cy="1421327"/>
            <a:chOff x="207927" y="3158825"/>
            <a:chExt cx="8699773" cy="1596100"/>
          </a:xfrm>
        </p:grpSpPr>
        <p:sp>
          <p:nvSpPr>
            <p:cNvPr id="60" name="Google Shape;60;p14"/>
            <p:cNvSpPr/>
            <p:nvPr/>
          </p:nvSpPr>
          <p:spPr>
            <a:xfrm rot="5400000">
              <a:off x="3722427" y="-338175"/>
              <a:ext cx="1578600" cy="8607600"/>
            </a:xfrm>
            <a:prstGeom prst="bracePair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4"/>
            <p:cNvSpPr/>
            <p:nvPr/>
          </p:nvSpPr>
          <p:spPr>
            <a:xfrm>
              <a:off x="280000" y="3158825"/>
              <a:ext cx="8627700" cy="3849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4"/>
          <p:cNvSpPr txBox="1"/>
          <p:nvPr/>
        </p:nvSpPr>
        <p:spPr>
          <a:xfrm>
            <a:off x="3785792" y="4697689"/>
            <a:ext cx="2807700" cy="34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OCDS 1.1 </a:t>
            </a:r>
            <a:endParaRPr b="1"/>
          </a:p>
        </p:txBody>
      </p:sp>
      <p:sp>
        <p:nvSpPr>
          <p:cNvPr id="63" name="Google Shape;63;p14"/>
          <p:cNvSpPr/>
          <p:nvPr/>
        </p:nvSpPr>
        <p:spPr>
          <a:xfrm>
            <a:off x="181300" y="2619550"/>
            <a:ext cx="8770200" cy="1358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999999"/>
                </a:solidFill>
              </a:rPr>
              <a:t>eProcurement system</a:t>
            </a:r>
            <a:endParaRPr b="1" sz="1000">
              <a:solidFill>
                <a:srgbClr val="999999"/>
              </a:solidFill>
            </a:endParaRPr>
          </a:p>
        </p:txBody>
      </p:sp>
      <p:cxnSp>
        <p:nvCxnSpPr>
          <p:cNvPr id="64" name="Google Shape;64;p14"/>
          <p:cNvCxnSpPr/>
          <p:nvPr/>
        </p:nvCxnSpPr>
        <p:spPr>
          <a:xfrm>
            <a:off x="901275" y="1015750"/>
            <a:ext cx="7997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grpSp>
        <p:nvGrpSpPr>
          <p:cNvPr id="65" name="Google Shape;65;p14"/>
          <p:cNvGrpSpPr/>
          <p:nvPr/>
        </p:nvGrpSpPr>
        <p:grpSpPr>
          <a:xfrm>
            <a:off x="509426" y="3074350"/>
            <a:ext cx="8045951" cy="780700"/>
            <a:chOff x="509426" y="1931350"/>
            <a:chExt cx="8045951" cy="780700"/>
          </a:xfrm>
        </p:grpSpPr>
        <p:sp>
          <p:nvSpPr>
            <p:cNvPr id="66" name="Google Shape;66;p14"/>
            <p:cNvSpPr/>
            <p:nvPr/>
          </p:nvSpPr>
          <p:spPr>
            <a:xfrm>
              <a:off x="509426" y="1946298"/>
              <a:ext cx="763200" cy="7632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67" name="Google Shape;67;p14"/>
            <p:cNvSpPr/>
            <p:nvPr/>
          </p:nvSpPr>
          <p:spPr>
            <a:xfrm>
              <a:off x="7792177" y="1943746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68" name="Google Shape;68;p14"/>
            <p:cNvSpPr/>
            <p:nvPr/>
          </p:nvSpPr>
          <p:spPr>
            <a:xfrm>
              <a:off x="6579175" y="1940100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69" name="Google Shape;69;p14"/>
            <p:cNvSpPr/>
            <p:nvPr/>
          </p:nvSpPr>
          <p:spPr>
            <a:xfrm>
              <a:off x="5359975" y="1948850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0" name="Google Shape;70;p14"/>
            <p:cNvSpPr/>
            <p:nvPr/>
          </p:nvSpPr>
          <p:spPr>
            <a:xfrm>
              <a:off x="4134577" y="1943746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1" name="Google Shape;71;p14"/>
            <p:cNvSpPr/>
            <p:nvPr/>
          </p:nvSpPr>
          <p:spPr>
            <a:xfrm>
              <a:off x="2939075" y="1940100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2" name="Google Shape;72;p14"/>
            <p:cNvSpPr/>
            <p:nvPr/>
          </p:nvSpPr>
          <p:spPr>
            <a:xfrm>
              <a:off x="1719875" y="1931350"/>
              <a:ext cx="763200" cy="7632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73" name="Google Shape;73;p14"/>
          <p:cNvGrpSpPr/>
          <p:nvPr/>
        </p:nvGrpSpPr>
        <p:grpSpPr>
          <a:xfrm>
            <a:off x="476877" y="3135500"/>
            <a:ext cx="8108051" cy="842800"/>
            <a:chOff x="476877" y="1992500"/>
            <a:chExt cx="8108051" cy="842800"/>
          </a:xfrm>
        </p:grpSpPr>
        <p:sp>
          <p:nvSpPr>
            <p:cNvPr id="74" name="Google Shape;74;p14"/>
            <p:cNvSpPr/>
            <p:nvPr/>
          </p:nvSpPr>
          <p:spPr>
            <a:xfrm>
              <a:off x="476877" y="2007449"/>
              <a:ext cx="825300" cy="8253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5" name="Google Shape;75;p14"/>
            <p:cNvSpPr/>
            <p:nvPr/>
          </p:nvSpPr>
          <p:spPr>
            <a:xfrm>
              <a:off x="7759628" y="2004897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6" name="Google Shape;76;p14"/>
            <p:cNvSpPr/>
            <p:nvPr/>
          </p:nvSpPr>
          <p:spPr>
            <a:xfrm>
              <a:off x="6546626" y="2001251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7" name="Google Shape;77;p14"/>
            <p:cNvSpPr/>
            <p:nvPr/>
          </p:nvSpPr>
          <p:spPr>
            <a:xfrm>
              <a:off x="5327426" y="2010001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>
              <a:off x="4102028" y="2004897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79" name="Google Shape;79;p14"/>
            <p:cNvSpPr/>
            <p:nvPr/>
          </p:nvSpPr>
          <p:spPr>
            <a:xfrm>
              <a:off x="2906526" y="2001251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0" name="Google Shape;80;p14"/>
            <p:cNvSpPr/>
            <p:nvPr/>
          </p:nvSpPr>
          <p:spPr>
            <a:xfrm>
              <a:off x="1687326" y="1992500"/>
              <a:ext cx="825300" cy="8253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81" name="Google Shape;81;p14"/>
          <p:cNvGrpSpPr/>
          <p:nvPr/>
        </p:nvGrpSpPr>
        <p:grpSpPr>
          <a:xfrm>
            <a:off x="458300" y="3195312"/>
            <a:ext cx="8143451" cy="878200"/>
            <a:chOff x="458300" y="2052312"/>
            <a:chExt cx="8143451" cy="878200"/>
          </a:xfrm>
        </p:grpSpPr>
        <p:sp>
          <p:nvSpPr>
            <p:cNvPr id="82" name="Google Shape;82;p14"/>
            <p:cNvSpPr/>
            <p:nvPr/>
          </p:nvSpPr>
          <p:spPr>
            <a:xfrm>
              <a:off x="458300" y="2067260"/>
              <a:ext cx="860700" cy="860700"/>
            </a:xfrm>
            <a:prstGeom prst="ellipse">
              <a:avLst/>
            </a:prstGeom>
            <a:solidFill>
              <a:schemeClr val="lt2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3" name="Google Shape;83;p14"/>
            <p:cNvSpPr/>
            <p:nvPr/>
          </p:nvSpPr>
          <p:spPr>
            <a:xfrm>
              <a:off x="7741052" y="2064708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4" name="Google Shape;84;p14"/>
            <p:cNvSpPr/>
            <p:nvPr/>
          </p:nvSpPr>
          <p:spPr>
            <a:xfrm>
              <a:off x="6528050" y="2061062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5" name="Google Shape;85;p14"/>
            <p:cNvSpPr/>
            <p:nvPr/>
          </p:nvSpPr>
          <p:spPr>
            <a:xfrm>
              <a:off x="5308850" y="2069812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6" name="Google Shape;86;p14"/>
            <p:cNvSpPr/>
            <p:nvPr/>
          </p:nvSpPr>
          <p:spPr>
            <a:xfrm>
              <a:off x="4083452" y="2064708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7" name="Google Shape;87;p14"/>
            <p:cNvSpPr/>
            <p:nvPr/>
          </p:nvSpPr>
          <p:spPr>
            <a:xfrm>
              <a:off x="2887950" y="2061062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  <p:sp>
          <p:nvSpPr>
            <p:cNvPr id="88" name="Google Shape;88;p14"/>
            <p:cNvSpPr/>
            <p:nvPr/>
          </p:nvSpPr>
          <p:spPr>
            <a:xfrm>
              <a:off x="1668750" y="2052312"/>
              <a:ext cx="860700" cy="860700"/>
            </a:xfrm>
            <a:prstGeom prst="ellipse">
              <a:avLst/>
            </a:prstGeom>
            <a:solidFill>
              <a:srgbClr val="BCD563"/>
            </a:solidFill>
            <a:ln cap="flat" cmpd="sng" w="1905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2400">
                <a:solidFill>
                  <a:srgbClr val="FFFFFF"/>
                </a:solidFill>
              </a:endParaRPr>
            </a:p>
          </p:txBody>
        </p:sp>
      </p:grpSp>
      <p:sp>
        <p:nvSpPr>
          <p:cNvPr id="89" name="Google Shape;89;p14"/>
          <p:cNvSpPr/>
          <p:nvPr/>
        </p:nvSpPr>
        <p:spPr>
          <a:xfrm>
            <a:off x="1660000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0" name="Google Shape;90;p14"/>
          <p:cNvSpPr/>
          <p:nvPr/>
        </p:nvSpPr>
        <p:spPr>
          <a:xfrm>
            <a:off x="2874825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1" name="Google Shape;91;p14"/>
          <p:cNvSpPr/>
          <p:nvPr/>
        </p:nvSpPr>
        <p:spPr>
          <a:xfrm>
            <a:off x="5308850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2" name="Google Shape;92;p14"/>
          <p:cNvSpPr/>
          <p:nvPr/>
        </p:nvSpPr>
        <p:spPr>
          <a:xfrm>
            <a:off x="6523675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4069200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7738500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3810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5" name="Google Shape;95;p14"/>
          <p:cNvSpPr/>
          <p:nvPr/>
        </p:nvSpPr>
        <p:spPr>
          <a:xfrm>
            <a:off x="445175" y="3274800"/>
            <a:ext cx="883800" cy="883800"/>
          </a:xfrm>
          <a:prstGeom prst="ellipse">
            <a:avLst/>
          </a:prstGeom>
          <a:solidFill>
            <a:schemeClr val="lt2"/>
          </a:solidFill>
          <a:ln cap="flat" cmpd="sng" w="2857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45175" y="3554050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Budgeting</a:t>
            </a:r>
            <a:endParaRPr b="1" sz="1000"/>
          </a:p>
        </p:txBody>
      </p:sp>
      <p:sp>
        <p:nvSpPr>
          <p:cNvPr id="97" name="Google Shape;97;p14"/>
          <p:cNvSpPr/>
          <p:nvPr/>
        </p:nvSpPr>
        <p:spPr>
          <a:xfrm>
            <a:off x="1660000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2874825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5308850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0" name="Google Shape;100;p14"/>
          <p:cNvSpPr/>
          <p:nvPr/>
        </p:nvSpPr>
        <p:spPr>
          <a:xfrm>
            <a:off x="6523675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1" name="Google Shape;101;p14"/>
          <p:cNvSpPr/>
          <p:nvPr/>
        </p:nvSpPr>
        <p:spPr>
          <a:xfrm>
            <a:off x="4069200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2" name="Google Shape;102;p14"/>
          <p:cNvSpPr/>
          <p:nvPr/>
        </p:nvSpPr>
        <p:spPr>
          <a:xfrm>
            <a:off x="7738500" y="3274800"/>
            <a:ext cx="883800" cy="883800"/>
          </a:xfrm>
          <a:prstGeom prst="ellipse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1660000" y="3554050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Planning</a:t>
            </a:r>
            <a:endParaRPr b="1" sz="1000"/>
          </a:p>
        </p:txBody>
      </p:sp>
      <p:sp>
        <p:nvSpPr>
          <p:cNvPr id="104" name="Google Shape;104;p14"/>
          <p:cNvSpPr txBox="1"/>
          <p:nvPr/>
        </p:nvSpPr>
        <p:spPr>
          <a:xfrm>
            <a:off x="4069200" y="3547875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Tendering</a:t>
            </a:r>
            <a:endParaRPr b="1" sz="1000"/>
          </a:p>
        </p:txBody>
      </p:sp>
      <p:sp>
        <p:nvSpPr>
          <p:cNvPr id="105" name="Google Shape;105;p14"/>
          <p:cNvSpPr txBox="1"/>
          <p:nvPr/>
        </p:nvSpPr>
        <p:spPr>
          <a:xfrm>
            <a:off x="2864600" y="3554050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Publication</a:t>
            </a:r>
            <a:endParaRPr b="1" sz="1000"/>
          </a:p>
        </p:txBody>
      </p:sp>
      <p:sp>
        <p:nvSpPr>
          <p:cNvPr id="106" name="Google Shape;106;p14"/>
          <p:cNvSpPr txBox="1"/>
          <p:nvPr/>
        </p:nvSpPr>
        <p:spPr>
          <a:xfrm>
            <a:off x="5317600" y="3554050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Awarding</a:t>
            </a:r>
            <a:endParaRPr b="1" sz="1000"/>
          </a:p>
        </p:txBody>
      </p:sp>
      <p:sp>
        <p:nvSpPr>
          <p:cNvPr id="107" name="Google Shape;107;p14"/>
          <p:cNvSpPr txBox="1"/>
          <p:nvPr/>
        </p:nvSpPr>
        <p:spPr>
          <a:xfrm>
            <a:off x="7565650" y="3545324"/>
            <a:ext cx="12432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Implementation</a:t>
            </a:r>
            <a:endParaRPr b="1" sz="1000"/>
          </a:p>
        </p:txBody>
      </p:sp>
      <p:sp>
        <p:nvSpPr>
          <p:cNvPr id="108" name="Google Shape;108;p14"/>
          <p:cNvSpPr txBox="1"/>
          <p:nvPr/>
        </p:nvSpPr>
        <p:spPr>
          <a:xfrm>
            <a:off x="6522200" y="3554050"/>
            <a:ext cx="883800" cy="21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/>
              <a:t>Contracting</a:t>
            </a:r>
            <a:endParaRPr b="1" sz="1000"/>
          </a:p>
        </p:txBody>
      </p:sp>
      <p:pic>
        <p:nvPicPr>
          <p:cNvPr id="109" name="Google Shape;10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40151" y="266150"/>
            <a:ext cx="483028" cy="4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85076" y="266150"/>
            <a:ext cx="483028" cy="4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30629" y="266150"/>
            <a:ext cx="483028" cy="48303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69574" y="266150"/>
            <a:ext cx="483028" cy="48303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3" name="Google Shape;113;p14"/>
          <p:cNvGrpSpPr/>
          <p:nvPr/>
        </p:nvGrpSpPr>
        <p:grpSpPr>
          <a:xfrm>
            <a:off x="2700500" y="1775925"/>
            <a:ext cx="3625150" cy="286200"/>
            <a:chOff x="2700500" y="1242525"/>
            <a:chExt cx="3625150" cy="286200"/>
          </a:xfrm>
        </p:grpSpPr>
        <p:cxnSp>
          <p:nvCxnSpPr>
            <p:cNvPr id="114" name="Google Shape;114;p14"/>
            <p:cNvCxnSpPr/>
            <p:nvPr/>
          </p:nvCxnSpPr>
          <p:spPr>
            <a:xfrm>
              <a:off x="2700500" y="12425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5" name="Google Shape;115;p14"/>
            <p:cNvCxnSpPr/>
            <p:nvPr/>
          </p:nvCxnSpPr>
          <p:spPr>
            <a:xfrm>
              <a:off x="3843500" y="12425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6" name="Google Shape;116;p14"/>
            <p:cNvCxnSpPr/>
            <p:nvPr/>
          </p:nvCxnSpPr>
          <p:spPr>
            <a:xfrm>
              <a:off x="5030250" y="12425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  <p:cxnSp>
          <p:nvCxnSpPr>
            <p:cNvPr id="117" name="Google Shape;117;p14"/>
            <p:cNvCxnSpPr/>
            <p:nvPr/>
          </p:nvCxnSpPr>
          <p:spPr>
            <a:xfrm>
              <a:off x="6325650" y="12425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triangle"/>
              <a:tailEnd len="med" w="med" type="none"/>
            </a:ln>
          </p:spPr>
        </p:cxnSp>
      </p:grpSp>
      <p:sp>
        <p:nvSpPr>
          <p:cNvPr id="118" name="Google Shape;118;p14"/>
          <p:cNvSpPr txBox="1"/>
          <p:nvPr/>
        </p:nvSpPr>
        <p:spPr>
          <a:xfrm>
            <a:off x="112900" y="801299"/>
            <a:ext cx="778500" cy="3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time</a:t>
            </a:r>
            <a:endParaRPr/>
          </a:p>
        </p:txBody>
      </p:sp>
      <p:grpSp>
        <p:nvGrpSpPr>
          <p:cNvPr id="119" name="Google Shape;119;p14"/>
          <p:cNvGrpSpPr/>
          <p:nvPr/>
        </p:nvGrpSpPr>
        <p:grpSpPr>
          <a:xfrm>
            <a:off x="2852900" y="1928325"/>
            <a:ext cx="3625150" cy="286200"/>
            <a:chOff x="2852900" y="1394925"/>
            <a:chExt cx="3625150" cy="286200"/>
          </a:xfrm>
        </p:grpSpPr>
        <p:cxnSp>
          <p:nvCxnSpPr>
            <p:cNvPr id="120" name="Google Shape;120;p14"/>
            <p:cNvCxnSpPr/>
            <p:nvPr/>
          </p:nvCxnSpPr>
          <p:spPr>
            <a:xfrm>
              <a:off x="2852900" y="13949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1" name="Google Shape;121;p14"/>
            <p:cNvCxnSpPr/>
            <p:nvPr/>
          </p:nvCxnSpPr>
          <p:spPr>
            <a:xfrm>
              <a:off x="3995900" y="13949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2" name="Google Shape;122;p14"/>
            <p:cNvCxnSpPr/>
            <p:nvPr/>
          </p:nvCxnSpPr>
          <p:spPr>
            <a:xfrm>
              <a:off x="5182650" y="13949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  <p:cxnSp>
          <p:nvCxnSpPr>
            <p:cNvPr id="123" name="Google Shape;123;p14"/>
            <p:cNvCxnSpPr/>
            <p:nvPr/>
          </p:nvCxnSpPr>
          <p:spPr>
            <a:xfrm>
              <a:off x="6478050" y="1394925"/>
              <a:ext cx="0" cy="2862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triangle"/>
            </a:ln>
          </p:spPr>
        </p:cxnSp>
      </p:grpSp>
      <p:sp>
        <p:nvSpPr>
          <p:cNvPr id="124" name="Google Shape;124;p14"/>
          <p:cNvSpPr/>
          <p:nvPr/>
        </p:nvSpPr>
        <p:spPr>
          <a:xfrm>
            <a:off x="181300" y="1218900"/>
            <a:ext cx="8770200" cy="12006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99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000">
                <a:solidFill>
                  <a:srgbClr val="A61C00"/>
                </a:solidFill>
              </a:rPr>
              <a:t>“Something else”</a:t>
            </a:r>
            <a:endParaRPr b="1" sz="1000">
              <a:solidFill>
                <a:srgbClr val="A61C00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6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6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800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400"/>
                            </p:stCondLst>
                            <p:childTnLst>
                              <p:par>
                                <p:cTn fill="hold" nodeType="after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700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6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00"/>
                            </p:stCondLst>
                            <p:childTnLst>
                              <p:par>
                                <p:cTn fill="hold" nodeType="after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CD563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"/>
          <p:cNvSpPr txBox="1"/>
          <p:nvPr/>
        </p:nvSpPr>
        <p:spPr>
          <a:xfrm>
            <a:off x="0" y="18288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chemeClr val="dk1"/>
                </a:solidFill>
              </a:rPr>
              <a:t>“Something else” = OCDS?</a:t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6"/>
          <p:cNvSpPr/>
          <p:nvPr/>
        </p:nvSpPr>
        <p:spPr>
          <a:xfrm>
            <a:off x="5986625" y="597975"/>
            <a:ext cx="1776000" cy="4211100"/>
          </a:xfrm>
          <a:prstGeom prst="rect">
            <a:avLst/>
          </a:prstGeom>
          <a:solidFill>
            <a:srgbClr val="BCD563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6"/>
          <p:cNvSpPr/>
          <p:nvPr/>
        </p:nvSpPr>
        <p:spPr>
          <a:xfrm>
            <a:off x="6062825" y="674175"/>
            <a:ext cx="1776000" cy="4211100"/>
          </a:xfrm>
          <a:prstGeom prst="rect">
            <a:avLst/>
          </a:prstGeom>
          <a:solidFill>
            <a:srgbClr val="BCD563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6"/>
          <p:cNvSpPr/>
          <p:nvPr/>
        </p:nvSpPr>
        <p:spPr>
          <a:xfrm>
            <a:off x="6139025" y="750375"/>
            <a:ext cx="1776000" cy="4211100"/>
          </a:xfrm>
          <a:prstGeom prst="rect">
            <a:avLst/>
          </a:prstGeom>
          <a:solidFill>
            <a:srgbClr val="BCD563"/>
          </a:solidFill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</a:rPr>
              <a:t>OCID-CP-001</a:t>
            </a:r>
            <a:endParaRPr b="1">
              <a:solidFill>
                <a:schemeClr val="lt1"/>
              </a:solidFill>
            </a:endParaRPr>
          </a:p>
        </p:txBody>
      </p:sp>
      <p:cxnSp>
        <p:nvCxnSpPr>
          <p:cNvPr id="137" name="Google Shape;137;p16"/>
          <p:cNvCxnSpPr/>
          <p:nvPr/>
        </p:nvCxnSpPr>
        <p:spPr>
          <a:xfrm>
            <a:off x="3216825" y="522474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cxnSp>
        <p:nvCxnSpPr>
          <p:cNvPr id="138" name="Google Shape;138;p16"/>
          <p:cNvCxnSpPr/>
          <p:nvPr/>
        </p:nvCxnSpPr>
        <p:spPr>
          <a:xfrm>
            <a:off x="525025" y="551332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cxnSp>
        <p:nvCxnSpPr>
          <p:cNvPr id="139" name="Google Shape;139;p16"/>
          <p:cNvCxnSpPr/>
          <p:nvPr/>
        </p:nvCxnSpPr>
        <p:spPr>
          <a:xfrm>
            <a:off x="1047199" y="532093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cxnSp>
        <p:nvCxnSpPr>
          <p:cNvPr id="140" name="Google Shape;140;p16"/>
          <p:cNvCxnSpPr/>
          <p:nvPr/>
        </p:nvCxnSpPr>
        <p:spPr>
          <a:xfrm>
            <a:off x="1595599" y="551324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cxnSp>
        <p:nvCxnSpPr>
          <p:cNvPr id="141" name="Google Shape;141;p16"/>
          <p:cNvCxnSpPr/>
          <p:nvPr/>
        </p:nvCxnSpPr>
        <p:spPr>
          <a:xfrm>
            <a:off x="2128876" y="541713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cxnSp>
        <p:nvCxnSpPr>
          <p:cNvPr id="142" name="Google Shape;142;p16"/>
          <p:cNvCxnSpPr/>
          <p:nvPr/>
        </p:nvCxnSpPr>
        <p:spPr>
          <a:xfrm>
            <a:off x="2677150" y="522474"/>
            <a:ext cx="0" cy="43575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oval"/>
            <a:tailEnd len="med" w="med" type="none"/>
          </a:ln>
        </p:spPr>
      </p:cxnSp>
      <p:sp>
        <p:nvSpPr>
          <p:cNvPr id="143" name="Google Shape;143;p16"/>
          <p:cNvSpPr/>
          <p:nvPr/>
        </p:nvSpPr>
        <p:spPr>
          <a:xfrm>
            <a:off x="574975" y="871025"/>
            <a:ext cx="3697200" cy="245100"/>
          </a:xfrm>
          <a:prstGeom prst="rect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Budget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44" name="Google Shape;144;p16"/>
          <p:cNvSpPr/>
          <p:nvPr/>
        </p:nvSpPr>
        <p:spPr>
          <a:xfrm>
            <a:off x="1097481" y="1278276"/>
            <a:ext cx="2066700" cy="245100"/>
          </a:xfrm>
          <a:prstGeom prst="rect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Plan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45" name="Google Shape;145;p16"/>
          <p:cNvSpPr txBox="1"/>
          <p:nvPr/>
        </p:nvSpPr>
        <p:spPr>
          <a:xfrm>
            <a:off x="422925" y="236274"/>
            <a:ext cx="6096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Funding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46" name="Google Shape;146;p16"/>
          <p:cNvSpPr txBox="1"/>
          <p:nvPr/>
        </p:nvSpPr>
        <p:spPr>
          <a:xfrm>
            <a:off x="953823" y="236274"/>
            <a:ext cx="6096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Planning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47" name="Google Shape;147;p16"/>
          <p:cNvSpPr txBox="1"/>
          <p:nvPr/>
        </p:nvSpPr>
        <p:spPr>
          <a:xfrm>
            <a:off x="1476021" y="245024"/>
            <a:ext cx="7878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Tendering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48" name="Google Shape;148;p16"/>
          <p:cNvSpPr txBox="1"/>
          <p:nvPr/>
        </p:nvSpPr>
        <p:spPr>
          <a:xfrm>
            <a:off x="2033346" y="245024"/>
            <a:ext cx="7878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Awarding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49" name="Google Shape;149;p16"/>
          <p:cNvSpPr txBox="1"/>
          <p:nvPr/>
        </p:nvSpPr>
        <p:spPr>
          <a:xfrm>
            <a:off x="2563019" y="245024"/>
            <a:ext cx="9870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Contract</a:t>
            </a:r>
            <a:endParaRPr sz="800">
              <a:solidFill>
                <a:srgbClr val="999999"/>
              </a:solidFill>
            </a:endParaRPr>
          </a:p>
        </p:txBody>
      </p:sp>
      <p:sp>
        <p:nvSpPr>
          <p:cNvPr id="150" name="Google Shape;150;p16"/>
          <p:cNvSpPr txBox="1"/>
          <p:nvPr/>
        </p:nvSpPr>
        <p:spPr>
          <a:xfrm>
            <a:off x="3128868" y="245024"/>
            <a:ext cx="9870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>
                <a:solidFill>
                  <a:srgbClr val="999999"/>
                </a:solidFill>
              </a:rPr>
              <a:t>Implementation</a:t>
            </a:r>
            <a:endParaRPr sz="800">
              <a:solidFill>
                <a:srgbClr val="999999"/>
              </a:solidFill>
            </a:endParaRPr>
          </a:p>
        </p:txBody>
      </p:sp>
      <p:cxnSp>
        <p:nvCxnSpPr>
          <p:cNvPr id="151" name="Google Shape;151;p16"/>
          <p:cNvCxnSpPr/>
          <p:nvPr/>
        </p:nvCxnSpPr>
        <p:spPr>
          <a:xfrm>
            <a:off x="668675" y="1265500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52" name="Google Shape;152;p16"/>
          <p:cNvCxnSpPr/>
          <p:nvPr/>
        </p:nvCxnSpPr>
        <p:spPr>
          <a:xfrm>
            <a:off x="1180529" y="1561551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53" name="Google Shape;153;p16"/>
          <p:cNvSpPr/>
          <p:nvPr/>
        </p:nvSpPr>
        <p:spPr>
          <a:xfrm>
            <a:off x="1629718" y="1574326"/>
            <a:ext cx="1528500" cy="245100"/>
          </a:xfrm>
          <a:prstGeom prst="rect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Tender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4" name="Google Shape;154;p16"/>
          <p:cNvSpPr/>
          <p:nvPr/>
        </p:nvSpPr>
        <p:spPr>
          <a:xfrm>
            <a:off x="1635657" y="1887827"/>
            <a:ext cx="1528500" cy="24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Bid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5" name="Google Shape;155;p16"/>
          <p:cNvSpPr/>
          <p:nvPr/>
        </p:nvSpPr>
        <p:spPr>
          <a:xfrm>
            <a:off x="2158078" y="2292527"/>
            <a:ext cx="1006200" cy="24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Award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6" name="Google Shape;156;p16"/>
          <p:cNvSpPr/>
          <p:nvPr/>
        </p:nvSpPr>
        <p:spPr>
          <a:xfrm>
            <a:off x="2717127" y="2952075"/>
            <a:ext cx="1553700" cy="245100"/>
          </a:xfrm>
          <a:prstGeom prst="rect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Contract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7" name="Google Shape;157;p16"/>
          <p:cNvSpPr/>
          <p:nvPr/>
        </p:nvSpPr>
        <p:spPr>
          <a:xfrm>
            <a:off x="3285099" y="3629123"/>
            <a:ext cx="987000" cy="24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Implementation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8" name="Google Shape;158;p16"/>
          <p:cNvSpPr/>
          <p:nvPr/>
        </p:nvSpPr>
        <p:spPr>
          <a:xfrm>
            <a:off x="2718523" y="3221875"/>
            <a:ext cx="1553700" cy="245100"/>
          </a:xfrm>
          <a:prstGeom prst="rect">
            <a:avLst/>
          </a:prstGeom>
          <a:solidFill>
            <a:srgbClr val="BCD56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Contract</a:t>
            </a:r>
            <a:endParaRPr b="1" sz="800">
              <a:solidFill>
                <a:srgbClr val="FFFFFF"/>
              </a:solidFill>
            </a:endParaRPr>
          </a:p>
        </p:txBody>
      </p:sp>
      <p:sp>
        <p:nvSpPr>
          <p:cNvPr id="159" name="Google Shape;159;p16"/>
          <p:cNvSpPr/>
          <p:nvPr/>
        </p:nvSpPr>
        <p:spPr>
          <a:xfrm>
            <a:off x="2158078" y="2562326"/>
            <a:ext cx="1006200" cy="24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Award</a:t>
            </a:r>
            <a:endParaRPr b="1" sz="800">
              <a:solidFill>
                <a:srgbClr val="FFFFFF"/>
              </a:solidFill>
            </a:endParaRPr>
          </a:p>
        </p:txBody>
      </p:sp>
      <p:cxnSp>
        <p:nvCxnSpPr>
          <p:cNvPr id="160" name="Google Shape;160;p16"/>
          <p:cNvCxnSpPr/>
          <p:nvPr/>
        </p:nvCxnSpPr>
        <p:spPr>
          <a:xfrm>
            <a:off x="2260872" y="2954252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1" name="Google Shape;161;p16"/>
          <p:cNvCxnSpPr/>
          <p:nvPr/>
        </p:nvCxnSpPr>
        <p:spPr>
          <a:xfrm>
            <a:off x="2260872" y="3206552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2" name="Google Shape;162;p16"/>
          <p:cNvCxnSpPr/>
          <p:nvPr/>
        </p:nvCxnSpPr>
        <p:spPr>
          <a:xfrm>
            <a:off x="2829359" y="3596351"/>
            <a:ext cx="328800" cy="162000"/>
          </a:xfrm>
          <a:prstGeom prst="bentConnector3">
            <a:avLst>
              <a:gd fmla="val 1768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3" name="Google Shape;163;p16"/>
          <p:cNvSpPr/>
          <p:nvPr/>
        </p:nvSpPr>
        <p:spPr>
          <a:xfrm>
            <a:off x="3285100" y="3894547"/>
            <a:ext cx="987000" cy="245100"/>
          </a:xfrm>
          <a:prstGeom prst="rect">
            <a:avLst/>
          </a:prstGeom>
          <a:solidFill>
            <a:srgbClr val="CCCC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FFFFFF"/>
                </a:solidFill>
              </a:rPr>
              <a:t>Implementation</a:t>
            </a:r>
            <a:endParaRPr b="1" sz="800">
              <a:solidFill>
                <a:srgbClr val="FFFFFF"/>
              </a:solidFill>
            </a:endParaRPr>
          </a:p>
        </p:txBody>
      </p:sp>
      <p:cxnSp>
        <p:nvCxnSpPr>
          <p:cNvPr id="164" name="Google Shape;164;p16"/>
          <p:cNvCxnSpPr/>
          <p:nvPr/>
        </p:nvCxnSpPr>
        <p:spPr>
          <a:xfrm>
            <a:off x="1734323" y="2279752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5" name="Google Shape;165;p16"/>
          <p:cNvCxnSpPr/>
          <p:nvPr/>
        </p:nvCxnSpPr>
        <p:spPr>
          <a:xfrm>
            <a:off x="1734323" y="2532051"/>
            <a:ext cx="327900" cy="149700"/>
          </a:xfrm>
          <a:prstGeom prst="bentConnector3">
            <a:avLst>
              <a:gd fmla="val 1742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6" name="Google Shape;166;p16"/>
          <p:cNvCxnSpPr/>
          <p:nvPr/>
        </p:nvCxnSpPr>
        <p:spPr>
          <a:xfrm>
            <a:off x="2829359" y="3857400"/>
            <a:ext cx="328800" cy="162000"/>
          </a:xfrm>
          <a:prstGeom prst="bentConnector3">
            <a:avLst>
              <a:gd fmla="val 1768" name="adj1"/>
            </a:avLst>
          </a:prstGeom>
          <a:noFill/>
          <a:ln cap="flat" cmpd="sng" w="9525">
            <a:solidFill>
              <a:srgbClr val="B7B7B7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7" name="Google Shape;167;p16"/>
          <p:cNvSpPr/>
          <p:nvPr/>
        </p:nvSpPr>
        <p:spPr>
          <a:xfrm>
            <a:off x="3237775" y="1749100"/>
            <a:ext cx="1137563" cy="1354903"/>
          </a:xfrm>
          <a:custGeom>
            <a:rect b="b" l="l" r="r" t="t"/>
            <a:pathLst>
              <a:path extrusionOk="0" h="66851" w="45851">
                <a:moveTo>
                  <a:pt x="40251" y="66851"/>
                </a:moveTo>
                <a:lnTo>
                  <a:pt x="45851" y="66851"/>
                </a:lnTo>
                <a:lnTo>
                  <a:pt x="45851" y="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rgbClr val="BCD563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68" name="Google Shape;168;p16"/>
          <p:cNvSpPr/>
          <p:nvPr/>
        </p:nvSpPr>
        <p:spPr>
          <a:xfrm>
            <a:off x="3237775" y="1421850"/>
            <a:ext cx="1146275" cy="245080"/>
          </a:xfrm>
          <a:custGeom>
            <a:rect b="b" l="l" r="r" t="t"/>
            <a:pathLst>
              <a:path extrusionOk="0" h="25201" w="45851">
                <a:moveTo>
                  <a:pt x="0" y="25201"/>
                </a:moveTo>
                <a:lnTo>
                  <a:pt x="45851" y="25201"/>
                </a:lnTo>
                <a:lnTo>
                  <a:pt x="45851" y="0"/>
                </a:lnTo>
                <a:lnTo>
                  <a:pt x="350" y="0"/>
                </a:lnTo>
              </a:path>
            </a:pathLst>
          </a:custGeom>
          <a:noFill/>
          <a:ln cap="flat" cmpd="sng" w="9525">
            <a:solidFill>
              <a:srgbClr val="BCD563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69" name="Google Shape;169;p16"/>
          <p:cNvSpPr/>
          <p:nvPr/>
        </p:nvSpPr>
        <p:spPr>
          <a:xfrm>
            <a:off x="4311500" y="1015025"/>
            <a:ext cx="262500" cy="2341307"/>
          </a:xfrm>
          <a:custGeom>
            <a:rect b="b" l="l" r="r" t="t"/>
            <a:pathLst>
              <a:path extrusionOk="0" h="124953" w="10500">
                <a:moveTo>
                  <a:pt x="700" y="124953"/>
                </a:moveTo>
                <a:lnTo>
                  <a:pt x="10500" y="124953"/>
                </a:lnTo>
                <a:lnTo>
                  <a:pt x="10500" y="0"/>
                </a:lnTo>
                <a:lnTo>
                  <a:pt x="0" y="0"/>
                </a:lnTo>
              </a:path>
            </a:pathLst>
          </a:custGeom>
          <a:noFill/>
          <a:ln cap="flat" cmpd="sng" w="9525">
            <a:solidFill>
              <a:srgbClr val="BCD563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170" name="Google Shape;170;p16"/>
          <p:cNvSpPr txBox="1"/>
          <p:nvPr/>
        </p:nvSpPr>
        <p:spPr>
          <a:xfrm rot="-5400000">
            <a:off x="3160575" y="2057675"/>
            <a:ext cx="3182100" cy="32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ru" sz="1100">
                <a:solidFill>
                  <a:srgbClr val="BCD563"/>
                </a:solidFill>
              </a:rPr>
              <a:t>TRANSACTIONS</a:t>
            </a:r>
            <a:endParaRPr i="1" sz="1100">
              <a:solidFill>
                <a:srgbClr val="BCD563"/>
              </a:solidFill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6692625" y="1811602"/>
            <a:ext cx="984600" cy="24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Budget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2" name="Google Shape;172;p16"/>
          <p:cNvSpPr/>
          <p:nvPr/>
        </p:nvSpPr>
        <p:spPr>
          <a:xfrm>
            <a:off x="6340975" y="1358526"/>
            <a:ext cx="1336200" cy="3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Plan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3" name="Google Shape;173;p16"/>
          <p:cNvSpPr/>
          <p:nvPr/>
        </p:nvSpPr>
        <p:spPr>
          <a:xfrm>
            <a:off x="6346588" y="2438943"/>
            <a:ext cx="1336200" cy="3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Tender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4" name="Google Shape;174;p16"/>
          <p:cNvSpPr/>
          <p:nvPr/>
        </p:nvSpPr>
        <p:spPr>
          <a:xfrm>
            <a:off x="6357815" y="3786553"/>
            <a:ext cx="1336200" cy="3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Contracts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5" name="Google Shape;175;p16"/>
          <p:cNvSpPr txBox="1"/>
          <p:nvPr/>
        </p:nvSpPr>
        <p:spPr>
          <a:xfrm>
            <a:off x="6071550" y="218900"/>
            <a:ext cx="1928400" cy="32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200">
                <a:solidFill>
                  <a:srgbClr val="BCD563"/>
                </a:solidFill>
              </a:rPr>
              <a:t>Native </a:t>
            </a:r>
            <a:r>
              <a:rPr b="1" lang="ru" sz="1200">
                <a:solidFill>
                  <a:srgbClr val="BCD563"/>
                </a:solidFill>
              </a:rPr>
              <a:t>OCDS approach</a:t>
            </a:r>
            <a:endParaRPr b="1" sz="1200">
              <a:solidFill>
                <a:srgbClr val="BCD563"/>
              </a:solidFill>
            </a:endParaRPr>
          </a:p>
        </p:txBody>
      </p:sp>
      <p:sp>
        <p:nvSpPr>
          <p:cNvPr id="176" name="Google Shape;176;p16"/>
          <p:cNvSpPr/>
          <p:nvPr/>
        </p:nvSpPr>
        <p:spPr>
          <a:xfrm>
            <a:off x="6355008" y="2890885"/>
            <a:ext cx="1336200" cy="3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Bids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7" name="Google Shape;177;p16"/>
          <p:cNvSpPr/>
          <p:nvPr/>
        </p:nvSpPr>
        <p:spPr>
          <a:xfrm>
            <a:off x="6360621" y="3326802"/>
            <a:ext cx="1336200" cy="361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Awards</a:t>
            </a:r>
            <a:endParaRPr b="1" sz="800">
              <a:solidFill>
                <a:srgbClr val="BCD563"/>
              </a:solidFill>
            </a:endParaRPr>
          </a:p>
        </p:txBody>
      </p:sp>
      <p:sp>
        <p:nvSpPr>
          <p:cNvPr id="178" name="Google Shape;178;p16"/>
          <p:cNvSpPr/>
          <p:nvPr/>
        </p:nvSpPr>
        <p:spPr>
          <a:xfrm>
            <a:off x="6710075" y="4246301"/>
            <a:ext cx="984600" cy="24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Implementation</a:t>
            </a:r>
            <a:endParaRPr b="1" sz="800">
              <a:solidFill>
                <a:srgbClr val="BCD563"/>
              </a:solidFill>
            </a:endParaRPr>
          </a:p>
        </p:txBody>
      </p:sp>
      <p:cxnSp>
        <p:nvCxnSpPr>
          <p:cNvPr id="179" name="Google Shape;179;p16"/>
          <p:cNvCxnSpPr/>
          <p:nvPr/>
        </p:nvCxnSpPr>
        <p:spPr>
          <a:xfrm>
            <a:off x="6415925" y="1749101"/>
            <a:ext cx="219300" cy="183600"/>
          </a:xfrm>
          <a:prstGeom prst="bentConnector3">
            <a:avLst>
              <a:gd fmla="val 3979" name="adj1"/>
            </a:avLst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0" name="Google Shape;180;p16"/>
          <p:cNvSpPr/>
          <p:nvPr/>
        </p:nvSpPr>
        <p:spPr>
          <a:xfrm>
            <a:off x="6692625" y="2098952"/>
            <a:ext cx="984600" cy="24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Budget</a:t>
            </a:r>
            <a:endParaRPr b="1" sz="800">
              <a:solidFill>
                <a:srgbClr val="BCD563"/>
              </a:solidFill>
            </a:endParaRPr>
          </a:p>
        </p:txBody>
      </p:sp>
      <p:cxnSp>
        <p:nvCxnSpPr>
          <p:cNvPr id="181" name="Google Shape;181;p16"/>
          <p:cNvCxnSpPr/>
          <p:nvPr/>
        </p:nvCxnSpPr>
        <p:spPr>
          <a:xfrm>
            <a:off x="6424650" y="2036450"/>
            <a:ext cx="219300" cy="183600"/>
          </a:xfrm>
          <a:prstGeom prst="bentConnector3">
            <a:avLst>
              <a:gd fmla="val 3979" name="adj1"/>
            </a:avLst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2" name="Google Shape;182;p16"/>
          <p:cNvCxnSpPr/>
          <p:nvPr/>
        </p:nvCxnSpPr>
        <p:spPr>
          <a:xfrm>
            <a:off x="6415925" y="4187501"/>
            <a:ext cx="219300" cy="183600"/>
          </a:xfrm>
          <a:prstGeom prst="bentConnector3">
            <a:avLst>
              <a:gd fmla="val 3979" name="adj1"/>
            </a:avLst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83" name="Google Shape;183;p16"/>
          <p:cNvCxnSpPr/>
          <p:nvPr/>
        </p:nvCxnSpPr>
        <p:spPr>
          <a:xfrm>
            <a:off x="6424650" y="4474850"/>
            <a:ext cx="219300" cy="183600"/>
          </a:xfrm>
          <a:prstGeom prst="bentConnector3">
            <a:avLst>
              <a:gd fmla="val 3979" name="adj1"/>
            </a:avLst>
          </a:prstGeom>
          <a:noFill/>
          <a:ln cap="flat" cmpd="sng" w="9525">
            <a:solidFill>
              <a:srgbClr val="FFFFFF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84" name="Google Shape;184;p16"/>
          <p:cNvSpPr/>
          <p:nvPr/>
        </p:nvSpPr>
        <p:spPr>
          <a:xfrm>
            <a:off x="6710075" y="4551101"/>
            <a:ext cx="984600" cy="245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800">
                <a:solidFill>
                  <a:srgbClr val="BCD563"/>
                </a:solidFill>
              </a:rPr>
              <a:t>Implementation</a:t>
            </a:r>
            <a:endParaRPr b="1" sz="800">
              <a:solidFill>
                <a:srgbClr val="BCD56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CD563"/>
        </a:solidFill>
      </p:bgPr>
    </p:bg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7"/>
          <p:cNvSpPr txBox="1"/>
          <p:nvPr/>
        </p:nvSpPr>
        <p:spPr>
          <a:xfrm>
            <a:off x="0" y="18288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chemeClr val="dk1"/>
                </a:solidFill>
              </a:rPr>
              <a:t>What if..?</a:t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18"/>
          <p:cNvSpPr/>
          <p:nvPr/>
        </p:nvSpPr>
        <p:spPr>
          <a:xfrm>
            <a:off x="413002" y="1531675"/>
            <a:ext cx="21891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195" name="Google Shape;195;p18"/>
          <p:cNvSpPr/>
          <p:nvPr/>
        </p:nvSpPr>
        <p:spPr>
          <a:xfrm>
            <a:off x="1540210" y="2127900"/>
            <a:ext cx="10614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196" name="Google Shape;196;p18"/>
          <p:cNvSpPr/>
          <p:nvPr/>
        </p:nvSpPr>
        <p:spPr>
          <a:xfrm>
            <a:off x="1544670" y="2724943"/>
            <a:ext cx="10614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197" name="Google Shape;197;p18"/>
          <p:cNvSpPr/>
          <p:nvPr/>
        </p:nvSpPr>
        <p:spPr>
          <a:xfrm>
            <a:off x="1553589" y="3334380"/>
            <a:ext cx="10614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198" name="Google Shape;198;p18"/>
          <p:cNvSpPr/>
          <p:nvPr/>
        </p:nvSpPr>
        <p:spPr>
          <a:xfrm>
            <a:off x="408700" y="2127900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199" name="Google Shape;199;p18"/>
          <p:cNvSpPr/>
          <p:nvPr/>
        </p:nvSpPr>
        <p:spPr>
          <a:xfrm>
            <a:off x="413012" y="2724943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00" name="Google Shape;200;p18"/>
          <p:cNvSpPr/>
          <p:nvPr/>
        </p:nvSpPr>
        <p:spPr>
          <a:xfrm>
            <a:off x="421635" y="3334380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201" name="Google Shape;201;p18"/>
          <p:cNvSpPr/>
          <p:nvPr/>
        </p:nvSpPr>
        <p:spPr>
          <a:xfrm>
            <a:off x="3513799" y="1531675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02" name="Google Shape;202;p18"/>
          <p:cNvSpPr/>
          <p:nvPr/>
        </p:nvSpPr>
        <p:spPr>
          <a:xfrm>
            <a:off x="3509497" y="2127900"/>
            <a:ext cx="21891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203" name="Google Shape;203;p18"/>
          <p:cNvSpPr/>
          <p:nvPr/>
        </p:nvSpPr>
        <p:spPr>
          <a:xfrm>
            <a:off x="3513787" y="2724950"/>
            <a:ext cx="21891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04" name="Google Shape;204;p18"/>
          <p:cNvSpPr/>
          <p:nvPr/>
        </p:nvSpPr>
        <p:spPr>
          <a:xfrm>
            <a:off x="3516008" y="3334375"/>
            <a:ext cx="21708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205" name="Google Shape;205;p18"/>
          <p:cNvSpPr/>
          <p:nvPr/>
        </p:nvSpPr>
        <p:spPr>
          <a:xfrm>
            <a:off x="4671964" y="1518775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06" name="Google Shape;206;p18"/>
          <p:cNvSpPr/>
          <p:nvPr/>
        </p:nvSpPr>
        <p:spPr>
          <a:xfrm>
            <a:off x="6538396" y="1531675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07" name="Google Shape;207;p18"/>
          <p:cNvSpPr/>
          <p:nvPr/>
        </p:nvSpPr>
        <p:spPr>
          <a:xfrm>
            <a:off x="6534094" y="2127900"/>
            <a:ext cx="21891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208" name="Google Shape;208;p18"/>
          <p:cNvSpPr/>
          <p:nvPr/>
        </p:nvSpPr>
        <p:spPr>
          <a:xfrm>
            <a:off x="7696561" y="1518775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09" name="Google Shape;209;p18"/>
          <p:cNvSpPr/>
          <p:nvPr/>
        </p:nvSpPr>
        <p:spPr>
          <a:xfrm>
            <a:off x="7665694" y="2724118"/>
            <a:ext cx="10614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10" name="Google Shape;210;p18"/>
          <p:cNvSpPr/>
          <p:nvPr/>
        </p:nvSpPr>
        <p:spPr>
          <a:xfrm>
            <a:off x="7674613" y="3333555"/>
            <a:ext cx="10614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211" name="Google Shape;211;p18"/>
          <p:cNvSpPr/>
          <p:nvPr/>
        </p:nvSpPr>
        <p:spPr>
          <a:xfrm>
            <a:off x="6534036" y="2724118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12" name="Google Shape;212;p18"/>
          <p:cNvSpPr/>
          <p:nvPr/>
        </p:nvSpPr>
        <p:spPr>
          <a:xfrm>
            <a:off x="6542659" y="3333555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cxnSp>
        <p:nvCxnSpPr>
          <p:cNvPr id="213" name="Google Shape;213;p18"/>
          <p:cNvCxnSpPr/>
          <p:nvPr/>
        </p:nvCxnSpPr>
        <p:spPr>
          <a:xfrm>
            <a:off x="3065500" y="638775"/>
            <a:ext cx="0" cy="39699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14" name="Google Shape;214;p18"/>
          <p:cNvCxnSpPr/>
          <p:nvPr/>
        </p:nvCxnSpPr>
        <p:spPr>
          <a:xfrm>
            <a:off x="6113500" y="638775"/>
            <a:ext cx="0" cy="39699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dash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CD563"/>
        </a:solidFill>
      </p:bgPr>
    </p:bg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9"/>
          <p:cNvSpPr txBox="1"/>
          <p:nvPr/>
        </p:nvSpPr>
        <p:spPr>
          <a:xfrm>
            <a:off x="0" y="1828800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800">
                <a:solidFill>
                  <a:schemeClr val="dk1"/>
                </a:solidFill>
              </a:rPr>
              <a:t>What is a “contract”?</a:t>
            </a:r>
            <a:endParaRPr b="1" sz="4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0"/>
          <p:cNvSpPr/>
          <p:nvPr/>
        </p:nvSpPr>
        <p:spPr>
          <a:xfrm>
            <a:off x="2247525" y="1176463"/>
            <a:ext cx="10746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25" name="Google Shape;225;p20"/>
          <p:cNvSpPr/>
          <p:nvPr/>
        </p:nvSpPr>
        <p:spPr>
          <a:xfrm>
            <a:off x="3950226" y="1176462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226" name="Google Shape;226;p20"/>
          <p:cNvSpPr/>
          <p:nvPr/>
        </p:nvSpPr>
        <p:spPr>
          <a:xfrm>
            <a:off x="5626987" y="1176456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27" name="Google Shape;227;p20"/>
          <p:cNvSpPr/>
          <p:nvPr/>
        </p:nvSpPr>
        <p:spPr>
          <a:xfrm>
            <a:off x="380135" y="1176468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228" name="Google Shape;228;p20"/>
          <p:cNvSpPr txBox="1"/>
          <p:nvPr/>
        </p:nvSpPr>
        <p:spPr>
          <a:xfrm>
            <a:off x="1712126" y="1167138"/>
            <a:ext cx="332400" cy="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=</a:t>
            </a:r>
            <a:endParaRPr/>
          </a:p>
        </p:txBody>
      </p:sp>
      <p:sp>
        <p:nvSpPr>
          <p:cNvPr id="229" name="Google Shape;229;p20"/>
          <p:cNvSpPr txBox="1"/>
          <p:nvPr/>
        </p:nvSpPr>
        <p:spPr>
          <a:xfrm>
            <a:off x="3500825" y="1167138"/>
            <a:ext cx="332400" cy="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+</a:t>
            </a:r>
            <a:endParaRPr/>
          </a:p>
        </p:txBody>
      </p:sp>
      <p:sp>
        <p:nvSpPr>
          <p:cNvPr id="230" name="Google Shape;230;p20"/>
          <p:cNvSpPr txBox="1"/>
          <p:nvPr/>
        </p:nvSpPr>
        <p:spPr>
          <a:xfrm>
            <a:off x="5130175" y="1167138"/>
            <a:ext cx="332400" cy="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+</a:t>
            </a:r>
            <a:endParaRPr/>
          </a:p>
        </p:txBody>
      </p:sp>
      <p:sp>
        <p:nvSpPr>
          <p:cNvPr id="231" name="Google Shape;231;p20"/>
          <p:cNvSpPr/>
          <p:nvPr/>
        </p:nvSpPr>
        <p:spPr>
          <a:xfrm>
            <a:off x="1379741" y="3343750"/>
            <a:ext cx="10746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Budget</a:t>
            </a:r>
            <a:endParaRPr sz="800"/>
          </a:p>
        </p:txBody>
      </p:sp>
      <p:sp>
        <p:nvSpPr>
          <p:cNvPr id="232" name="Google Shape;232;p20"/>
          <p:cNvSpPr/>
          <p:nvPr/>
        </p:nvSpPr>
        <p:spPr>
          <a:xfrm>
            <a:off x="3165042" y="3343750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Plan</a:t>
            </a:r>
            <a:endParaRPr sz="800"/>
          </a:p>
        </p:txBody>
      </p:sp>
      <p:sp>
        <p:nvSpPr>
          <p:cNvPr id="233" name="Google Shape;233;p20"/>
          <p:cNvSpPr/>
          <p:nvPr/>
        </p:nvSpPr>
        <p:spPr>
          <a:xfrm>
            <a:off x="4761702" y="3343743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Tender</a:t>
            </a:r>
            <a:endParaRPr sz="800"/>
          </a:p>
        </p:txBody>
      </p:sp>
      <p:sp>
        <p:nvSpPr>
          <p:cNvPr id="234" name="Google Shape;234;p20"/>
          <p:cNvSpPr/>
          <p:nvPr/>
        </p:nvSpPr>
        <p:spPr>
          <a:xfrm>
            <a:off x="4065950" y="4115250"/>
            <a:ext cx="754800" cy="63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Contracts</a:t>
            </a:r>
            <a:endParaRPr sz="800"/>
          </a:p>
        </p:txBody>
      </p:sp>
      <p:sp>
        <p:nvSpPr>
          <p:cNvPr id="235" name="Google Shape;235;p20"/>
          <p:cNvSpPr/>
          <p:nvPr/>
        </p:nvSpPr>
        <p:spPr>
          <a:xfrm>
            <a:off x="1906500" y="3705200"/>
            <a:ext cx="2159396" cy="905757"/>
          </a:xfrm>
          <a:custGeom>
            <a:rect b="b" l="l" r="r" t="t"/>
            <a:pathLst>
              <a:path extrusionOk="0" h="33251" w="27650">
                <a:moveTo>
                  <a:pt x="0" y="0"/>
                </a:moveTo>
                <a:lnTo>
                  <a:pt x="0" y="33251"/>
                </a:lnTo>
                <a:lnTo>
                  <a:pt x="27650" y="33251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36" name="Google Shape;236;p20"/>
          <p:cNvSpPr/>
          <p:nvPr/>
        </p:nvSpPr>
        <p:spPr>
          <a:xfrm>
            <a:off x="4820752" y="3705239"/>
            <a:ext cx="2159396" cy="905728"/>
          </a:xfrm>
          <a:custGeom>
            <a:rect b="b" l="l" r="r" t="t"/>
            <a:pathLst>
              <a:path extrusionOk="0" h="33951" w="27650">
                <a:moveTo>
                  <a:pt x="27650" y="0"/>
                </a:moveTo>
                <a:lnTo>
                  <a:pt x="27650" y="33951"/>
                </a:lnTo>
                <a:lnTo>
                  <a:pt x="0" y="33951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37" name="Google Shape;237;p20"/>
          <p:cNvSpPr txBox="1"/>
          <p:nvPr/>
        </p:nvSpPr>
        <p:spPr>
          <a:xfrm>
            <a:off x="2814276" y="2237500"/>
            <a:ext cx="3297900" cy="5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>
                <a:solidFill>
                  <a:srgbClr val="BCD563"/>
                </a:solidFill>
              </a:rPr>
              <a:t>OR</a:t>
            </a:r>
            <a:endParaRPr b="1" sz="3000">
              <a:solidFill>
                <a:srgbClr val="BCD563"/>
              </a:solidFill>
            </a:endParaRPr>
          </a:p>
        </p:txBody>
      </p:sp>
      <p:sp>
        <p:nvSpPr>
          <p:cNvPr id="238" name="Google Shape;238;p20"/>
          <p:cNvSpPr/>
          <p:nvPr/>
        </p:nvSpPr>
        <p:spPr>
          <a:xfrm>
            <a:off x="7379587" y="1176456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Award</a:t>
            </a:r>
            <a:endParaRPr sz="800"/>
          </a:p>
        </p:txBody>
      </p:sp>
      <p:sp>
        <p:nvSpPr>
          <p:cNvPr id="239" name="Google Shape;239;p20"/>
          <p:cNvSpPr txBox="1"/>
          <p:nvPr/>
        </p:nvSpPr>
        <p:spPr>
          <a:xfrm>
            <a:off x="6882775" y="1167138"/>
            <a:ext cx="332400" cy="3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+</a:t>
            </a:r>
            <a:endParaRPr/>
          </a:p>
        </p:txBody>
      </p:sp>
      <p:sp>
        <p:nvSpPr>
          <p:cNvPr id="240" name="Google Shape;240;p20"/>
          <p:cNvSpPr/>
          <p:nvPr/>
        </p:nvSpPr>
        <p:spPr>
          <a:xfrm>
            <a:off x="6434563" y="3343756"/>
            <a:ext cx="1026000" cy="361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800"/>
              <a:t>Award</a:t>
            </a:r>
            <a:endParaRPr sz="800"/>
          </a:p>
        </p:txBody>
      </p:sp>
      <p:sp>
        <p:nvSpPr>
          <p:cNvPr id="241" name="Google Shape;241;p20"/>
          <p:cNvSpPr/>
          <p:nvPr/>
        </p:nvSpPr>
        <p:spPr>
          <a:xfrm>
            <a:off x="3682025" y="3705225"/>
            <a:ext cx="383920" cy="635925"/>
          </a:xfrm>
          <a:custGeom>
            <a:rect b="b" l="l" r="r" t="t"/>
            <a:pathLst>
              <a:path extrusionOk="0" h="33251" w="27650">
                <a:moveTo>
                  <a:pt x="0" y="0"/>
                </a:moveTo>
                <a:lnTo>
                  <a:pt x="0" y="33251"/>
                </a:lnTo>
                <a:lnTo>
                  <a:pt x="27650" y="33251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  <p:sp>
        <p:nvSpPr>
          <p:cNvPr id="242" name="Google Shape;242;p20"/>
          <p:cNvSpPr/>
          <p:nvPr/>
        </p:nvSpPr>
        <p:spPr>
          <a:xfrm>
            <a:off x="4820744" y="3705242"/>
            <a:ext cx="440534" cy="635987"/>
          </a:xfrm>
          <a:custGeom>
            <a:rect b="b" l="l" r="r" t="t"/>
            <a:pathLst>
              <a:path extrusionOk="0" h="33951" w="27650">
                <a:moveTo>
                  <a:pt x="27650" y="0"/>
                </a:moveTo>
                <a:lnTo>
                  <a:pt x="27650" y="33951"/>
                </a:lnTo>
                <a:lnTo>
                  <a:pt x="0" y="33951"/>
                </a:lnTo>
              </a:path>
            </a:pathLst>
          </a:cu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9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5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BCD563"/>
        </a:solidFill>
      </p:bgPr>
    </p:bg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1"/>
          <p:cNvSpPr txBox="1"/>
          <p:nvPr/>
        </p:nvSpPr>
        <p:spPr>
          <a:xfrm>
            <a:off x="0" y="1981200"/>
            <a:ext cx="9144000" cy="110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000"/>
              <a:t>OCDS for Transactional Systems: Scoping</a:t>
            </a:r>
            <a:endParaRPr b="1" sz="3000"/>
          </a:p>
          <a:p>
            <a:pPr indent="0" lvl="0" marL="0" marR="0" rtl="0" algn="ctr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400"/>
              <a:t>https://github.com/open-contracting/standard/issues/984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