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9E521-46D3-4BBB-9412-4577D656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70BAE6-D370-4160-BD9E-492060D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32AFB8-E96F-4537-80B7-41294BAE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399D0B-C410-4B00-B577-372270BD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953ABA-134E-46C1-B369-485F0616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08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43D79E-BEE1-4101-9E37-CDA8E844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3A0E4D-6E71-44C0-B1DA-D7C6D07EC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06694-6719-4246-9DEB-6A5770DF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40B204-7B45-443B-8065-D1E2F7FB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DBD90E-125C-42D2-8105-19EB82EC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25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6D162D1-E6AE-43E5-A664-5059569A0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CA2C01-513A-4A35-8543-B920784A3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1FC9C3-5C52-49C2-828D-20F03E2F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B18B56-5C49-492A-ACC5-EC173153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FEE234-9145-4C01-B3CC-85B1F350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21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B8C32-1E21-45AC-BBEB-1E226C7F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95B934-CB27-411E-AA2A-2014F5852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099FE7-9E37-467E-8650-E9EA1642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41EF46-B2F8-4CBC-BF6B-D59DFF1F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E91344-82AB-41A0-8E88-A80F42B1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0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4BD0F-8F8B-4C85-9F13-5D379120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BED994-72BB-4CC2-B19B-5E0244932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46DD0E-E950-4760-9418-366E714F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02EBE0-5843-4D6B-A090-8D3810FF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53903E-2CF5-4A98-9A85-8CB52A6A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6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9B1E6B-9794-4218-AF25-43CFDD24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A76CC0-26EE-4162-8C45-7F4C39851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1A2F48-CC20-464A-A23C-7E401B26F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971A3D-D729-4C99-8D15-345C7A31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049DC7-31E4-4C68-A779-2DE66B85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98AA5F-5445-40B2-B797-883D583D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05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C7528-BB09-4FCC-85ED-5EF2CB64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9619DA-AA1F-4D5A-A421-8AA4B0F3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8B50D6-77CF-47AF-B645-8715CE660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D3813B-8EEC-4032-A9E4-7B6C73E71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37B7864-2BEF-4BCA-A86E-7C5F120E0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8707C8F-9A18-4055-876A-7888AABF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1065B62-C633-4D66-BB50-AA2C4B3B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4E51963-DEE1-4240-991A-C8548A89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24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3C1EED-94DD-46DE-9432-07CAE9B6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2F5348E-0A4A-48F1-A288-5DE77958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ACFC2B-533A-4266-8239-1AD223FF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AC55784-C642-4F3E-B508-2A260706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86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BEDBDDB-56EA-4D4B-9E15-E91CA6A8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7AD031C-49AA-4111-BFAE-D867779F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E10BE6-4C8D-427A-8659-B29C556C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4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B3E05C-D126-484A-8F52-1895C449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AF06E8-F625-4F90-B685-B99A9F9A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F8F759-3372-408C-ACA3-7B59B31F9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487940-E9CC-4D82-A1C5-74600926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7DC45C-D73D-4DA2-830A-D2B8864B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429E2A-98E5-49DF-A2CF-DEA0B734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5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D71356-E039-4A11-99A4-C7331DF6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2EF88F3-F06A-4B73-9D98-0505785B2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F3E9E5-FFFD-447B-A91B-34B612BAC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2FF01C-7333-4AC8-B8DA-AD42B5B3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8A5D45-0D8C-41D7-B830-347003ED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6C90F1-F8CE-409F-8644-4AF8985E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5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D50B83-9BD8-42F8-8CD0-859D4EE2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D41AA7-461B-4295-9EAD-24E23003F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748963-FCCE-4CE1-94F3-B41E873CC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CB45-5CA9-4A20-8B2E-7F556667BC45}" type="datetimeFigureOut">
              <a:rPr lang="pl-PL" smtClean="0"/>
              <a:t>13.03.2020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210BA9-39F8-4547-8477-B9A32DEC4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534AE4-175E-430A-8622-FF73AF8F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62725-1ED1-4410-9F4F-C750C8D97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31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rzysztof.izdebski@epf.org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7AC5F6-3B66-4AF8-8D0F-765066209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</a:rPr>
              <a:t>Krzysztof Izdebski, Daniel </a:t>
            </a:r>
            <a:r>
              <a:rPr lang="pl-PL" sz="2000" dirty="0" err="1">
                <a:solidFill>
                  <a:schemeClr val="bg1"/>
                </a:solidFill>
              </a:rPr>
              <a:t>Macyszyn</a:t>
            </a:r>
            <a:endParaRPr lang="pl-PL" sz="2000" dirty="0">
              <a:solidFill>
                <a:schemeClr val="bg1"/>
              </a:solidFill>
            </a:endParaRPr>
          </a:p>
          <a:p>
            <a:pPr algn="l"/>
            <a:r>
              <a:rPr lang="pl-PL" sz="2000" dirty="0" err="1">
                <a:solidFill>
                  <a:schemeClr val="bg1"/>
                </a:solidFill>
              </a:rPr>
              <a:t>ePaństwo</a:t>
            </a:r>
            <a:r>
              <a:rPr lang="pl-PL" sz="2000" dirty="0">
                <a:solidFill>
                  <a:schemeClr val="bg1"/>
                </a:solidFill>
              </a:rPr>
              <a:t> Foundation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AE858A5B-8301-4C6F-8FA9-FA6D245815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4048" r="3756" b="5123"/>
          <a:stretch/>
        </p:blipFill>
        <p:spPr bwMode="auto">
          <a:xfrm>
            <a:off x="387940" y="1283336"/>
            <a:ext cx="4732700" cy="180530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C:\Users\Helen\AppData\Local\Microsoft\Windows\INetCache\Content.MSO\DE09224E.tmp">
            <a:extLst>
              <a:ext uri="{FF2B5EF4-FFF2-40B4-BE49-F238E27FC236}">
                <a16:creationId xmlns:a16="http://schemas.microsoft.com/office/drawing/2014/main" id="{39D09B82-50FA-4ADA-A28F-72B0C8BF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" y="3603943"/>
            <a:ext cx="2119782" cy="7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791F80D-D6B2-47A4-BD87-FD91A7E0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08" y="3603943"/>
            <a:ext cx="1190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Helen\AppData\Local\Microsoft\Windows\INetCache\Content.MSO\EF601566.tmp">
            <a:extLst>
              <a:ext uri="{FF2B5EF4-FFF2-40B4-BE49-F238E27FC236}">
                <a16:creationId xmlns:a16="http://schemas.microsoft.com/office/drawing/2014/main" id="{1B955AEB-BDDB-44E0-95BF-B5608E77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308"/>
            <a:ext cx="1878084" cy="9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62CDB200-8049-4752-9C0C-A337D117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52" y="4522153"/>
            <a:ext cx="2000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7444D59-F6B5-4C5B-B95B-912A389B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" y="5486878"/>
            <a:ext cx="2807541" cy="8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9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91B07-2DF8-4671-9BA4-9D3B818D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What</a:t>
            </a:r>
            <a:r>
              <a:rPr lang="pl-PL" b="1" dirty="0"/>
              <a:t> </a:t>
            </a:r>
            <a:r>
              <a:rPr lang="pl-PL" b="1" dirty="0" err="1"/>
              <a:t>next</a:t>
            </a:r>
            <a:r>
              <a:rPr lang="pl-PL" b="1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8AF0D-60AD-4DF8-A80A-CEB3F2B0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features of the tool that will be added in the next phase of the project include:</a:t>
            </a:r>
            <a:endParaRPr lang="en-US" dirty="0">
              <a:effectLst/>
            </a:endParaRPr>
          </a:p>
          <a:p>
            <a:pPr fontAlgn="base"/>
            <a:r>
              <a:rPr lang="en-US" dirty="0"/>
              <a:t>More risk indicators presented and explained.</a:t>
            </a:r>
          </a:p>
          <a:p>
            <a:pPr fontAlgn="base"/>
            <a:r>
              <a:rPr lang="en-US" dirty="0"/>
              <a:t>More powerful full text search by adding source documents to what’s searched on.</a:t>
            </a:r>
          </a:p>
          <a:p>
            <a:pPr fontAlgn="base"/>
            <a:r>
              <a:rPr lang="en-US" dirty="0"/>
              <a:t>More data visualization on tenders pages.</a:t>
            </a:r>
            <a:endParaRPr lang="pl-PL" dirty="0"/>
          </a:p>
          <a:p>
            <a:pPr fontAlgn="base"/>
            <a:r>
              <a:rPr lang="pl-PL" dirty="0" err="1"/>
              <a:t>Matching</a:t>
            </a:r>
            <a:r>
              <a:rPr lang="pl-PL" dirty="0"/>
              <a:t> with </a:t>
            </a:r>
            <a:r>
              <a:rPr lang="pl-PL" dirty="0" err="1"/>
              <a:t>company</a:t>
            </a:r>
            <a:r>
              <a:rPr lang="pl-PL" dirty="0"/>
              <a:t> </a:t>
            </a:r>
            <a:r>
              <a:rPr lang="pl-PL" dirty="0" err="1"/>
              <a:t>registries</a:t>
            </a:r>
            <a:r>
              <a:rPr lang="pl-PL" dirty="0"/>
              <a:t>. 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991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73E124-BEEB-4226-A900-FDD85571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Risk</a:t>
            </a:r>
            <a:r>
              <a:rPr lang="pl-PL" b="1" dirty="0"/>
              <a:t> </a:t>
            </a:r>
            <a:r>
              <a:rPr lang="pl-PL" b="1" dirty="0" err="1"/>
              <a:t>Indicators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6415BD-E69E-4251-931D-B2AE3649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</a:t>
            </a:r>
            <a:r>
              <a:rPr lang="en-US" dirty="0" err="1"/>
              <a:t>Threshhold</a:t>
            </a:r>
            <a:r>
              <a:rPr lang="en-US" dirty="0"/>
              <a:t>/Total</a:t>
            </a:r>
          </a:p>
          <a:p>
            <a:r>
              <a:rPr lang="en-US" dirty="0"/>
              <a:t>Close to Threshold (2 versions: for below threshold and for below EU threshold)</a:t>
            </a:r>
          </a:p>
          <a:p>
            <a:r>
              <a:rPr lang="en-US" dirty="0"/>
              <a:t>Similar Contracts same company (2 versions: for below threshold and for below EU threshold)</a:t>
            </a:r>
          </a:p>
          <a:p>
            <a:r>
              <a:rPr lang="en-US" dirty="0"/>
              <a:t>Concentration (% awarded to 1 company)</a:t>
            </a:r>
          </a:p>
          <a:p>
            <a:r>
              <a:rPr lang="en-US" dirty="0"/>
              <a:t>Time - Short Bidding period</a:t>
            </a:r>
          </a:p>
          <a:p>
            <a:r>
              <a:rPr lang="en-US" dirty="0"/>
              <a:t>Time - Duration of contract too long</a:t>
            </a:r>
          </a:p>
          <a:p>
            <a:r>
              <a:rPr lang="en-US" dirty="0"/>
              <a:t>Estimate cost vs. awarded</a:t>
            </a:r>
          </a:p>
          <a:p>
            <a:r>
              <a:rPr lang="en-US" dirty="0"/>
              <a:t>Procedures (open tender vs others such as)</a:t>
            </a:r>
          </a:p>
          <a:p>
            <a:r>
              <a:rPr lang="en-US" dirty="0" err="1"/>
              <a:t>Unsuccesfull</a:t>
            </a:r>
            <a:r>
              <a:rPr lang="en-US" dirty="0"/>
              <a:t> procurement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673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69A1FB-458F-4AAD-AEE1-D1634256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Risk</a:t>
            </a:r>
            <a:r>
              <a:rPr lang="pl-PL" b="1" dirty="0"/>
              <a:t> </a:t>
            </a:r>
            <a:r>
              <a:rPr lang="pl-PL" b="1" dirty="0" err="1"/>
              <a:t>Indicators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2A261AB-24E7-4142-8EB1-B7193CA1E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806" y="1825625"/>
            <a:ext cx="84923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C57C2-5738-4BC8-90C7-22915A06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Company Register (https://rejestr.io/)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32204C0-152E-400C-B7AD-61477FD2C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576" y="1270845"/>
            <a:ext cx="5425354" cy="49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3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A3B305-50C0-48FC-A0D7-6C483AC9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CC4E30-B811-4714-9307-2CDAD45B6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hlinkClick r:id="rId2"/>
            </a:endParaRPr>
          </a:p>
          <a:p>
            <a:r>
              <a:rPr lang="pl-PL" sz="4400" dirty="0">
                <a:hlinkClick r:id="rId2"/>
              </a:rPr>
              <a:t>https://tenders.guru/</a:t>
            </a:r>
          </a:p>
          <a:p>
            <a:endParaRPr lang="pl-PL" dirty="0">
              <a:hlinkClick r:id="rId2"/>
            </a:endParaRPr>
          </a:p>
          <a:p>
            <a:r>
              <a:rPr lang="pl-PL" dirty="0">
                <a:hlinkClick r:id="rId2"/>
              </a:rPr>
              <a:t>krzysztof.izdebski@epf.org.pl</a:t>
            </a:r>
            <a:endParaRPr lang="pl-PL" dirty="0"/>
          </a:p>
          <a:p>
            <a:r>
              <a:rPr lang="pl-PL" dirty="0"/>
              <a:t>daniel.macyszyn@epf.org.pl</a:t>
            </a:r>
          </a:p>
        </p:txBody>
      </p:sp>
    </p:spTree>
    <p:extLst>
      <p:ext uri="{BB962C8B-B14F-4D97-AF65-F5344CB8AC3E}">
        <p14:creationId xmlns:p14="http://schemas.microsoft.com/office/powerpoint/2010/main" val="357668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443C0A-FF1E-4EC2-A8FF-04F170D1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DF0B53-D176-4587-96DB-DAC46514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A4F998-5609-410F-AD0F-0CD3867C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95448"/>
            <a:ext cx="6343649" cy="60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2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CE1CD-7D86-4586-905C-A9E2DD76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</a:t>
            </a:r>
            <a:r>
              <a:rPr lang="en-US" dirty="0" err="1"/>
              <a:t>subportals</a:t>
            </a:r>
            <a:r>
              <a:rPr lang="en-US" dirty="0"/>
              <a:t> consists of three areas:</a:t>
            </a:r>
            <a:br>
              <a:rPr lang="en-US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6233C3-5334-402C-89C5-2BCBA5A6A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5400" b="1" dirty="0"/>
              <a:t>Home / </a:t>
            </a:r>
            <a:r>
              <a:rPr lang="pl-PL" sz="5400" b="1" dirty="0" err="1"/>
              <a:t>Risk</a:t>
            </a:r>
            <a:r>
              <a:rPr lang="pl-PL" sz="5400" b="1" dirty="0"/>
              <a:t> </a:t>
            </a:r>
            <a:r>
              <a:rPr lang="pl-PL" sz="5400" b="1" dirty="0" err="1"/>
              <a:t>indicators</a:t>
            </a:r>
            <a:endParaRPr lang="pl-PL" sz="5400" b="1" dirty="0"/>
          </a:p>
          <a:p>
            <a:pPr marL="0" indent="0">
              <a:buNone/>
            </a:pPr>
            <a:endParaRPr lang="pl-PL" sz="5400" b="1" dirty="0"/>
          </a:p>
          <a:p>
            <a:r>
              <a:rPr lang="pl-PL" sz="5400" b="1" dirty="0" err="1"/>
              <a:t>Tenders</a:t>
            </a:r>
            <a:endParaRPr lang="pl-PL" sz="5400" b="1" dirty="0"/>
          </a:p>
          <a:p>
            <a:pPr marL="0" indent="0">
              <a:buNone/>
            </a:pPr>
            <a:endParaRPr lang="pl-PL" sz="5400" b="1" dirty="0"/>
          </a:p>
          <a:p>
            <a:r>
              <a:rPr lang="pl-PL" sz="5400" b="1" dirty="0" err="1"/>
              <a:t>Tender’s</a:t>
            </a:r>
            <a:r>
              <a:rPr lang="pl-PL" sz="5400" b="1" dirty="0"/>
              <a:t> </a:t>
            </a:r>
            <a:r>
              <a:rPr lang="pl-PL" sz="5400" b="1" dirty="0" err="1"/>
              <a:t>page</a:t>
            </a:r>
            <a:endParaRPr lang="pl-PL" sz="5400" b="1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65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9A69E1-2874-43A1-9610-351CE839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Home / </a:t>
            </a:r>
            <a:r>
              <a:rPr lang="pl-PL" b="1" dirty="0" err="1"/>
              <a:t>Risk</a:t>
            </a:r>
            <a:r>
              <a:rPr lang="pl-PL" b="1" dirty="0"/>
              <a:t> </a:t>
            </a:r>
            <a:r>
              <a:rPr lang="pl-PL" b="1" dirty="0" err="1"/>
              <a:t>indicators</a:t>
            </a:r>
            <a:endParaRPr lang="pl-PL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5095A641-338A-46B7-AA7C-43D01EDDD7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201436"/>
            <a:ext cx="3817204" cy="58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6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64928-FE1A-41CD-B098-F7E18367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Home / </a:t>
            </a:r>
            <a:r>
              <a:rPr lang="pl-PL" b="1" dirty="0" err="1"/>
              <a:t>Risk</a:t>
            </a:r>
            <a:r>
              <a:rPr lang="pl-PL" b="1" dirty="0"/>
              <a:t> </a:t>
            </a:r>
            <a:r>
              <a:rPr lang="pl-PL" b="1" dirty="0" err="1"/>
              <a:t>indicators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A65953-69E2-46E6-A4C1-5614BA4E2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This is a page on which we present risk indicators that we monitor in the scope of the project. In the current state we present data for one indicator: “Short deadline” - more indicators will be published on the portal in the next phase of the project.</a:t>
            </a:r>
            <a:endParaRPr lang="en-US" sz="3200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59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5A5B1-A42C-4A26-AEA0-1AB50DD5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Tenders</a:t>
            </a:r>
            <a:endParaRPr lang="pl-P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B73BCB-3686-45FF-9DE2-304228D589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44" y="895350"/>
            <a:ext cx="5352033" cy="5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6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55C22-2946-44D4-A289-A1125680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Tenders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E1F256-532F-4A5A-B69D-EC642627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is a page that allows users to search our repositories of public procurements. It features:</a:t>
            </a:r>
            <a:endParaRPr lang="en-US" dirty="0">
              <a:effectLst/>
            </a:endParaRPr>
          </a:p>
          <a:p>
            <a:pPr fontAlgn="base"/>
            <a:r>
              <a:rPr lang="en-US" dirty="0"/>
              <a:t>Full text search</a:t>
            </a:r>
            <a:br>
              <a:rPr lang="en-US" dirty="0"/>
            </a:br>
            <a:r>
              <a:rPr lang="en-US" dirty="0"/>
              <a:t>Our search engine has been adjusted to work with content in 4 languages:</a:t>
            </a:r>
          </a:p>
          <a:p>
            <a:pPr lvl="1" fontAlgn="base"/>
            <a:r>
              <a:rPr lang="en-US" dirty="0"/>
              <a:t>Hungarian</a:t>
            </a:r>
          </a:p>
          <a:p>
            <a:pPr lvl="1" fontAlgn="base"/>
            <a:r>
              <a:rPr lang="en-US" dirty="0"/>
              <a:t>Polish</a:t>
            </a:r>
          </a:p>
          <a:p>
            <a:pPr lvl="1" fontAlgn="base"/>
            <a:r>
              <a:rPr lang="en-US" dirty="0"/>
              <a:t>Romanian</a:t>
            </a:r>
          </a:p>
          <a:p>
            <a:pPr lvl="1" fontAlgn="base"/>
            <a:r>
              <a:rPr lang="en-US" dirty="0"/>
              <a:t>Spanish</a:t>
            </a:r>
          </a:p>
          <a:p>
            <a:pPr fontAlgn="base"/>
            <a:r>
              <a:rPr lang="en-US" dirty="0"/>
              <a:t>Filtering</a:t>
            </a:r>
            <a:br>
              <a:rPr lang="en-US" dirty="0"/>
            </a:br>
            <a:r>
              <a:rPr lang="en-US" dirty="0"/>
              <a:t>Users can narrow their search results by </a:t>
            </a:r>
            <a:r>
              <a:rPr lang="en-US" dirty="0" err="1"/>
              <a:t>criterias</a:t>
            </a:r>
            <a:r>
              <a:rPr lang="en-US" dirty="0"/>
              <a:t> such as type of procurement or its category.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312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D77515-2F47-4E51-91AA-42DE9AC5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Tender’s</a:t>
            </a:r>
            <a:r>
              <a:rPr lang="pl-PL" b="1" dirty="0"/>
              <a:t> </a:t>
            </a:r>
            <a:r>
              <a:rPr lang="pl-PL" b="1" dirty="0" err="1"/>
              <a:t>page</a:t>
            </a:r>
            <a:br>
              <a:rPr lang="pl-PL" b="1" dirty="0">
                <a:effectLst/>
              </a:rPr>
            </a:br>
            <a:endParaRPr lang="pl-P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EF32931-C589-44DF-8909-377D88655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769253"/>
            <a:ext cx="5762625" cy="565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9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4C62E-8E61-41B6-A952-7A964A1E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Tender’s</a:t>
            </a:r>
            <a:r>
              <a:rPr lang="pl-PL" b="1" dirty="0"/>
              <a:t> </a:t>
            </a:r>
            <a:r>
              <a:rPr lang="pl-PL" b="1" dirty="0" err="1"/>
              <a:t>page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1F8055-1C33-4FD1-8C2A-EC86A2B45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Tenders pages were designed with a purpose of making it easier for citizens to understand procurement process. They use modern user interface with </a:t>
            </a:r>
            <a:r>
              <a:rPr lang="en-US" dirty="0" err="1"/>
              <a:t>lightwave</a:t>
            </a:r>
            <a:r>
              <a:rPr lang="en-US" dirty="0"/>
              <a:t> infographics and interactive tools for reading source documents (mostly in PDF formats).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3195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350</Words>
  <Application>Microsoft Office PowerPoint</Application>
  <PresentationFormat>Panoramiczny</PresentationFormat>
  <Paragraphs>46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National subportals consists of three areas: </vt:lpstr>
      <vt:lpstr>Home / Risk indicators</vt:lpstr>
      <vt:lpstr>Home / Risk indicators</vt:lpstr>
      <vt:lpstr>Tenders</vt:lpstr>
      <vt:lpstr>Tenders</vt:lpstr>
      <vt:lpstr>Tender’s page </vt:lpstr>
      <vt:lpstr>Tender’s page</vt:lpstr>
      <vt:lpstr>What next?</vt:lpstr>
      <vt:lpstr>Risk Indicators</vt:lpstr>
      <vt:lpstr>Risk Indicators</vt:lpstr>
      <vt:lpstr>Company Register (https://rejestr.io/)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Krzysiek Izdebski</dc:creator>
  <cp:lastModifiedBy>Krzysiek Izdebski</cp:lastModifiedBy>
  <cp:revision>6</cp:revision>
  <dcterms:created xsi:type="dcterms:W3CDTF">2020-03-13T07:40:22Z</dcterms:created>
  <dcterms:modified xsi:type="dcterms:W3CDTF">2020-03-13T08:26:36Z</dcterms:modified>
</cp:coreProperties>
</file>